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Calibri (MS)" charset="1" panose="020F0502020204030204"/>
      <p:regular r:id="rId10"/>
    </p:embeddedFont>
    <p:embeddedFont>
      <p:font typeface="Calibri (MS) Bold" charset="1" panose="020F0702030404030204"/>
      <p:regular r:id="rId11"/>
    </p:embeddedFont>
    <p:embeddedFont>
      <p:font typeface="Calibri (MS) Italics" charset="1" panose="020F05020202040A0204"/>
      <p:regular r:id="rId12"/>
    </p:embeddedFont>
    <p:embeddedFont>
      <p:font typeface="Calibri (MS) Bold Italics" charset="1" panose="020F07020304040A0204"/>
      <p:regular r:id="rId13"/>
    </p:embeddedFont>
    <p:embeddedFont>
      <p:font typeface="Calibri (MS) Light" charset="1" panose="020F0302020204030204"/>
      <p:regular r:id="rId14"/>
    </p:embeddedFont>
    <p:embeddedFont>
      <p:font typeface="Calibri (MS) Light Italics" charset="1" panose="020F0302020204030204"/>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slides/slide1.xml" Type="http://schemas.openxmlformats.org/officeDocument/2006/relationships/slide"/><Relationship Id="rId17" Target="slides/slide2.xml" Type="http://schemas.openxmlformats.org/officeDocument/2006/relationships/slide"/><Relationship Id="rId18" Target="slides/slide3.xml" Type="http://schemas.openxmlformats.org/officeDocument/2006/relationships/slide"/><Relationship Id="rId19" Target="slides/slide4.xml" Type="http://schemas.openxmlformats.org/officeDocument/2006/relationships/slide"/><Relationship Id="rId2" Target="presProps.xml" Type="http://schemas.openxmlformats.org/officeDocument/2006/relationships/presProps"/><Relationship Id="rId20" Target="slides/slide5.xml" Type="http://schemas.openxmlformats.org/officeDocument/2006/relationships/slide"/><Relationship Id="rId21" Target="slides/slide6.xml" Type="http://schemas.openxmlformats.org/officeDocument/2006/relationships/slide"/><Relationship Id="rId22" Target="slides/slide7.xml" Type="http://schemas.openxmlformats.org/officeDocument/2006/relationships/slide"/><Relationship Id="rId23" Target="slides/slide8.xml" Type="http://schemas.openxmlformats.org/officeDocument/2006/relationships/slide"/><Relationship Id="rId24" Target="slides/slide9.xml" Type="http://schemas.openxmlformats.org/officeDocument/2006/relationships/slide"/><Relationship Id="rId25" Target="slides/slide10.xml" Type="http://schemas.openxmlformats.org/officeDocument/2006/relationships/slide"/><Relationship Id="rId26" Target="slides/slide11.xml" Type="http://schemas.openxmlformats.org/officeDocument/2006/relationships/slide"/><Relationship Id="rId27" Target="slides/slide12.xml" Type="http://schemas.openxmlformats.org/officeDocument/2006/relationships/slide"/><Relationship Id="rId28" Target="slides/slide13.xml" Type="http://schemas.openxmlformats.org/officeDocument/2006/relationships/slide"/><Relationship Id="rId29" Target="slides/slide14.xml" Type="http://schemas.openxmlformats.org/officeDocument/2006/relationships/slide"/><Relationship Id="rId3" Target="viewProps.xml" Type="http://schemas.openxmlformats.org/officeDocument/2006/relationships/viewProps"/><Relationship Id="rId30" Target="slides/slide15.xml" Type="http://schemas.openxmlformats.org/officeDocument/2006/relationships/slide"/><Relationship Id="rId31" Target="slides/slide16.xml" Type="http://schemas.openxmlformats.org/officeDocument/2006/relationships/slide"/><Relationship Id="rId32" Target="slides/slide17.xml" Type="http://schemas.openxmlformats.org/officeDocument/2006/relationships/slide"/><Relationship Id="rId33" Target="slides/slide18.xml" Type="http://schemas.openxmlformats.org/officeDocument/2006/relationships/slide"/><Relationship Id="rId34" Target="slides/slide19.xml" Type="http://schemas.openxmlformats.org/officeDocument/2006/relationships/slide"/><Relationship Id="rId35" Target="slides/slide20.xml" Type="http://schemas.openxmlformats.org/officeDocument/2006/relationships/slide"/><Relationship Id="rId36" Target="slides/slide21.xml" Type="http://schemas.openxmlformats.org/officeDocument/2006/relationships/slide"/><Relationship Id="rId37" Target="slides/slide22.xml" Type="http://schemas.openxmlformats.org/officeDocument/2006/relationships/slide"/><Relationship Id="rId38" Target="slides/slide23.xml" Type="http://schemas.openxmlformats.org/officeDocument/2006/relationships/slide"/><Relationship Id="rId39" Target="slides/slide24.xml" Type="http://schemas.openxmlformats.org/officeDocument/2006/relationships/slide"/><Relationship Id="rId4" Target="theme/theme1.xml" Type="http://schemas.openxmlformats.org/officeDocument/2006/relationships/theme"/><Relationship Id="rId40" Target="slides/slide25.xml" Type="http://schemas.openxmlformats.org/officeDocument/2006/relationships/slide"/><Relationship Id="rId41" Target="slides/slide26.xml" Type="http://schemas.openxmlformats.org/officeDocument/2006/relationships/slide"/><Relationship Id="rId42" Target="slides/slide27.xml" Type="http://schemas.openxmlformats.org/officeDocument/2006/relationships/slide"/><Relationship Id="rId43" Target="slides/slide28.xml" Type="http://schemas.openxmlformats.org/officeDocument/2006/relationships/slide"/><Relationship Id="rId44" Target="slides/slide29.xml" Type="http://schemas.openxmlformats.org/officeDocument/2006/relationships/slide"/><Relationship Id="rId45" Target="slides/slide30.xml" Type="http://schemas.openxmlformats.org/officeDocument/2006/relationships/slide"/><Relationship Id="rId46" Target="slides/slide31.xml" Type="http://schemas.openxmlformats.org/officeDocument/2006/relationships/slide"/><Relationship Id="rId47" Target="slides/slide32.xml" Type="http://schemas.openxmlformats.org/officeDocument/2006/relationships/slide"/><Relationship Id="rId48" Target="slides/slide33.xml" Type="http://schemas.openxmlformats.org/officeDocument/2006/relationships/slide"/><Relationship Id="rId49" Target="slides/slide34.xml" Type="http://schemas.openxmlformats.org/officeDocument/2006/relationships/slide"/><Relationship Id="rId5" Target="tableStyles.xml" Type="http://schemas.openxmlformats.org/officeDocument/2006/relationships/tableStyles"/><Relationship Id="rId50" Target="slides/slide35.xml" Type="http://schemas.openxmlformats.org/officeDocument/2006/relationships/slide"/><Relationship Id="rId51" Target="slides/slide36.xml" Type="http://schemas.openxmlformats.org/officeDocument/2006/relationships/slide"/><Relationship Id="rId52" Target="slides/slide37.xml" Type="http://schemas.openxmlformats.org/officeDocument/2006/relationships/slide"/><Relationship Id="rId53" Target="slides/slide38.xml" Type="http://schemas.openxmlformats.org/officeDocument/2006/relationships/slide"/><Relationship Id="rId54" Target="slides/slide39.xml" Type="http://schemas.openxmlformats.org/officeDocument/2006/relationships/slide"/><Relationship Id="rId55" Target="notesMasters/notesMaster1.xml" Type="http://schemas.openxmlformats.org/officeDocument/2006/relationships/notesMaster"/><Relationship Id="rId56" Target="theme/theme2.xml" Type="http://schemas.openxmlformats.org/officeDocument/2006/relationships/theme"/><Relationship Id="rId57" Target="notesSlides/notesSlide1.xml" Type="http://schemas.openxmlformats.org/officeDocument/2006/relationships/notesSlide"/><Relationship Id="rId58" Target="notesSlides/notesSlide2.xml" Type="http://schemas.openxmlformats.org/officeDocument/2006/relationships/notesSlide"/><Relationship Id="rId59" Target="notesSlides/notesSlide3.xml" Type="http://schemas.openxmlformats.org/officeDocument/2006/relationships/notesSlide"/><Relationship Id="rId6" Target="fonts/font6.fntdata" Type="http://schemas.openxmlformats.org/officeDocument/2006/relationships/font"/><Relationship Id="rId60" Target="notesSlides/notesSlide4.xml" Type="http://schemas.openxmlformats.org/officeDocument/2006/relationships/notesSlide"/><Relationship Id="rId61" Target="notesSlides/notesSlide5.xml" Type="http://schemas.openxmlformats.org/officeDocument/2006/relationships/notesSlide"/><Relationship Id="rId62" Target="notesSlides/notesSlide6.xml" Type="http://schemas.openxmlformats.org/officeDocument/2006/relationships/notesSlide"/><Relationship Id="rId63" Target="notesSlides/notesSlide7.xml" Type="http://schemas.openxmlformats.org/officeDocument/2006/relationships/notesSlide"/><Relationship Id="rId64" Target="notesSlides/notesSlide8.xml" Type="http://schemas.openxmlformats.org/officeDocument/2006/relationships/notesSlide"/><Relationship Id="rId65" Target="notesSlides/notesSlide9.xml" Type="http://schemas.openxmlformats.org/officeDocument/2006/relationships/notesSlide"/><Relationship Id="rId66" Target="notesSlides/notesSlide10.xml" Type="http://schemas.openxmlformats.org/officeDocument/2006/relationships/notesSlide"/><Relationship Id="rId67" Target="notesSlides/notesSlide11.xml" Type="http://schemas.openxmlformats.org/officeDocument/2006/relationships/notesSlide"/><Relationship Id="rId68" Target="notesSlides/notesSlide12.xml" Type="http://schemas.openxmlformats.org/officeDocument/2006/relationships/notesSlide"/><Relationship Id="rId69" Target="notesSlides/notesSlide13.xml" Type="http://schemas.openxmlformats.org/officeDocument/2006/relationships/notesSlide"/><Relationship Id="rId7" Target="fonts/font7.fntdata" Type="http://schemas.openxmlformats.org/officeDocument/2006/relationships/font"/><Relationship Id="rId70" Target="notesSlides/notesSlide14.xml" Type="http://schemas.openxmlformats.org/officeDocument/2006/relationships/notesSlide"/><Relationship Id="rId71" Target="notesSlides/notesSlide15.xml" Type="http://schemas.openxmlformats.org/officeDocument/2006/relationships/notesSlide"/><Relationship Id="rId72" Target="notesSlides/notesSlide16.xml" Type="http://schemas.openxmlformats.org/officeDocument/2006/relationships/notesSlide"/><Relationship Id="rId73" Target="notesSlides/notesSlide17.xml" Type="http://schemas.openxmlformats.org/officeDocument/2006/relationships/notesSlide"/><Relationship Id="rId74" Target="notesSlides/notesSlide18.xml" Type="http://schemas.openxmlformats.org/officeDocument/2006/relationships/notesSlide"/><Relationship Id="rId75" Target="notesSlides/notesSlide19.xml" Type="http://schemas.openxmlformats.org/officeDocument/2006/relationships/notesSlide"/><Relationship Id="rId76" Target="notesSlides/notesSlide20.xml" Type="http://schemas.openxmlformats.org/officeDocument/2006/relationships/notesSlide"/><Relationship Id="rId77" Target="notesSlides/notesSlide21.xml" Type="http://schemas.openxmlformats.org/officeDocument/2006/relationships/notesSlide"/><Relationship Id="rId78" Target="notesSlides/notesSlide22.xml" Type="http://schemas.openxmlformats.org/officeDocument/2006/relationships/notesSlide"/><Relationship Id="rId79" Target="notesSlides/notesSlide23.xml" Type="http://schemas.openxmlformats.org/officeDocument/2006/relationships/notesSlide"/><Relationship Id="rId8" Target="fonts/font8.fntdata" Type="http://schemas.openxmlformats.org/officeDocument/2006/relationships/font"/><Relationship Id="rId80" Target="notesSlides/notesSlide24.xml" Type="http://schemas.openxmlformats.org/officeDocument/2006/relationships/notesSlide"/><Relationship Id="rId81" Target="notesSlides/notesSlide25.xml" Type="http://schemas.openxmlformats.org/officeDocument/2006/relationships/notesSlide"/><Relationship Id="rId82" Target="notesSlides/notesSlide26.xml" Type="http://schemas.openxmlformats.org/officeDocument/2006/relationships/notesSlide"/><Relationship Id="rId83" Target="notesSlides/notesSlide27.xml" Type="http://schemas.openxmlformats.org/officeDocument/2006/relationships/notesSlide"/><Relationship Id="rId84" Target="notesSlides/notesSlide28.xml" Type="http://schemas.openxmlformats.org/officeDocument/2006/relationships/notesSlide"/><Relationship Id="rId85" Target="notesSlides/notesSlide29.xml" Type="http://schemas.openxmlformats.org/officeDocument/2006/relationships/notesSlide"/><Relationship Id="rId86" Target="notesSlides/notesSlide30.xml" Type="http://schemas.openxmlformats.org/officeDocument/2006/relationships/notesSlide"/><Relationship Id="rId87" Target="notesSlides/notesSlide31.xml" Type="http://schemas.openxmlformats.org/officeDocument/2006/relationships/notesSlide"/><Relationship Id="rId88" Target="notesSlides/notesSlide32.xml" Type="http://schemas.openxmlformats.org/officeDocument/2006/relationships/notesSlide"/><Relationship Id="rId89" Target="notesSlides/notesSlide33.xml" Type="http://schemas.openxmlformats.org/officeDocument/2006/relationships/notesSlide"/><Relationship Id="rId9" Target="fonts/font9.fntdata" Type="http://schemas.openxmlformats.org/officeDocument/2006/relationships/font"/><Relationship Id="rId90" Target="notesSlides/notesSlide34.xml" Type="http://schemas.openxmlformats.org/officeDocument/2006/relationships/notesSlide"/><Relationship Id="rId91" Target="notesSlides/notesSlide35.xml" Type="http://schemas.openxmlformats.org/officeDocument/2006/relationships/notesSlide"/><Relationship Id="rId92" Target="notesSlides/notesSlide36.xml" Type="http://schemas.openxmlformats.org/officeDocument/2006/relationships/notesSlide"/><Relationship Id="rId93" Target="notesSlides/notesSlide37.xml" Type="http://schemas.openxmlformats.org/officeDocument/2006/relationships/notesSlide"/><Relationship Id="rId94" Target="notesSlides/notesSlide38.xml" Type="http://schemas.openxmlformats.org/officeDocument/2006/relationships/notesSlide"/><Relationship Id="rId95" Target="notesSlides/notesSlide39.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1.jpe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 Id="rId6"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1.jpe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 Id="rId6" Target="../media/image15.jpeg" Type="http://schemas.openxmlformats.org/officeDocument/2006/relationships/image"/><Relationship Id="rId7" Target="../media/image16.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1.jpe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1.jpe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 Id="rId6" Target="../media/image1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1.jpe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1.jpe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1.jpe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23.png" Type="http://schemas.openxmlformats.org/officeDocument/2006/relationships/image"/><Relationship Id="rId7" Target="../media/image24.png" Type="http://schemas.openxmlformats.org/officeDocument/2006/relationships/image"/><Relationship Id="rId8" Target="../media/image2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linkedin.com/company/anveshak-iitm" TargetMode="External" Type="http://schemas.openxmlformats.org/officeDocument/2006/relationships/hyperlink"/><Relationship Id="rId11" Target="../media/image9.png" Type="http://schemas.openxmlformats.org/officeDocument/2006/relationships/image"/><Relationship Id="rId12" Target="https://www.youtube.com/channel/UCiYcMDTMdyaxfUrP-6C2HAQ" TargetMode="External" Type="http://schemas.openxmlformats.org/officeDocument/2006/relationships/hyperlink"/><Relationship Id="rId13" Target="https://www.instagram.com/anveshak_iitm?igsh=MTY0NnpjYTcwcXdubQ==" TargetMode="External" Type="http://schemas.openxmlformats.org/officeDocument/2006/relationships/hyperlink"/><Relationship Id="rId14" Target="https://www.linkedin.com/company/anveshak-iitm/mycompany/" TargetMode="External" Type="http://schemas.openxmlformats.org/officeDocument/2006/relationships/hyperlink"/><Relationship Id="rId15" Target="https://www.youtube.com/channel/UCiYcMDTMdyaxfUrP-6C2HAQ" TargetMode="External" Type="http://schemas.openxmlformats.org/officeDocument/2006/relationships/hyperlink"/><Relationship Id="rId2" Target="../notesSlides/notesSlide2.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https://www.instagram.com/anveshak_iitm/?igsh=MTY0NnpjYTcwcXdubQ%3D%3D" TargetMode="External" Type="http://schemas.openxmlformats.org/officeDocument/2006/relationships/hyperlink"/><Relationship Id="rId9"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26.jpeg" Type="http://schemas.openxmlformats.org/officeDocument/2006/relationships/image"/><Relationship Id="rId7" Target="../media/image27.png" Type="http://schemas.openxmlformats.org/officeDocument/2006/relationships/image"/><Relationship Id="rId8" Target="../media/image2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29.png" Type="http://schemas.openxmlformats.org/officeDocument/2006/relationships/image"/><Relationship Id="rId7" Target="../media/image30.jpeg" Type="http://schemas.openxmlformats.org/officeDocument/2006/relationships/image"/><Relationship Id="rId8" Target="../media/image31.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32.jpeg" Type="http://schemas.openxmlformats.org/officeDocument/2006/relationships/image"/><Relationship Id="rId7" Target="../media/image33.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 Id="rId8" Target="../media/image3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jpeg" Type="http://schemas.openxmlformats.org/officeDocument/2006/relationships/image"/><Relationship Id="rId4" Target="mailto:asok@iitm.ac.in" TargetMode="External" Type="http://schemas.openxmlformats.org/officeDocument/2006/relationships/hyperlink"/><Relationship Id="rId5" Target="../media/image4.png" Type="http://schemas.openxmlformats.org/officeDocument/2006/relationships/image"/><Relationship Id="rId6" Target="../media/image5.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37.png" Type="http://schemas.openxmlformats.org/officeDocument/2006/relationships/image"/><Relationship Id="rId6" Target="../media/image5.png" Type="http://schemas.openxmlformats.org/officeDocument/2006/relationships/image"/><Relationship Id="rId7" Target="../media/image38.jpeg" Type="http://schemas.openxmlformats.org/officeDocument/2006/relationships/image"/><Relationship Id="rId8" Target="../media/image3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7.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8.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40.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22.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1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1.jpe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6402760" y="1568504"/>
            <a:ext cx="5482478" cy="6429400"/>
          </a:xfrm>
          <a:custGeom>
            <a:avLst/>
            <a:gdLst/>
            <a:ahLst/>
            <a:cxnLst/>
            <a:rect r="r" b="b" t="t" l="l"/>
            <a:pathLst>
              <a:path h="6429400" w="5482478">
                <a:moveTo>
                  <a:pt x="0" y="0"/>
                </a:moveTo>
                <a:lnTo>
                  <a:pt x="5482478" y="0"/>
                </a:lnTo>
                <a:lnTo>
                  <a:pt x="5482478" y="6429400"/>
                </a:lnTo>
                <a:lnTo>
                  <a:pt x="0" y="6429400"/>
                </a:lnTo>
                <a:lnTo>
                  <a:pt x="0" y="0"/>
                </a:lnTo>
                <a:close/>
              </a:path>
            </a:pathLst>
          </a:custGeom>
          <a:blipFill>
            <a:blip r:embed="rId4"/>
            <a:stretch>
              <a:fillRect l="0" t="0" r="-9" b="0"/>
            </a:stretch>
          </a:blipFill>
        </p:spPr>
      </p:sp>
      <p:sp>
        <p:nvSpPr>
          <p:cNvPr name="TextBox 4" id="4"/>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a:t>
            </a:r>
          </a:p>
        </p:txBody>
      </p:sp>
      <p:sp>
        <p:nvSpPr>
          <p:cNvPr name="TextBox 5" id="5"/>
          <p:cNvSpPr txBox="true"/>
          <p:nvPr/>
        </p:nvSpPr>
        <p:spPr>
          <a:xfrm rot="0">
            <a:off x="714823" y="6503248"/>
            <a:ext cx="16858350" cy="809625"/>
          </a:xfrm>
          <a:prstGeom prst="rect">
            <a:avLst/>
          </a:prstGeom>
        </p:spPr>
        <p:txBody>
          <a:bodyPr anchor="t" rtlCol="false" tIns="0" lIns="0" bIns="0" rIns="0">
            <a:spAutoFit/>
          </a:bodyPr>
          <a:lstStyle/>
          <a:p>
            <a:pPr algn="ctr">
              <a:lnSpc>
                <a:spcPts val="5759"/>
              </a:lnSpc>
            </a:pPr>
            <a:r>
              <a:rPr lang="en-US" sz="4800" spc="44">
                <a:solidFill>
                  <a:srgbClr val="FFFFFF"/>
                </a:solidFill>
                <a:latin typeface="Calibri (MS) Bold"/>
              </a:rPr>
              <a:t>2024</a:t>
            </a:r>
          </a:p>
        </p:txBody>
      </p:sp>
      <p:sp>
        <p:nvSpPr>
          <p:cNvPr name="TextBox 6" id="6"/>
          <p:cNvSpPr txBox="true"/>
          <p:nvPr/>
        </p:nvSpPr>
        <p:spPr>
          <a:xfrm rot="0">
            <a:off x="6494185" y="7957515"/>
            <a:ext cx="5301604" cy="1095375"/>
          </a:xfrm>
          <a:prstGeom prst="rect">
            <a:avLst/>
          </a:prstGeom>
        </p:spPr>
        <p:txBody>
          <a:bodyPr anchor="t" rtlCol="false" tIns="0" lIns="0" bIns="0" rIns="0">
            <a:spAutoFit/>
          </a:bodyPr>
          <a:lstStyle/>
          <a:p>
            <a:pPr algn="ctr">
              <a:lnSpc>
                <a:spcPts val="7680"/>
              </a:lnSpc>
            </a:pPr>
            <a:r>
              <a:rPr lang="en-US" sz="6400" spc="59">
                <a:solidFill>
                  <a:srgbClr val="FFFFFF"/>
                </a:solidFill>
                <a:latin typeface="Calibri (MS)"/>
              </a:rPr>
              <a:t>Design Report</a:t>
            </a:r>
          </a:p>
        </p:txBody>
      </p:sp>
      <p:sp>
        <p:nvSpPr>
          <p:cNvPr name="AutoShape 7" id="7"/>
          <p:cNvSpPr/>
          <p:nvPr/>
        </p:nvSpPr>
        <p:spPr>
          <a:xfrm rot="58554">
            <a:off x="10276386" y="6852818"/>
            <a:ext cx="1118488" cy="0"/>
          </a:xfrm>
          <a:prstGeom prst="line">
            <a:avLst/>
          </a:prstGeom>
          <a:ln cap="rnd" w="9525">
            <a:solidFill>
              <a:srgbClr val="FFFFFF"/>
            </a:solidFill>
            <a:prstDash val="solid"/>
            <a:headEnd type="none" len="sm" w="sm"/>
            <a:tailEnd type="none" len="sm" w="sm"/>
          </a:ln>
        </p:spPr>
      </p:sp>
      <p:sp>
        <p:nvSpPr>
          <p:cNvPr name="AutoShape 8" id="8"/>
          <p:cNvSpPr/>
          <p:nvPr/>
        </p:nvSpPr>
        <p:spPr>
          <a:xfrm rot="58554">
            <a:off x="6862626" y="6852818"/>
            <a:ext cx="1118488" cy="0"/>
          </a:xfrm>
          <a:prstGeom prst="line">
            <a:avLst/>
          </a:prstGeom>
          <a:ln cap="rnd" w="9525">
            <a:solidFill>
              <a:srgbClr val="FFFFFF"/>
            </a:solidFill>
            <a:prstDash val="solid"/>
            <a:headEnd type="none" len="sm" w="sm"/>
            <a:tailEnd type="none" len="sm" w="sm"/>
          </a:ln>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85060" y="9049386"/>
            <a:ext cx="2892056" cy="960162"/>
          </a:xfrm>
          <a:custGeom>
            <a:avLst/>
            <a:gdLst/>
            <a:ahLst/>
            <a:cxnLst/>
            <a:rect r="r" b="b" t="t" l="l"/>
            <a:pathLst>
              <a:path h="960162" w="2892056">
                <a:moveTo>
                  <a:pt x="0" y="0"/>
                </a:moveTo>
                <a:lnTo>
                  <a:pt x="2892056" y="0"/>
                </a:lnTo>
                <a:lnTo>
                  <a:pt x="2892056" y="960162"/>
                </a:lnTo>
                <a:lnTo>
                  <a:pt x="0" y="960162"/>
                </a:lnTo>
                <a:lnTo>
                  <a:pt x="0" y="0"/>
                </a:lnTo>
                <a:close/>
              </a:path>
            </a:pathLst>
          </a:custGeom>
          <a:blipFill>
            <a:blip r:embed="rId5"/>
            <a:stretch>
              <a:fillRect l="0" t="0" r="0" b="0"/>
            </a:stretch>
          </a:blipFill>
        </p:spPr>
      </p:sp>
      <p:grpSp>
        <p:nvGrpSpPr>
          <p:cNvPr name="Group 5" id="5"/>
          <p:cNvGrpSpPr/>
          <p:nvPr/>
        </p:nvGrpSpPr>
        <p:grpSpPr>
          <a:xfrm rot="0">
            <a:off x="4284323" y="4378017"/>
            <a:ext cx="13364701" cy="5658328"/>
            <a:chOff x="0" y="0"/>
            <a:chExt cx="17819601" cy="7544438"/>
          </a:xfrm>
        </p:grpSpPr>
        <p:sp>
          <p:nvSpPr>
            <p:cNvPr name="Freeform 6" id="6"/>
            <p:cNvSpPr/>
            <p:nvPr/>
          </p:nvSpPr>
          <p:spPr>
            <a:xfrm flipH="false" flipV="false" rot="0">
              <a:off x="0" y="0"/>
              <a:ext cx="17819601" cy="7544438"/>
            </a:xfrm>
            <a:custGeom>
              <a:avLst/>
              <a:gdLst/>
              <a:ahLst/>
              <a:cxnLst/>
              <a:rect r="r" b="b" t="t" l="l"/>
              <a:pathLst>
                <a:path h="7544438" w="17819601">
                  <a:moveTo>
                    <a:pt x="0" y="0"/>
                  </a:moveTo>
                  <a:lnTo>
                    <a:pt x="17819601" y="0"/>
                  </a:lnTo>
                  <a:lnTo>
                    <a:pt x="17819601" y="7544438"/>
                  </a:lnTo>
                  <a:lnTo>
                    <a:pt x="0" y="7544438"/>
                  </a:lnTo>
                  <a:lnTo>
                    <a:pt x="0" y="0"/>
                  </a:lnTo>
                  <a:close/>
                </a:path>
              </a:pathLst>
            </a:custGeom>
            <a:blipFill>
              <a:blip r:embed="rId6"/>
              <a:stretch>
                <a:fillRect l="-987" t="-3367" r="-555" b="0"/>
              </a:stretch>
            </a:blipFill>
          </p:spPr>
        </p:sp>
        <p:grpSp>
          <p:nvGrpSpPr>
            <p:cNvPr name="Group 7" id="7"/>
            <p:cNvGrpSpPr/>
            <p:nvPr/>
          </p:nvGrpSpPr>
          <p:grpSpPr>
            <a:xfrm rot="0">
              <a:off x="8909800" y="7005541"/>
              <a:ext cx="2695462" cy="538897"/>
              <a:chOff x="0" y="0"/>
              <a:chExt cx="506717" cy="101307"/>
            </a:xfrm>
          </p:grpSpPr>
          <p:sp>
            <p:nvSpPr>
              <p:cNvPr name="Freeform 8" id="8"/>
              <p:cNvSpPr/>
              <p:nvPr/>
            </p:nvSpPr>
            <p:spPr>
              <a:xfrm flipH="false" flipV="false" rot="0">
                <a:off x="0" y="0"/>
                <a:ext cx="506717" cy="101307"/>
              </a:xfrm>
              <a:custGeom>
                <a:avLst/>
                <a:gdLst/>
                <a:ahLst/>
                <a:cxnLst/>
                <a:rect r="r" b="b" t="t" l="l"/>
                <a:pathLst>
                  <a:path h="101307" w="506717">
                    <a:moveTo>
                      <a:pt x="0" y="0"/>
                    </a:moveTo>
                    <a:lnTo>
                      <a:pt x="506717" y="0"/>
                    </a:lnTo>
                    <a:lnTo>
                      <a:pt x="506717" y="101307"/>
                    </a:lnTo>
                    <a:lnTo>
                      <a:pt x="0" y="101307"/>
                    </a:lnTo>
                    <a:close/>
                  </a:path>
                </a:pathLst>
              </a:custGeom>
              <a:solidFill>
                <a:srgbClr val="2B1919"/>
              </a:solidFill>
            </p:spPr>
          </p:sp>
          <p:sp>
            <p:nvSpPr>
              <p:cNvPr name="TextBox 9" id="9"/>
              <p:cNvSpPr txBox="true"/>
              <p:nvPr/>
            </p:nvSpPr>
            <p:spPr>
              <a:xfrm>
                <a:off x="0" y="-28575"/>
                <a:ext cx="506717" cy="129882"/>
              </a:xfrm>
              <a:prstGeom prst="rect">
                <a:avLst/>
              </a:prstGeom>
            </p:spPr>
            <p:txBody>
              <a:bodyPr anchor="ctr" rtlCol="false" tIns="50800" lIns="50800" bIns="50800" rIns="50800"/>
              <a:lstStyle/>
              <a:p>
                <a:pPr algn="ctr">
                  <a:lnSpc>
                    <a:spcPts val="1919"/>
                  </a:lnSpc>
                </a:pPr>
              </a:p>
            </p:txBody>
          </p:sp>
        </p:grpSp>
      </p:grpSp>
      <p:sp>
        <p:nvSpPr>
          <p:cNvPr name="TextBox 10" id="10"/>
          <p:cNvSpPr txBox="true"/>
          <p:nvPr/>
        </p:nvSpPr>
        <p:spPr>
          <a:xfrm rot="0">
            <a:off x="17098686" y="952163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9</a:t>
            </a:r>
          </a:p>
        </p:txBody>
      </p:sp>
      <p:sp>
        <p:nvSpPr>
          <p:cNvPr name="TextBox 11" id="11"/>
          <p:cNvSpPr txBox="true"/>
          <p:nvPr/>
        </p:nvSpPr>
        <p:spPr>
          <a:xfrm rot="0">
            <a:off x="4457505" y="1870082"/>
            <a:ext cx="13098457" cy="2276475"/>
          </a:xfrm>
          <a:prstGeom prst="rect">
            <a:avLst/>
          </a:prstGeom>
        </p:spPr>
        <p:txBody>
          <a:bodyPr anchor="t" rtlCol="false" tIns="0" lIns="0" bIns="0" rIns="0">
            <a:spAutoFit/>
          </a:bodyPr>
          <a:lstStyle/>
          <a:p>
            <a:pPr>
              <a:lnSpc>
                <a:spcPts val="2999"/>
              </a:lnSpc>
              <a:spcBef>
                <a:spcPct val="0"/>
              </a:spcBef>
            </a:pPr>
            <a:r>
              <a:rPr lang="en-US" sz="2499">
                <a:solidFill>
                  <a:srgbClr val="000000"/>
                </a:solidFill>
                <a:latin typeface="Calibri (MS)"/>
              </a:rPr>
              <a:t>The overall team comprises four modules: Mechanical, Electronics &amp; Software, Astrobiology, and </a:t>
            </a:r>
            <a:r>
              <a:rPr lang="en-US" sz="2499">
                <a:solidFill>
                  <a:srgbClr val="000000"/>
                </a:solidFill>
                <a:latin typeface="Calibri (MS)"/>
              </a:rPr>
              <a:t>Corporate &amp; PR. Each of them consists of a few members chosen per the requirements and is led by a module head. Each module consists of multiple subsystems that work on specific tasks in the respective module. The Corporate and PR subsystem handles budget, sponsorship, scheduling, logistics, public outreach, etc. We also have competition strategists who mainly develop strategies for approaching competition-specific tasks. </a:t>
            </a:r>
          </a:p>
        </p:txBody>
      </p:sp>
      <p:grpSp>
        <p:nvGrpSpPr>
          <p:cNvPr name="Group 12" id="12"/>
          <p:cNvGrpSpPr/>
          <p:nvPr/>
        </p:nvGrpSpPr>
        <p:grpSpPr>
          <a:xfrm rot="0">
            <a:off x="4284323" y="1779898"/>
            <a:ext cx="13364701" cy="2388568"/>
            <a:chOff x="0" y="0"/>
            <a:chExt cx="3519921" cy="629088"/>
          </a:xfrm>
        </p:grpSpPr>
        <p:sp>
          <p:nvSpPr>
            <p:cNvPr name="Freeform 13" id="13"/>
            <p:cNvSpPr/>
            <p:nvPr/>
          </p:nvSpPr>
          <p:spPr>
            <a:xfrm flipH="false" flipV="false" rot="0">
              <a:off x="0" y="0"/>
              <a:ext cx="3519921" cy="629088"/>
            </a:xfrm>
            <a:custGeom>
              <a:avLst/>
              <a:gdLst/>
              <a:ahLst/>
              <a:cxnLst/>
              <a:rect r="r" b="b" t="t" l="l"/>
              <a:pathLst>
                <a:path h="629088" w="3519921">
                  <a:moveTo>
                    <a:pt x="0" y="0"/>
                  </a:moveTo>
                  <a:lnTo>
                    <a:pt x="3519921" y="0"/>
                  </a:lnTo>
                  <a:lnTo>
                    <a:pt x="3519921" y="629088"/>
                  </a:lnTo>
                  <a:lnTo>
                    <a:pt x="0" y="629088"/>
                  </a:lnTo>
                  <a:close/>
                </a:path>
              </a:pathLst>
            </a:custGeom>
            <a:solidFill>
              <a:srgbClr val="000000">
                <a:alpha val="0"/>
              </a:srgbClr>
            </a:solidFill>
            <a:ln w="38100" cap="sq">
              <a:solidFill>
                <a:srgbClr val="0097A7"/>
              </a:solidFill>
              <a:prstDash val="solid"/>
              <a:miter/>
            </a:ln>
          </p:spPr>
        </p:sp>
        <p:sp>
          <p:nvSpPr>
            <p:cNvPr name="TextBox 14" id="14"/>
            <p:cNvSpPr txBox="true"/>
            <p:nvPr/>
          </p:nvSpPr>
          <p:spPr>
            <a:xfrm>
              <a:off x="0" y="-38100"/>
              <a:ext cx="3519921" cy="667188"/>
            </a:xfrm>
            <a:prstGeom prst="rect">
              <a:avLst/>
            </a:prstGeom>
          </p:spPr>
          <p:txBody>
            <a:bodyPr anchor="ctr" rtlCol="false" tIns="50800" lIns="50800" bIns="50800" rIns="50800"/>
            <a:lstStyle/>
            <a:p>
              <a:pPr algn="ctr">
                <a:lnSpc>
                  <a:spcPts val="2400"/>
                </a:lnSpc>
              </a:pPr>
            </a:p>
          </p:txBody>
        </p:sp>
      </p:grpSp>
      <p:sp>
        <p:nvSpPr>
          <p:cNvPr name="TextBox 15" id="15"/>
          <p:cNvSpPr txBox="true"/>
          <p:nvPr/>
        </p:nvSpPr>
        <p:spPr>
          <a:xfrm rot="0">
            <a:off x="326834" y="541648"/>
            <a:ext cx="6310476"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MANAGEMENT</a:t>
            </a:r>
          </a:p>
        </p:txBody>
      </p:sp>
      <p:sp>
        <p:nvSpPr>
          <p:cNvPr name="TextBox 16" id="16"/>
          <p:cNvSpPr txBox="true"/>
          <p:nvPr/>
        </p:nvSpPr>
        <p:spPr>
          <a:xfrm rot="0">
            <a:off x="326834" y="1822457"/>
            <a:ext cx="3834750" cy="1466850"/>
          </a:xfrm>
          <a:prstGeom prst="rect">
            <a:avLst/>
          </a:prstGeom>
        </p:spPr>
        <p:txBody>
          <a:bodyPr anchor="t" rtlCol="false" tIns="0" lIns="0" bIns="0" rIns="0">
            <a:spAutoFit/>
          </a:bodyPr>
          <a:lstStyle/>
          <a:p>
            <a:pPr algn="l">
              <a:lnSpc>
                <a:spcPts val="5400"/>
              </a:lnSpc>
            </a:pPr>
            <a:r>
              <a:rPr lang="en-US" sz="4500" spc="42">
                <a:solidFill>
                  <a:srgbClr val="56B5BF"/>
                </a:solidFill>
                <a:latin typeface="Calibri (MS) Bold"/>
              </a:rPr>
              <a:t>Team Formation: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85060" y="9049386"/>
            <a:ext cx="2892056" cy="960162"/>
          </a:xfrm>
          <a:custGeom>
            <a:avLst/>
            <a:gdLst/>
            <a:ahLst/>
            <a:cxnLst/>
            <a:rect r="r" b="b" t="t" l="l"/>
            <a:pathLst>
              <a:path h="960162" w="2892056">
                <a:moveTo>
                  <a:pt x="0" y="0"/>
                </a:moveTo>
                <a:lnTo>
                  <a:pt x="2892056" y="0"/>
                </a:lnTo>
                <a:lnTo>
                  <a:pt x="2892056" y="960162"/>
                </a:lnTo>
                <a:lnTo>
                  <a:pt x="0" y="960162"/>
                </a:lnTo>
                <a:lnTo>
                  <a:pt x="0" y="0"/>
                </a:lnTo>
                <a:close/>
              </a:path>
            </a:pathLst>
          </a:custGeom>
          <a:blipFill>
            <a:blip r:embed="rId5"/>
            <a:stretch>
              <a:fillRect l="0" t="0" r="0" b="0"/>
            </a:stretch>
          </a:blipFill>
        </p:spPr>
      </p:sp>
      <p:sp>
        <p:nvSpPr>
          <p:cNvPr name="TextBox 5" id="5"/>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10</a:t>
            </a:r>
          </a:p>
        </p:txBody>
      </p:sp>
      <p:sp>
        <p:nvSpPr>
          <p:cNvPr name="TextBox 6" id="6"/>
          <p:cNvSpPr txBox="true"/>
          <p:nvPr/>
        </p:nvSpPr>
        <p:spPr>
          <a:xfrm rot="0">
            <a:off x="4549575" y="2006554"/>
            <a:ext cx="12944041" cy="3255760"/>
          </a:xfrm>
          <a:prstGeom prst="rect">
            <a:avLst/>
          </a:prstGeom>
        </p:spPr>
        <p:txBody>
          <a:bodyPr anchor="t" rtlCol="false" tIns="0" lIns="0" bIns="0" rIns="0">
            <a:spAutoFit/>
          </a:bodyPr>
          <a:lstStyle/>
          <a:p>
            <a:pPr>
              <a:lnSpc>
                <a:spcPts val="3181"/>
              </a:lnSpc>
              <a:spcBef>
                <a:spcPct val="0"/>
              </a:spcBef>
            </a:pPr>
            <a:r>
              <a:rPr lang="en-US" sz="2651">
                <a:solidFill>
                  <a:srgbClr val="000000"/>
                </a:solidFill>
                <a:latin typeface="Calibri (MS)"/>
              </a:rPr>
              <a:t>At IIT Madras, the Center for Innovation serves as a collaborative workspace where all subsystems work together to ideate, design, and assemble the rover. Equipped with an inventory, power tools, WiFi, bulletin boards, and a projector, this space also provides storage for our tools and spare parts. To manufacture parts, we obtain raw</a:t>
            </a:r>
          </a:p>
          <a:p>
            <a:pPr>
              <a:lnSpc>
                <a:spcPts val="3181"/>
              </a:lnSpc>
              <a:spcBef>
                <a:spcPct val="0"/>
              </a:spcBef>
            </a:pPr>
            <a:r>
              <a:rPr lang="en-US" sz="2651">
                <a:solidFill>
                  <a:srgbClr val="000000"/>
                </a:solidFill>
                <a:latin typeface="Calibri (MS)"/>
              </a:rPr>
              <a:t>materials from external vendors and utilize the mechanical workshop tools available</a:t>
            </a:r>
          </a:p>
          <a:p>
            <a:pPr>
              <a:lnSpc>
                <a:spcPts val="3181"/>
              </a:lnSpc>
              <a:spcBef>
                <a:spcPct val="0"/>
              </a:spcBef>
            </a:pPr>
            <a:r>
              <a:rPr lang="en-US" sz="2651">
                <a:solidFill>
                  <a:srgbClr val="000000"/>
                </a:solidFill>
                <a:latin typeface="Calibri (MS)"/>
              </a:rPr>
              <a:t>in our campus, such as the lathe, CNC machine, and laser cutter. Testing the rover</a:t>
            </a:r>
          </a:p>
          <a:p>
            <a:pPr>
              <a:lnSpc>
                <a:spcPts val="3181"/>
              </a:lnSpc>
              <a:spcBef>
                <a:spcPct val="0"/>
              </a:spcBef>
            </a:pPr>
            <a:r>
              <a:rPr lang="en-US" sz="2651">
                <a:solidFill>
                  <a:srgbClr val="000000"/>
                </a:solidFill>
                <a:latin typeface="Calibri (MS)"/>
              </a:rPr>
              <a:t>involves taking it to off-road areas within our campus that offer uneven terrain, various soil consistencies, and unique terrains that can be autonomously mapped and traversed.</a:t>
            </a:r>
          </a:p>
        </p:txBody>
      </p:sp>
      <p:grpSp>
        <p:nvGrpSpPr>
          <p:cNvPr name="Group 7" id="7"/>
          <p:cNvGrpSpPr/>
          <p:nvPr/>
        </p:nvGrpSpPr>
        <p:grpSpPr>
          <a:xfrm rot="0">
            <a:off x="4377334" y="2008809"/>
            <a:ext cx="13116282" cy="3325375"/>
            <a:chOff x="0" y="0"/>
            <a:chExt cx="3454494" cy="875819"/>
          </a:xfrm>
        </p:grpSpPr>
        <p:sp>
          <p:nvSpPr>
            <p:cNvPr name="Freeform 8" id="8"/>
            <p:cNvSpPr/>
            <p:nvPr/>
          </p:nvSpPr>
          <p:spPr>
            <a:xfrm flipH="false" flipV="false" rot="0">
              <a:off x="0" y="0"/>
              <a:ext cx="3454494" cy="875819"/>
            </a:xfrm>
            <a:custGeom>
              <a:avLst/>
              <a:gdLst/>
              <a:ahLst/>
              <a:cxnLst/>
              <a:rect r="r" b="b" t="t" l="l"/>
              <a:pathLst>
                <a:path h="875819" w="3454494">
                  <a:moveTo>
                    <a:pt x="0" y="0"/>
                  </a:moveTo>
                  <a:lnTo>
                    <a:pt x="3454494" y="0"/>
                  </a:lnTo>
                  <a:lnTo>
                    <a:pt x="3454494" y="875819"/>
                  </a:lnTo>
                  <a:lnTo>
                    <a:pt x="0" y="875819"/>
                  </a:lnTo>
                  <a:close/>
                </a:path>
              </a:pathLst>
            </a:custGeom>
            <a:solidFill>
              <a:srgbClr val="000000">
                <a:alpha val="0"/>
              </a:srgbClr>
            </a:solidFill>
            <a:ln w="38100" cap="sq">
              <a:solidFill>
                <a:srgbClr val="0097A7"/>
              </a:solidFill>
              <a:prstDash val="solid"/>
              <a:miter/>
            </a:ln>
          </p:spPr>
        </p:sp>
        <p:sp>
          <p:nvSpPr>
            <p:cNvPr name="TextBox 9" id="9"/>
            <p:cNvSpPr txBox="true"/>
            <p:nvPr/>
          </p:nvSpPr>
          <p:spPr>
            <a:xfrm>
              <a:off x="0" y="-38100"/>
              <a:ext cx="3454494" cy="913919"/>
            </a:xfrm>
            <a:prstGeom prst="rect">
              <a:avLst/>
            </a:prstGeom>
          </p:spPr>
          <p:txBody>
            <a:bodyPr anchor="ctr" rtlCol="false" tIns="50800" lIns="50800" bIns="50800" rIns="50800"/>
            <a:lstStyle/>
            <a:p>
              <a:pPr algn="ctr">
                <a:lnSpc>
                  <a:spcPts val="2400"/>
                </a:lnSpc>
              </a:pPr>
            </a:p>
          </p:txBody>
        </p:sp>
      </p:grpSp>
      <p:sp>
        <p:nvSpPr>
          <p:cNvPr name="Freeform 10" id="10"/>
          <p:cNvSpPr/>
          <p:nvPr/>
        </p:nvSpPr>
        <p:spPr>
          <a:xfrm flipH="false" flipV="false" rot="0">
            <a:off x="10781944" y="5419908"/>
            <a:ext cx="6711672" cy="4713724"/>
          </a:xfrm>
          <a:custGeom>
            <a:avLst/>
            <a:gdLst/>
            <a:ahLst/>
            <a:cxnLst/>
            <a:rect r="r" b="b" t="t" l="l"/>
            <a:pathLst>
              <a:path h="4713724" w="6711672">
                <a:moveTo>
                  <a:pt x="0" y="0"/>
                </a:moveTo>
                <a:lnTo>
                  <a:pt x="6711672" y="0"/>
                </a:lnTo>
                <a:lnTo>
                  <a:pt x="6711672" y="4713725"/>
                </a:lnTo>
                <a:lnTo>
                  <a:pt x="0" y="4713725"/>
                </a:lnTo>
                <a:lnTo>
                  <a:pt x="0" y="0"/>
                </a:lnTo>
                <a:close/>
              </a:path>
            </a:pathLst>
          </a:custGeom>
          <a:blipFill>
            <a:blip r:embed="rId6"/>
            <a:stretch>
              <a:fillRect l="-11606" t="-24714" r="-5179" b="0"/>
            </a:stretch>
          </a:blipFill>
        </p:spPr>
      </p:sp>
      <p:sp>
        <p:nvSpPr>
          <p:cNvPr name="Freeform 11" id="11"/>
          <p:cNvSpPr/>
          <p:nvPr/>
        </p:nvSpPr>
        <p:spPr>
          <a:xfrm flipH="false" flipV="false" rot="0">
            <a:off x="4377334" y="5419908"/>
            <a:ext cx="6303445" cy="4728474"/>
          </a:xfrm>
          <a:custGeom>
            <a:avLst/>
            <a:gdLst/>
            <a:ahLst/>
            <a:cxnLst/>
            <a:rect r="r" b="b" t="t" l="l"/>
            <a:pathLst>
              <a:path h="4728474" w="6303445">
                <a:moveTo>
                  <a:pt x="0" y="0"/>
                </a:moveTo>
                <a:lnTo>
                  <a:pt x="6303445" y="0"/>
                </a:lnTo>
                <a:lnTo>
                  <a:pt x="6303445" y="4728475"/>
                </a:lnTo>
                <a:lnTo>
                  <a:pt x="0" y="4728475"/>
                </a:lnTo>
                <a:lnTo>
                  <a:pt x="0" y="0"/>
                </a:lnTo>
                <a:close/>
              </a:path>
            </a:pathLst>
          </a:custGeom>
          <a:blipFill>
            <a:blip r:embed="rId7"/>
            <a:stretch>
              <a:fillRect l="-11598" t="-8137" r="0" b="-3440"/>
            </a:stretch>
          </a:blipFill>
        </p:spPr>
      </p:sp>
      <p:sp>
        <p:nvSpPr>
          <p:cNvPr name="TextBox 12" id="12"/>
          <p:cNvSpPr txBox="true"/>
          <p:nvPr/>
        </p:nvSpPr>
        <p:spPr>
          <a:xfrm rot="0">
            <a:off x="326834" y="541648"/>
            <a:ext cx="6310476"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MANAGEMENT</a:t>
            </a:r>
          </a:p>
        </p:txBody>
      </p:sp>
      <p:sp>
        <p:nvSpPr>
          <p:cNvPr name="TextBox 13" id="13"/>
          <p:cNvSpPr txBox="true"/>
          <p:nvPr/>
        </p:nvSpPr>
        <p:spPr>
          <a:xfrm rot="0">
            <a:off x="326834" y="1822457"/>
            <a:ext cx="3834750" cy="781050"/>
          </a:xfrm>
          <a:prstGeom prst="rect">
            <a:avLst/>
          </a:prstGeom>
        </p:spPr>
        <p:txBody>
          <a:bodyPr anchor="t" rtlCol="false" tIns="0" lIns="0" bIns="0" rIns="0">
            <a:spAutoFit/>
          </a:bodyPr>
          <a:lstStyle/>
          <a:p>
            <a:pPr algn="l">
              <a:lnSpc>
                <a:spcPts val="5400"/>
              </a:lnSpc>
            </a:pPr>
            <a:r>
              <a:rPr lang="en-US" sz="4500" spc="42">
                <a:solidFill>
                  <a:srgbClr val="56B5BF"/>
                </a:solidFill>
                <a:latin typeface="Calibri (MS) Bold"/>
              </a:rPr>
              <a:t>Workplace: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85060" y="9049386"/>
            <a:ext cx="2892056" cy="960162"/>
          </a:xfrm>
          <a:custGeom>
            <a:avLst/>
            <a:gdLst/>
            <a:ahLst/>
            <a:cxnLst/>
            <a:rect r="r" b="b" t="t" l="l"/>
            <a:pathLst>
              <a:path h="960162" w="2892056">
                <a:moveTo>
                  <a:pt x="0" y="0"/>
                </a:moveTo>
                <a:lnTo>
                  <a:pt x="2892056" y="0"/>
                </a:lnTo>
                <a:lnTo>
                  <a:pt x="2892056" y="960162"/>
                </a:lnTo>
                <a:lnTo>
                  <a:pt x="0" y="960162"/>
                </a:lnTo>
                <a:lnTo>
                  <a:pt x="0" y="0"/>
                </a:lnTo>
                <a:close/>
              </a:path>
            </a:pathLst>
          </a:custGeom>
          <a:blipFill>
            <a:blip r:embed="rId5"/>
            <a:stretch>
              <a:fillRect l="0" t="0" r="0" b="0"/>
            </a:stretch>
          </a:blipFill>
        </p:spPr>
      </p:sp>
      <p:sp>
        <p:nvSpPr>
          <p:cNvPr name="TextBox 5" id="5"/>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11</a:t>
            </a:r>
          </a:p>
        </p:txBody>
      </p:sp>
      <p:sp>
        <p:nvSpPr>
          <p:cNvPr name="TextBox 6" id="6"/>
          <p:cNvSpPr txBox="true"/>
          <p:nvPr/>
        </p:nvSpPr>
        <p:spPr>
          <a:xfrm rot="0">
            <a:off x="4179771" y="1917582"/>
            <a:ext cx="13572735" cy="8091966"/>
          </a:xfrm>
          <a:prstGeom prst="rect">
            <a:avLst/>
          </a:prstGeom>
        </p:spPr>
        <p:txBody>
          <a:bodyPr anchor="t" rtlCol="false" tIns="0" lIns="0" bIns="0" rIns="0">
            <a:spAutoFit/>
          </a:bodyPr>
          <a:lstStyle/>
          <a:p>
            <a:pPr>
              <a:lnSpc>
                <a:spcPts val="3012"/>
              </a:lnSpc>
              <a:spcBef>
                <a:spcPct val="0"/>
              </a:spcBef>
            </a:pPr>
            <a:r>
              <a:rPr lang="en-US" sz="2510">
                <a:solidFill>
                  <a:srgbClr val="000000"/>
                </a:solidFill>
                <a:latin typeface="Calibri (MS)"/>
                <a:ea typeface="Calibri (MS)"/>
              </a:rPr>
              <a:t>❖ The total amount budgeted for this year was $ 16,000, of which $ 15,000 would be provided by our institute, and the remaining would be obtained from corporate sponsorship.</a:t>
            </a:r>
          </a:p>
          <a:p>
            <a:pPr>
              <a:lnSpc>
                <a:spcPts val="3012"/>
              </a:lnSpc>
              <a:spcBef>
                <a:spcPct val="0"/>
              </a:spcBef>
            </a:pPr>
          </a:p>
          <a:p>
            <a:pPr>
              <a:lnSpc>
                <a:spcPts val="3012"/>
              </a:lnSpc>
              <a:spcBef>
                <a:spcPct val="0"/>
              </a:spcBef>
            </a:pPr>
            <a:r>
              <a:rPr lang="en-US" sz="2510">
                <a:solidFill>
                  <a:srgbClr val="000000"/>
                </a:solidFill>
                <a:latin typeface="Calibri (MS)"/>
                <a:ea typeface="Calibri (MS)"/>
              </a:rPr>
              <a:t>➢ Our next rover is expected to cost less than $6000, and no component is reused from our old rover, galileo.</a:t>
            </a:r>
          </a:p>
          <a:p>
            <a:pPr>
              <a:lnSpc>
                <a:spcPts val="3012"/>
              </a:lnSpc>
              <a:spcBef>
                <a:spcPct val="0"/>
              </a:spcBef>
            </a:pPr>
            <a:r>
              <a:rPr lang="en-US" sz="2510">
                <a:solidFill>
                  <a:srgbClr val="000000"/>
                </a:solidFill>
                <a:latin typeface="Calibri (MS)"/>
                <a:ea typeface="Calibri (MS)"/>
              </a:rPr>
              <a:t>➢ We have spent $5,703 so far this year, most of which was spent o</a:t>
            </a:r>
            <a:r>
              <a:rPr lang="en-US" sz="2510">
                <a:solidFill>
                  <a:srgbClr val="000000"/>
                </a:solidFill>
                <a:latin typeface="Calibri (MS)"/>
              </a:rPr>
              <a:t>n</a:t>
            </a:r>
            <a:r>
              <a:rPr lang="en-US" sz="2510">
                <a:solidFill>
                  <a:srgbClr val="000000"/>
                </a:solidFill>
                <a:latin typeface="Calibri (MS)"/>
              </a:rPr>
              <a:t> manufacturing our next rover.</a:t>
            </a:r>
          </a:p>
          <a:p>
            <a:pPr>
              <a:lnSpc>
                <a:spcPts val="3012"/>
              </a:lnSpc>
              <a:spcBef>
                <a:spcPct val="0"/>
              </a:spcBef>
            </a:pPr>
          </a:p>
          <a:p>
            <a:pPr>
              <a:lnSpc>
                <a:spcPts val="3012"/>
              </a:lnSpc>
              <a:spcBef>
                <a:spcPct val="0"/>
              </a:spcBef>
            </a:pPr>
            <a:r>
              <a:rPr lang="en-US" sz="2510">
                <a:solidFill>
                  <a:srgbClr val="000000"/>
                </a:solidFill>
                <a:latin typeface="Calibri (MS)"/>
                <a:ea typeface="Calibri (MS)"/>
              </a:rPr>
              <a:t>❖ The estimated future expenditure for rover development is expected to be around $1100.</a:t>
            </a:r>
          </a:p>
          <a:p>
            <a:pPr>
              <a:lnSpc>
                <a:spcPts val="3012"/>
              </a:lnSpc>
              <a:spcBef>
                <a:spcPct val="0"/>
              </a:spcBef>
            </a:pPr>
          </a:p>
          <a:p>
            <a:pPr>
              <a:lnSpc>
                <a:spcPts val="3012"/>
              </a:lnSpc>
              <a:spcBef>
                <a:spcPct val="0"/>
              </a:spcBef>
            </a:pPr>
            <a:r>
              <a:rPr lang="en-US" sz="2510">
                <a:solidFill>
                  <a:srgbClr val="000000"/>
                </a:solidFill>
                <a:latin typeface="Calibri (MS)"/>
                <a:ea typeface="Calibri (MS)"/>
              </a:rPr>
              <a:t>❖ Travel to ARC is expected to cost at most $21,000 for 15 members</a:t>
            </a:r>
          </a:p>
          <a:p>
            <a:pPr>
              <a:lnSpc>
                <a:spcPts val="3012"/>
              </a:lnSpc>
              <a:spcBef>
                <a:spcPct val="0"/>
              </a:spcBef>
            </a:pPr>
          </a:p>
          <a:p>
            <a:pPr>
              <a:lnSpc>
                <a:spcPts val="3012"/>
              </a:lnSpc>
              <a:spcBef>
                <a:spcPct val="0"/>
              </a:spcBef>
            </a:pPr>
            <a:r>
              <a:rPr lang="en-US" sz="2510">
                <a:solidFill>
                  <a:srgbClr val="000000"/>
                </a:solidFill>
                <a:latin typeface="Calibri (MS)"/>
                <a:ea typeface="Calibri (MS)"/>
              </a:rPr>
              <a:t>➢ If we get invited to the final round of ARC 2023, $9000 will be provided by our institute.</a:t>
            </a:r>
          </a:p>
          <a:p>
            <a:pPr>
              <a:lnSpc>
                <a:spcPts val="3012"/>
              </a:lnSpc>
              <a:spcBef>
                <a:spcPct val="0"/>
              </a:spcBef>
            </a:pPr>
            <a:r>
              <a:rPr lang="en-US" sz="2510">
                <a:solidFill>
                  <a:srgbClr val="000000"/>
                </a:solidFill>
                <a:latin typeface="Calibri (MS)"/>
                <a:ea typeface="Calibri (MS)"/>
              </a:rPr>
              <a:t>➢ The remaining expenditure will be borne by individual team members.</a:t>
            </a:r>
          </a:p>
          <a:p>
            <a:pPr>
              <a:lnSpc>
                <a:spcPts val="3012"/>
              </a:lnSpc>
              <a:spcBef>
                <a:spcPct val="0"/>
              </a:spcBef>
            </a:pPr>
          </a:p>
          <a:p>
            <a:pPr>
              <a:lnSpc>
                <a:spcPts val="3012"/>
              </a:lnSpc>
              <a:spcBef>
                <a:spcPct val="0"/>
              </a:spcBef>
            </a:pPr>
            <a:r>
              <a:rPr lang="en-US" sz="2510">
                <a:solidFill>
                  <a:srgbClr val="000000"/>
                </a:solidFill>
                <a:latin typeface="Calibri (MS)"/>
                <a:ea typeface="Calibri (MS)"/>
              </a:rPr>
              <a:t>❖ We have been allocated sufficient budget - a bit more than what we plan to use on our rover, hence budget constraints are unlikely.</a:t>
            </a:r>
          </a:p>
          <a:p>
            <a:pPr>
              <a:lnSpc>
                <a:spcPts val="3012"/>
              </a:lnSpc>
              <a:spcBef>
                <a:spcPct val="0"/>
              </a:spcBef>
            </a:pPr>
          </a:p>
          <a:p>
            <a:pPr>
              <a:lnSpc>
                <a:spcPts val="3012"/>
              </a:lnSpc>
              <a:spcBef>
                <a:spcPct val="0"/>
              </a:spcBef>
            </a:pPr>
            <a:r>
              <a:rPr lang="en-US" sz="2510">
                <a:solidFill>
                  <a:srgbClr val="000000"/>
                </a:solidFill>
                <a:latin typeface="Calibri (MS)"/>
                <a:ea typeface="Calibri (MS)"/>
              </a:rPr>
              <a:t>➢ In case of constraints, we have a reserve amount of $4300 from alumni donations.</a:t>
            </a:r>
          </a:p>
          <a:p>
            <a:pPr>
              <a:lnSpc>
                <a:spcPts val="3012"/>
              </a:lnSpc>
              <a:spcBef>
                <a:spcPct val="0"/>
              </a:spcBef>
            </a:pPr>
            <a:r>
              <a:rPr lang="en-US" sz="2510">
                <a:solidFill>
                  <a:srgbClr val="000000"/>
                </a:solidFill>
                <a:latin typeface="Calibri (MS)"/>
                <a:ea typeface="Calibri (MS)"/>
              </a:rPr>
              <a:t>➢ We also have a well</a:t>
            </a:r>
            <a:r>
              <a:rPr lang="en-US" sz="2510">
                <a:solidFill>
                  <a:srgbClr val="000000"/>
                </a:solidFill>
                <a:latin typeface="Calibri (MS)"/>
              </a:rPr>
              <a:t>-</a:t>
            </a:r>
            <a:r>
              <a:rPr lang="en-US" sz="2510">
                <a:solidFill>
                  <a:srgbClr val="000000"/>
                </a:solidFill>
                <a:latin typeface="Calibri (MS)"/>
              </a:rPr>
              <a:t>connected alumni network that we can approach in such scenarios.</a:t>
            </a:r>
          </a:p>
          <a:p>
            <a:pPr>
              <a:lnSpc>
                <a:spcPts val="3012"/>
              </a:lnSpc>
              <a:spcBef>
                <a:spcPct val="0"/>
              </a:spcBef>
            </a:pPr>
          </a:p>
          <a:p>
            <a:pPr>
              <a:lnSpc>
                <a:spcPts val="3012"/>
              </a:lnSpc>
              <a:spcBef>
                <a:spcPct val="0"/>
              </a:spcBef>
            </a:pPr>
            <a:r>
              <a:rPr lang="en-US" sz="2510">
                <a:solidFill>
                  <a:srgbClr val="000000"/>
                </a:solidFill>
                <a:latin typeface="Calibri (MS)"/>
                <a:ea typeface="Calibri (MS)"/>
              </a:rPr>
              <a:t>❖ A detailed breakdown of our expenditure is shown in the following slides :</a:t>
            </a:r>
          </a:p>
        </p:txBody>
      </p:sp>
      <p:grpSp>
        <p:nvGrpSpPr>
          <p:cNvPr name="Group 7" id="7"/>
          <p:cNvGrpSpPr/>
          <p:nvPr/>
        </p:nvGrpSpPr>
        <p:grpSpPr>
          <a:xfrm rot="0">
            <a:off x="4039823" y="1768686"/>
            <a:ext cx="13553433" cy="8281391"/>
            <a:chOff x="0" y="0"/>
            <a:chExt cx="3569628" cy="2181107"/>
          </a:xfrm>
        </p:grpSpPr>
        <p:sp>
          <p:nvSpPr>
            <p:cNvPr name="Freeform 8" id="8"/>
            <p:cNvSpPr/>
            <p:nvPr/>
          </p:nvSpPr>
          <p:spPr>
            <a:xfrm flipH="false" flipV="false" rot="0">
              <a:off x="0" y="0"/>
              <a:ext cx="3569628" cy="2181107"/>
            </a:xfrm>
            <a:custGeom>
              <a:avLst/>
              <a:gdLst/>
              <a:ahLst/>
              <a:cxnLst/>
              <a:rect r="r" b="b" t="t" l="l"/>
              <a:pathLst>
                <a:path h="2181107" w="3569628">
                  <a:moveTo>
                    <a:pt x="0" y="0"/>
                  </a:moveTo>
                  <a:lnTo>
                    <a:pt x="3569628" y="0"/>
                  </a:lnTo>
                  <a:lnTo>
                    <a:pt x="3569628" y="2181107"/>
                  </a:lnTo>
                  <a:lnTo>
                    <a:pt x="0" y="2181107"/>
                  </a:lnTo>
                  <a:close/>
                </a:path>
              </a:pathLst>
            </a:custGeom>
            <a:solidFill>
              <a:srgbClr val="000000">
                <a:alpha val="0"/>
              </a:srgbClr>
            </a:solidFill>
            <a:ln w="38100" cap="sq">
              <a:solidFill>
                <a:srgbClr val="0097A7"/>
              </a:solidFill>
              <a:prstDash val="solid"/>
              <a:miter/>
            </a:ln>
          </p:spPr>
        </p:sp>
        <p:sp>
          <p:nvSpPr>
            <p:cNvPr name="TextBox 9" id="9"/>
            <p:cNvSpPr txBox="true"/>
            <p:nvPr/>
          </p:nvSpPr>
          <p:spPr>
            <a:xfrm>
              <a:off x="0" y="-38100"/>
              <a:ext cx="3569628" cy="2219207"/>
            </a:xfrm>
            <a:prstGeom prst="rect">
              <a:avLst/>
            </a:prstGeom>
          </p:spPr>
          <p:txBody>
            <a:bodyPr anchor="ctr" rtlCol="false" tIns="50800" lIns="50800" bIns="50800" rIns="50800"/>
            <a:lstStyle/>
            <a:p>
              <a:pPr algn="ctr">
                <a:lnSpc>
                  <a:spcPts val="2400"/>
                </a:lnSpc>
              </a:pPr>
            </a:p>
          </p:txBody>
        </p:sp>
      </p:grpSp>
      <p:sp>
        <p:nvSpPr>
          <p:cNvPr name="TextBox 10" id="10"/>
          <p:cNvSpPr txBox="true"/>
          <p:nvPr/>
        </p:nvSpPr>
        <p:spPr>
          <a:xfrm rot="0">
            <a:off x="326834" y="541648"/>
            <a:ext cx="6310476"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MANAGEMENT</a:t>
            </a:r>
          </a:p>
        </p:txBody>
      </p:sp>
      <p:sp>
        <p:nvSpPr>
          <p:cNvPr name="TextBox 11" id="11"/>
          <p:cNvSpPr txBox="true"/>
          <p:nvPr/>
        </p:nvSpPr>
        <p:spPr>
          <a:xfrm rot="0">
            <a:off x="326834" y="1822457"/>
            <a:ext cx="3834750" cy="781050"/>
          </a:xfrm>
          <a:prstGeom prst="rect">
            <a:avLst/>
          </a:prstGeom>
        </p:spPr>
        <p:txBody>
          <a:bodyPr anchor="t" rtlCol="false" tIns="0" lIns="0" bIns="0" rIns="0">
            <a:spAutoFit/>
          </a:bodyPr>
          <a:lstStyle/>
          <a:p>
            <a:pPr algn="l">
              <a:lnSpc>
                <a:spcPts val="5400"/>
              </a:lnSpc>
            </a:pPr>
            <a:r>
              <a:rPr lang="en-US" sz="4500" spc="42">
                <a:solidFill>
                  <a:srgbClr val="56B5BF"/>
                </a:solidFill>
                <a:latin typeface="Calibri (MS) Bold"/>
              </a:rPr>
              <a:t>Funding</a:t>
            </a:r>
            <a:r>
              <a:rPr lang="en-US" sz="4500" spc="42">
                <a:solidFill>
                  <a:srgbClr val="56B5BF"/>
                </a:solidFill>
                <a:latin typeface="Calibri (MS) Bold"/>
              </a:rPr>
              <a: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85060" y="9049386"/>
            <a:ext cx="2892056" cy="960162"/>
          </a:xfrm>
          <a:custGeom>
            <a:avLst/>
            <a:gdLst/>
            <a:ahLst/>
            <a:cxnLst/>
            <a:rect r="r" b="b" t="t" l="l"/>
            <a:pathLst>
              <a:path h="960162" w="2892056">
                <a:moveTo>
                  <a:pt x="0" y="0"/>
                </a:moveTo>
                <a:lnTo>
                  <a:pt x="2892056" y="0"/>
                </a:lnTo>
                <a:lnTo>
                  <a:pt x="2892056" y="960162"/>
                </a:lnTo>
                <a:lnTo>
                  <a:pt x="0" y="960162"/>
                </a:lnTo>
                <a:lnTo>
                  <a:pt x="0" y="0"/>
                </a:lnTo>
                <a:close/>
              </a:path>
            </a:pathLst>
          </a:custGeom>
          <a:blipFill>
            <a:blip r:embed="rId5"/>
            <a:stretch>
              <a:fillRect l="0" t="0" r="0" b="0"/>
            </a:stretch>
          </a:blipFill>
        </p:spPr>
      </p:sp>
      <p:sp>
        <p:nvSpPr>
          <p:cNvPr name="Freeform 5" id="5"/>
          <p:cNvSpPr/>
          <p:nvPr/>
        </p:nvSpPr>
        <p:spPr>
          <a:xfrm flipH="false" flipV="false" rot="0">
            <a:off x="4970542" y="1768686"/>
            <a:ext cx="12523074" cy="8518314"/>
          </a:xfrm>
          <a:custGeom>
            <a:avLst/>
            <a:gdLst/>
            <a:ahLst/>
            <a:cxnLst/>
            <a:rect r="r" b="b" t="t" l="l"/>
            <a:pathLst>
              <a:path h="8518314" w="12523074">
                <a:moveTo>
                  <a:pt x="0" y="0"/>
                </a:moveTo>
                <a:lnTo>
                  <a:pt x="12523074" y="0"/>
                </a:lnTo>
                <a:lnTo>
                  <a:pt x="12523074" y="8518314"/>
                </a:lnTo>
                <a:lnTo>
                  <a:pt x="0" y="8518314"/>
                </a:lnTo>
                <a:lnTo>
                  <a:pt x="0" y="0"/>
                </a:lnTo>
                <a:close/>
              </a:path>
            </a:pathLst>
          </a:custGeom>
          <a:blipFill>
            <a:blip r:embed="rId6"/>
            <a:stretch>
              <a:fillRect l="-2312" t="-3116" r="-2698" b="-4071"/>
            </a:stretch>
          </a:blipFill>
        </p:spPr>
      </p:sp>
      <p:sp>
        <p:nvSpPr>
          <p:cNvPr name="TextBox 6" id="6"/>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11</a:t>
            </a:r>
          </a:p>
        </p:txBody>
      </p:sp>
      <p:sp>
        <p:nvSpPr>
          <p:cNvPr name="TextBox 7" id="7"/>
          <p:cNvSpPr txBox="true"/>
          <p:nvPr/>
        </p:nvSpPr>
        <p:spPr>
          <a:xfrm rot="0">
            <a:off x="326834" y="541648"/>
            <a:ext cx="6310476"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MANAGEMENT</a:t>
            </a:r>
          </a:p>
        </p:txBody>
      </p:sp>
      <p:sp>
        <p:nvSpPr>
          <p:cNvPr name="TextBox 8" id="8"/>
          <p:cNvSpPr txBox="true"/>
          <p:nvPr/>
        </p:nvSpPr>
        <p:spPr>
          <a:xfrm rot="0">
            <a:off x="326834" y="1822457"/>
            <a:ext cx="3834750" cy="781050"/>
          </a:xfrm>
          <a:prstGeom prst="rect">
            <a:avLst/>
          </a:prstGeom>
        </p:spPr>
        <p:txBody>
          <a:bodyPr anchor="t" rtlCol="false" tIns="0" lIns="0" bIns="0" rIns="0">
            <a:spAutoFit/>
          </a:bodyPr>
          <a:lstStyle/>
          <a:p>
            <a:pPr algn="l">
              <a:lnSpc>
                <a:spcPts val="5400"/>
              </a:lnSpc>
            </a:pPr>
            <a:r>
              <a:rPr lang="en-US" sz="4500" spc="42">
                <a:solidFill>
                  <a:srgbClr val="56B5BF"/>
                </a:solidFill>
                <a:latin typeface="Calibri (MS) Bold"/>
              </a:rPr>
              <a:t>Funding</a:t>
            </a:r>
            <a:r>
              <a:rPr lang="en-US" sz="4500" spc="42">
                <a:solidFill>
                  <a:srgbClr val="56B5BF"/>
                </a:solidFill>
                <a:latin typeface="Calibri (MS) Bold"/>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0" y="9326838"/>
            <a:ext cx="2892056" cy="960162"/>
          </a:xfrm>
          <a:custGeom>
            <a:avLst/>
            <a:gdLst/>
            <a:ahLst/>
            <a:cxnLst/>
            <a:rect r="r" b="b" t="t" l="l"/>
            <a:pathLst>
              <a:path h="960162" w="2892056">
                <a:moveTo>
                  <a:pt x="0" y="0"/>
                </a:moveTo>
                <a:lnTo>
                  <a:pt x="2892056" y="0"/>
                </a:lnTo>
                <a:lnTo>
                  <a:pt x="2892056" y="960162"/>
                </a:lnTo>
                <a:lnTo>
                  <a:pt x="0" y="960162"/>
                </a:lnTo>
                <a:lnTo>
                  <a:pt x="0" y="0"/>
                </a:lnTo>
                <a:close/>
              </a:path>
            </a:pathLst>
          </a:custGeom>
          <a:blipFill>
            <a:blip r:embed="rId5"/>
            <a:stretch>
              <a:fillRect l="0" t="0" r="0" b="0"/>
            </a:stretch>
          </a:blipFill>
        </p:spPr>
      </p:sp>
      <p:sp>
        <p:nvSpPr>
          <p:cNvPr name="Freeform 5" id="5"/>
          <p:cNvSpPr/>
          <p:nvPr/>
        </p:nvSpPr>
        <p:spPr>
          <a:xfrm flipH="false" flipV="false" rot="0">
            <a:off x="2791170" y="1574372"/>
            <a:ext cx="7925953" cy="8644090"/>
          </a:xfrm>
          <a:custGeom>
            <a:avLst/>
            <a:gdLst/>
            <a:ahLst/>
            <a:cxnLst/>
            <a:rect r="r" b="b" t="t" l="l"/>
            <a:pathLst>
              <a:path h="8644090" w="7925953">
                <a:moveTo>
                  <a:pt x="0" y="0"/>
                </a:moveTo>
                <a:lnTo>
                  <a:pt x="7925953" y="0"/>
                </a:lnTo>
                <a:lnTo>
                  <a:pt x="7925953" y="8644090"/>
                </a:lnTo>
                <a:lnTo>
                  <a:pt x="0" y="8644090"/>
                </a:lnTo>
                <a:lnTo>
                  <a:pt x="0" y="0"/>
                </a:lnTo>
                <a:close/>
              </a:path>
            </a:pathLst>
          </a:custGeom>
          <a:blipFill>
            <a:blip r:embed="rId6"/>
            <a:stretch>
              <a:fillRect l="-3243" t="0" r="-2653" b="0"/>
            </a:stretch>
          </a:blipFill>
        </p:spPr>
      </p:sp>
      <p:sp>
        <p:nvSpPr>
          <p:cNvPr name="Freeform 6" id="6"/>
          <p:cNvSpPr/>
          <p:nvPr/>
        </p:nvSpPr>
        <p:spPr>
          <a:xfrm flipH="false" flipV="false" rot="0">
            <a:off x="10717123" y="1574372"/>
            <a:ext cx="7233768" cy="8644090"/>
          </a:xfrm>
          <a:custGeom>
            <a:avLst/>
            <a:gdLst/>
            <a:ahLst/>
            <a:cxnLst/>
            <a:rect r="r" b="b" t="t" l="l"/>
            <a:pathLst>
              <a:path h="8644090" w="7233768">
                <a:moveTo>
                  <a:pt x="0" y="0"/>
                </a:moveTo>
                <a:lnTo>
                  <a:pt x="7233768" y="0"/>
                </a:lnTo>
                <a:lnTo>
                  <a:pt x="7233768" y="8644090"/>
                </a:lnTo>
                <a:lnTo>
                  <a:pt x="0" y="8644090"/>
                </a:lnTo>
                <a:lnTo>
                  <a:pt x="0" y="0"/>
                </a:lnTo>
                <a:close/>
              </a:path>
            </a:pathLst>
          </a:custGeom>
          <a:blipFill>
            <a:blip r:embed="rId7"/>
            <a:stretch>
              <a:fillRect l="-3236" t="0" r="-3884" b="0"/>
            </a:stretch>
          </a:blipFill>
        </p:spPr>
      </p:sp>
      <p:sp>
        <p:nvSpPr>
          <p:cNvPr name="TextBox 7" id="7"/>
          <p:cNvSpPr txBox="true"/>
          <p:nvPr/>
        </p:nvSpPr>
        <p:spPr>
          <a:xfrm rot="0">
            <a:off x="326834" y="541648"/>
            <a:ext cx="6310476"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MANAGEMENT</a:t>
            </a:r>
          </a:p>
        </p:txBody>
      </p:sp>
      <p:sp>
        <p:nvSpPr>
          <p:cNvPr name="TextBox 8" id="8"/>
          <p:cNvSpPr txBox="true"/>
          <p:nvPr/>
        </p:nvSpPr>
        <p:spPr>
          <a:xfrm rot="0">
            <a:off x="326834" y="1822457"/>
            <a:ext cx="3834750" cy="781050"/>
          </a:xfrm>
          <a:prstGeom prst="rect">
            <a:avLst/>
          </a:prstGeom>
        </p:spPr>
        <p:txBody>
          <a:bodyPr anchor="t" rtlCol="false" tIns="0" lIns="0" bIns="0" rIns="0">
            <a:spAutoFit/>
          </a:bodyPr>
          <a:lstStyle/>
          <a:p>
            <a:pPr algn="l">
              <a:lnSpc>
                <a:spcPts val="5400"/>
              </a:lnSpc>
            </a:pPr>
            <a:r>
              <a:rPr lang="en-US" sz="4500" spc="42">
                <a:solidFill>
                  <a:srgbClr val="56B5BF"/>
                </a:solidFill>
                <a:latin typeface="Calibri (MS) Bold"/>
              </a:rPr>
              <a:t>Funding</a:t>
            </a:r>
            <a:r>
              <a:rPr lang="en-US" sz="4500" spc="42">
                <a:solidFill>
                  <a:srgbClr val="56B5BF"/>
                </a:solidFill>
                <a:latin typeface="Calibri (MS) Bold"/>
              </a:rPr>
              <a: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30183" y="9326838"/>
            <a:ext cx="2892056" cy="960162"/>
          </a:xfrm>
          <a:custGeom>
            <a:avLst/>
            <a:gdLst/>
            <a:ahLst/>
            <a:cxnLst/>
            <a:rect r="r" b="b" t="t" l="l"/>
            <a:pathLst>
              <a:path h="960162" w="2892056">
                <a:moveTo>
                  <a:pt x="0" y="0"/>
                </a:moveTo>
                <a:lnTo>
                  <a:pt x="2892056" y="0"/>
                </a:lnTo>
                <a:lnTo>
                  <a:pt x="2892056" y="960162"/>
                </a:lnTo>
                <a:lnTo>
                  <a:pt x="0" y="960162"/>
                </a:lnTo>
                <a:lnTo>
                  <a:pt x="0" y="0"/>
                </a:lnTo>
                <a:close/>
              </a:path>
            </a:pathLst>
          </a:custGeom>
          <a:blipFill>
            <a:blip r:embed="rId5"/>
            <a:stretch>
              <a:fillRect l="0" t="0" r="0" b="0"/>
            </a:stretch>
          </a:blipFill>
        </p:spPr>
      </p:sp>
      <p:sp>
        <p:nvSpPr>
          <p:cNvPr name="Freeform 5" id="5"/>
          <p:cNvSpPr/>
          <p:nvPr/>
        </p:nvSpPr>
        <p:spPr>
          <a:xfrm flipH="false" flipV="false" rot="0">
            <a:off x="2770553" y="1768686"/>
            <a:ext cx="7733514" cy="8331273"/>
          </a:xfrm>
          <a:custGeom>
            <a:avLst/>
            <a:gdLst/>
            <a:ahLst/>
            <a:cxnLst/>
            <a:rect r="r" b="b" t="t" l="l"/>
            <a:pathLst>
              <a:path h="8331273" w="7733514">
                <a:moveTo>
                  <a:pt x="0" y="0"/>
                </a:moveTo>
                <a:lnTo>
                  <a:pt x="7733514" y="0"/>
                </a:lnTo>
                <a:lnTo>
                  <a:pt x="7733514" y="8331273"/>
                </a:lnTo>
                <a:lnTo>
                  <a:pt x="0" y="8331273"/>
                </a:lnTo>
                <a:lnTo>
                  <a:pt x="0" y="0"/>
                </a:lnTo>
                <a:close/>
              </a:path>
            </a:pathLst>
          </a:custGeom>
          <a:blipFill>
            <a:blip r:embed="rId6"/>
            <a:stretch>
              <a:fillRect l="0" t="0" r="0" b="0"/>
            </a:stretch>
          </a:blipFill>
        </p:spPr>
      </p:sp>
      <p:sp>
        <p:nvSpPr>
          <p:cNvPr name="Freeform 6" id="6"/>
          <p:cNvSpPr/>
          <p:nvPr/>
        </p:nvSpPr>
        <p:spPr>
          <a:xfrm flipH="false" flipV="false" rot="0">
            <a:off x="10595387" y="1768686"/>
            <a:ext cx="7692613" cy="7027706"/>
          </a:xfrm>
          <a:custGeom>
            <a:avLst/>
            <a:gdLst/>
            <a:ahLst/>
            <a:cxnLst/>
            <a:rect r="r" b="b" t="t" l="l"/>
            <a:pathLst>
              <a:path h="7027706" w="7692613">
                <a:moveTo>
                  <a:pt x="0" y="0"/>
                </a:moveTo>
                <a:lnTo>
                  <a:pt x="7692613" y="0"/>
                </a:lnTo>
                <a:lnTo>
                  <a:pt x="7692613" y="7027706"/>
                </a:lnTo>
                <a:lnTo>
                  <a:pt x="0" y="7027706"/>
                </a:lnTo>
                <a:lnTo>
                  <a:pt x="0" y="0"/>
                </a:lnTo>
                <a:close/>
              </a:path>
            </a:pathLst>
          </a:custGeom>
          <a:blipFill>
            <a:blip r:embed="rId7"/>
            <a:stretch>
              <a:fillRect l="0" t="0" r="0" b="0"/>
            </a:stretch>
          </a:blipFill>
        </p:spPr>
      </p:sp>
      <p:sp>
        <p:nvSpPr>
          <p:cNvPr name="TextBox 7" id="7"/>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11</a:t>
            </a:r>
          </a:p>
        </p:txBody>
      </p:sp>
      <p:sp>
        <p:nvSpPr>
          <p:cNvPr name="TextBox 8" id="8"/>
          <p:cNvSpPr txBox="true"/>
          <p:nvPr/>
        </p:nvSpPr>
        <p:spPr>
          <a:xfrm rot="0">
            <a:off x="326834" y="541648"/>
            <a:ext cx="6310476"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MANAGEMENT</a:t>
            </a:r>
          </a:p>
        </p:txBody>
      </p:sp>
      <p:sp>
        <p:nvSpPr>
          <p:cNvPr name="TextBox 9" id="9"/>
          <p:cNvSpPr txBox="true"/>
          <p:nvPr/>
        </p:nvSpPr>
        <p:spPr>
          <a:xfrm rot="0">
            <a:off x="326834" y="1822457"/>
            <a:ext cx="3834750" cy="781050"/>
          </a:xfrm>
          <a:prstGeom prst="rect">
            <a:avLst/>
          </a:prstGeom>
        </p:spPr>
        <p:txBody>
          <a:bodyPr anchor="t" rtlCol="false" tIns="0" lIns="0" bIns="0" rIns="0">
            <a:spAutoFit/>
          </a:bodyPr>
          <a:lstStyle/>
          <a:p>
            <a:pPr algn="l">
              <a:lnSpc>
                <a:spcPts val="5400"/>
              </a:lnSpc>
            </a:pPr>
            <a:r>
              <a:rPr lang="en-US" sz="4500" spc="42">
                <a:solidFill>
                  <a:srgbClr val="56B5BF"/>
                </a:solidFill>
                <a:latin typeface="Calibri (MS) Bold"/>
              </a:rPr>
              <a:t>Funding</a:t>
            </a:r>
            <a:r>
              <a:rPr lang="en-US" sz="4500" spc="42">
                <a:solidFill>
                  <a:srgbClr val="56B5BF"/>
                </a:solidFill>
                <a:latin typeface="Calibri (MS) Bold"/>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12</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85060" y="9049386"/>
            <a:ext cx="2892056" cy="960162"/>
          </a:xfrm>
          <a:custGeom>
            <a:avLst/>
            <a:gdLst/>
            <a:ahLst/>
            <a:cxnLst/>
            <a:rect r="r" b="b" t="t" l="l"/>
            <a:pathLst>
              <a:path h="960162" w="2892056">
                <a:moveTo>
                  <a:pt x="0" y="0"/>
                </a:moveTo>
                <a:lnTo>
                  <a:pt x="2892056" y="0"/>
                </a:lnTo>
                <a:lnTo>
                  <a:pt x="2892056" y="960162"/>
                </a:lnTo>
                <a:lnTo>
                  <a:pt x="0" y="960162"/>
                </a:lnTo>
                <a:lnTo>
                  <a:pt x="0" y="0"/>
                </a:lnTo>
                <a:close/>
              </a:path>
            </a:pathLst>
          </a:custGeom>
          <a:blipFill>
            <a:blip r:embed="rId5"/>
            <a:stretch>
              <a:fillRect l="0" t="0" r="0" b="0"/>
            </a:stretch>
          </a:blipFill>
        </p:spPr>
      </p:sp>
      <p:sp>
        <p:nvSpPr>
          <p:cNvPr name="TextBox 6" id="6"/>
          <p:cNvSpPr txBox="true"/>
          <p:nvPr/>
        </p:nvSpPr>
        <p:spPr>
          <a:xfrm rot="0">
            <a:off x="3225843" y="2126559"/>
            <a:ext cx="14725048" cy="7593475"/>
          </a:xfrm>
          <a:prstGeom prst="rect">
            <a:avLst/>
          </a:prstGeom>
        </p:spPr>
        <p:txBody>
          <a:bodyPr anchor="t" rtlCol="false" tIns="0" lIns="0" bIns="0" rIns="0">
            <a:spAutoFit/>
          </a:bodyPr>
          <a:lstStyle/>
          <a:p>
            <a:pPr>
              <a:lnSpc>
                <a:spcPts val="4227"/>
              </a:lnSpc>
              <a:spcBef>
                <a:spcPct val="0"/>
              </a:spcBef>
            </a:pPr>
            <a:r>
              <a:rPr lang="en-US" sz="3523">
                <a:solidFill>
                  <a:srgbClr val="000000"/>
                </a:solidFill>
                <a:latin typeface="Calibri (MS)"/>
                <a:ea typeface="Calibri (MS)"/>
              </a:rPr>
              <a:t>❖ We have completed building our rover according to IRC and ARC requirements and have started operator training.</a:t>
            </a:r>
          </a:p>
          <a:p>
            <a:pPr>
              <a:lnSpc>
                <a:spcPts val="4227"/>
              </a:lnSpc>
              <a:spcBef>
                <a:spcPct val="0"/>
              </a:spcBef>
            </a:pPr>
            <a:r>
              <a:rPr lang="en-US" sz="3523">
                <a:solidFill>
                  <a:srgbClr val="000000"/>
                </a:solidFill>
                <a:latin typeface="Calibri (MS)"/>
                <a:ea typeface="Calibri (MS)"/>
              </a:rPr>
              <a:t>             ➢ Operator training will continue till 10 July 2024.</a:t>
            </a:r>
          </a:p>
          <a:p>
            <a:pPr>
              <a:lnSpc>
                <a:spcPts val="4227"/>
              </a:lnSpc>
              <a:spcBef>
                <a:spcPct val="0"/>
              </a:spcBef>
            </a:pPr>
            <a:r>
              <a:rPr lang="en-US" sz="3523">
                <a:solidFill>
                  <a:srgbClr val="000000"/>
                </a:solidFill>
                <a:latin typeface="Calibri (MS)"/>
                <a:ea typeface="Calibri (MS)"/>
              </a:rPr>
              <a:t>             ➢ We will apply for Turkish visas by 15 June 2024.</a:t>
            </a:r>
          </a:p>
          <a:p>
            <a:pPr>
              <a:lnSpc>
                <a:spcPts val="4227"/>
              </a:lnSpc>
              <a:spcBef>
                <a:spcPct val="0"/>
              </a:spcBef>
            </a:pPr>
            <a:r>
              <a:rPr lang="en-US" sz="3523">
                <a:solidFill>
                  <a:srgbClr val="000000"/>
                </a:solidFill>
                <a:latin typeface="Calibri (MS)"/>
                <a:ea typeface="Calibri (MS)"/>
              </a:rPr>
              <a:t>❖ We will start dismantling the rover on July 11th and pack its parts compactly to make it ready for transportation for international flight according to travel norms.</a:t>
            </a:r>
          </a:p>
          <a:p>
            <a:pPr>
              <a:lnSpc>
                <a:spcPts val="4227"/>
              </a:lnSpc>
              <a:spcBef>
                <a:spcPct val="0"/>
              </a:spcBef>
            </a:pPr>
            <a:r>
              <a:rPr lang="en-US" sz="3523">
                <a:solidFill>
                  <a:srgbClr val="000000"/>
                </a:solidFill>
                <a:latin typeface="Calibri (MS)"/>
                <a:ea typeface="Calibri (MS)"/>
              </a:rPr>
              <a:t>❖ We will get approvals from our institute and the competition for the same.</a:t>
            </a:r>
          </a:p>
          <a:p>
            <a:pPr>
              <a:lnSpc>
                <a:spcPts val="4227"/>
              </a:lnSpc>
              <a:spcBef>
                <a:spcPct val="0"/>
              </a:spcBef>
            </a:pPr>
            <a:r>
              <a:rPr lang="en-US" sz="3523">
                <a:solidFill>
                  <a:srgbClr val="000000"/>
                </a:solidFill>
                <a:latin typeface="Calibri (MS)"/>
                <a:ea typeface="Calibri (MS)"/>
              </a:rPr>
              <a:t>❖ Our rover, with all spare parts, weighs around 80 kg.</a:t>
            </a:r>
          </a:p>
          <a:p>
            <a:pPr>
              <a:lnSpc>
                <a:spcPts val="4227"/>
              </a:lnSpc>
              <a:spcBef>
                <a:spcPct val="0"/>
              </a:spcBef>
            </a:pPr>
            <a:r>
              <a:rPr lang="en-US" sz="3523">
                <a:solidFill>
                  <a:srgbClr val="000000"/>
                </a:solidFill>
                <a:latin typeface="Calibri (MS)"/>
                <a:ea typeface="Calibri (MS)"/>
              </a:rPr>
              <a:t>           ➢ It will be dismantled, put in suitcases, and checked in as luggage.</a:t>
            </a:r>
          </a:p>
          <a:p>
            <a:pPr>
              <a:lnSpc>
                <a:spcPts val="4227"/>
              </a:lnSpc>
              <a:spcBef>
                <a:spcPct val="0"/>
              </a:spcBef>
            </a:pPr>
            <a:r>
              <a:rPr lang="en-US" sz="3523">
                <a:solidFill>
                  <a:srgbClr val="000000"/>
                </a:solidFill>
                <a:latin typeface="Calibri (MS)"/>
                <a:ea typeface="Calibri (MS)"/>
              </a:rPr>
              <a:t>           ➢ This, when divided among the 15+ members of our team who will </a:t>
            </a:r>
          </a:p>
          <a:p>
            <a:pPr>
              <a:lnSpc>
                <a:spcPts val="4227"/>
              </a:lnSpc>
              <a:spcBef>
                <a:spcPct val="0"/>
              </a:spcBef>
            </a:pPr>
            <a:r>
              <a:rPr lang="en-US" sz="3523">
                <a:solidFill>
                  <a:srgbClr val="000000"/>
                </a:solidFill>
                <a:latin typeface="Calibri (MS)"/>
              </a:rPr>
              <a:t>                 be travelling, will fall within international flight limits.</a:t>
            </a:r>
          </a:p>
          <a:p>
            <a:pPr>
              <a:lnSpc>
                <a:spcPts val="4227"/>
              </a:lnSpc>
              <a:spcBef>
                <a:spcPct val="0"/>
              </a:spcBef>
            </a:pPr>
            <a:r>
              <a:rPr lang="en-US" sz="3523">
                <a:solidFill>
                  <a:srgbClr val="000000"/>
                </a:solidFill>
                <a:latin typeface="Calibri (MS)"/>
                <a:ea typeface="Calibri (MS)"/>
              </a:rPr>
              <a:t>❖ Parts forbidden on flights (Eg:- batteries with more than 100Wh capacity) will be ordered directly to our accommodation in Turkey.</a:t>
            </a:r>
          </a:p>
        </p:txBody>
      </p:sp>
      <p:grpSp>
        <p:nvGrpSpPr>
          <p:cNvPr name="Group 7" id="7"/>
          <p:cNvGrpSpPr/>
          <p:nvPr/>
        </p:nvGrpSpPr>
        <p:grpSpPr>
          <a:xfrm rot="0">
            <a:off x="3042995" y="1986872"/>
            <a:ext cx="15090744" cy="7880800"/>
            <a:chOff x="0" y="0"/>
            <a:chExt cx="3974517" cy="2075602"/>
          </a:xfrm>
        </p:grpSpPr>
        <p:sp>
          <p:nvSpPr>
            <p:cNvPr name="Freeform 8" id="8"/>
            <p:cNvSpPr/>
            <p:nvPr/>
          </p:nvSpPr>
          <p:spPr>
            <a:xfrm flipH="false" flipV="false" rot="0">
              <a:off x="0" y="0"/>
              <a:ext cx="3974517" cy="2075602"/>
            </a:xfrm>
            <a:custGeom>
              <a:avLst/>
              <a:gdLst/>
              <a:ahLst/>
              <a:cxnLst/>
              <a:rect r="r" b="b" t="t" l="l"/>
              <a:pathLst>
                <a:path h="2075602" w="3974517">
                  <a:moveTo>
                    <a:pt x="0" y="0"/>
                  </a:moveTo>
                  <a:lnTo>
                    <a:pt x="3974517" y="0"/>
                  </a:lnTo>
                  <a:lnTo>
                    <a:pt x="3974517" y="2075602"/>
                  </a:lnTo>
                  <a:lnTo>
                    <a:pt x="0" y="2075602"/>
                  </a:lnTo>
                  <a:close/>
                </a:path>
              </a:pathLst>
            </a:custGeom>
            <a:solidFill>
              <a:srgbClr val="000000">
                <a:alpha val="0"/>
              </a:srgbClr>
            </a:solidFill>
            <a:ln w="38100" cap="sq">
              <a:solidFill>
                <a:srgbClr val="0097A7"/>
              </a:solidFill>
              <a:prstDash val="solid"/>
              <a:miter/>
            </a:ln>
          </p:spPr>
        </p:sp>
        <p:sp>
          <p:nvSpPr>
            <p:cNvPr name="TextBox 9" id="9"/>
            <p:cNvSpPr txBox="true"/>
            <p:nvPr/>
          </p:nvSpPr>
          <p:spPr>
            <a:xfrm>
              <a:off x="0" y="-38100"/>
              <a:ext cx="3974517" cy="2113702"/>
            </a:xfrm>
            <a:prstGeom prst="rect">
              <a:avLst/>
            </a:prstGeom>
          </p:spPr>
          <p:txBody>
            <a:bodyPr anchor="ctr" rtlCol="false" tIns="50800" lIns="50800" bIns="50800" rIns="50800"/>
            <a:lstStyle/>
            <a:p>
              <a:pPr algn="ctr">
                <a:lnSpc>
                  <a:spcPts val="2400"/>
                </a:lnSpc>
              </a:pPr>
            </a:p>
          </p:txBody>
        </p:sp>
      </p:grpSp>
      <p:sp>
        <p:nvSpPr>
          <p:cNvPr name="TextBox 10" id="10"/>
          <p:cNvSpPr txBox="true"/>
          <p:nvPr/>
        </p:nvSpPr>
        <p:spPr>
          <a:xfrm rot="0">
            <a:off x="326834" y="541648"/>
            <a:ext cx="6310476"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MANAGEMENT</a:t>
            </a:r>
          </a:p>
        </p:txBody>
      </p:sp>
      <p:sp>
        <p:nvSpPr>
          <p:cNvPr name="TextBox 11" id="11"/>
          <p:cNvSpPr txBox="true"/>
          <p:nvPr/>
        </p:nvSpPr>
        <p:spPr>
          <a:xfrm rot="0">
            <a:off x="326834" y="1822457"/>
            <a:ext cx="3834750" cy="781050"/>
          </a:xfrm>
          <a:prstGeom prst="rect">
            <a:avLst/>
          </a:prstGeom>
        </p:spPr>
        <p:txBody>
          <a:bodyPr anchor="t" rtlCol="false" tIns="0" lIns="0" bIns="0" rIns="0">
            <a:spAutoFit/>
          </a:bodyPr>
          <a:lstStyle/>
          <a:p>
            <a:pPr algn="l">
              <a:lnSpc>
                <a:spcPts val="5400"/>
              </a:lnSpc>
            </a:pPr>
            <a:r>
              <a:rPr lang="en-US" sz="4500" spc="42">
                <a:solidFill>
                  <a:srgbClr val="56B5BF"/>
                </a:solidFill>
                <a:latin typeface="Calibri (MS) Bold"/>
              </a:rPr>
              <a:t>Logistics: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13</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grpSp>
        <p:nvGrpSpPr>
          <p:cNvPr name="Group 6" id="6"/>
          <p:cNvGrpSpPr/>
          <p:nvPr/>
        </p:nvGrpSpPr>
        <p:grpSpPr>
          <a:xfrm rot="0">
            <a:off x="3254103" y="1697383"/>
            <a:ext cx="14696788" cy="4484215"/>
            <a:chOff x="0" y="0"/>
            <a:chExt cx="3870759" cy="1181028"/>
          </a:xfrm>
        </p:grpSpPr>
        <p:sp>
          <p:nvSpPr>
            <p:cNvPr name="Freeform 7" id="7"/>
            <p:cNvSpPr/>
            <p:nvPr/>
          </p:nvSpPr>
          <p:spPr>
            <a:xfrm flipH="false" flipV="false" rot="0">
              <a:off x="0" y="0"/>
              <a:ext cx="3870759" cy="1181028"/>
            </a:xfrm>
            <a:custGeom>
              <a:avLst/>
              <a:gdLst/>
              <a:ahLst/>
              <a:cxnLst/>
              <a:rect r="r" b="b" t="t" l="l"/>
              <a:pathLst>
                <a:path h="1181028" w="3870759">
                  <a:moveTo>
                    <a:pt x="0" y="0"/>
                  </a:moveTo>
                  <a:lnTo>
                    <a:pt x="3870759" y="0"/>
                  </a:lnTo>
                  <a:lnTo>
                    <a:pt x="3870759" y="1181028"/>
                  </a:lnTo>
                  <a:lnTo>
                    <a:pt x="0" y="1181028"/>
                  </a:lnTo>
                  <a:close/>
                </a:path>
              </a:pathLst>
            </a:custGeom>
            <a:solidFill>
              <a:srgbClr val="000000">
                <a:alpha val="0"/>
              </a:srgbClr>
            </a:solidFill>
            <a:ln w="38100" cap="sq">
              <a:solidFill>
                <a:srgbClr val="FFFFFF"/>
              </a:solidFill>
              <a:prstDash val="solid"/>
              <a:miter/>
            </a:ln>
          </p:spPr>
        </p:sp>
        <p:sp>
          <p:nvSpPr>
            <p:cNvPr name="TextBox 8" id="8"/>
            <p:cNvSpPr txBox="true"/>
            <p:nvPr/>
          </p:nvSpPr>
          <p:spPr>
            <a:xfrm>
              <a:off x="0" y="-38100"/>
              <a:ext cx="3870759" cy="1219128"/>
            </a:xfrm>
            <a:prstGeom prst="rect">
              <a:avLst/>
            </a:prstGeom>
          </p:spPr>
          <p:txBody>
            <a:bodyPr anchor="ctr" rtlCol="false" tIns="50800" lIns="50800" bIns="50800" rIns="50800"/>
            <a:lstStyle/>
            <a:p>
              <a:pPr algn="ctr">
                <a:lnSpc>
                  <a:spcPts val="2400"/>
                </a:lnSpc>
              </a:pPr>
            </a:p>
          </p:txBody>
        </p:sp>
      </p:grpSp>
      <p:sp>
        <p:nvSpPr>
          <p:cNvPr name="TextBox 9" id="9"/>
          <p:cNvSpPr txBox="true"/>
          <p:nvPr/>
        </p:nvSpPr>
        <p:spPr>
          <a:xfrm rot="0">
            <a:off x="3404792" y="1713169"/>
            <a:ext cx="14696788" cy="4681538"/>
          </a:xfrm>
          <a:prstGeom prst="rect">
            <a:avLst/>
          </a:prstGeom>
        </p:spPr>
        <p:txBody>
          <a:bodyPr anchor="t" rtlCol="false" tIns="0" lIns="0" bIns="0" rIns="0">
            <a:spAutoFit/>
          </a:bodyPr>
          <a:lstStyle/>
          <a:p>
            <a:pPr>
              <a:lnSpc>
                <a:spcPts val="4260"/>
              </a:lnSpc>
            </a:pPr>
            <a:r>
              <a:rPr lang="en-US" sz="3550">
                <a:solidFill>
                  <a:srgbClr val="FFFFFF"/>
                </a:solidFill>
                <a:latin typeface="Calibri (MS) Bold"/>
              </a:rPr>
              <a:t>System Description</a:t>
            </a:r>
          </a:p>
          <a:p>
            <a:pPr marL="680090" indent="-340045" lvl="1">
              <a:lnSpc>
                <a:spcPts val="3780"/>
              </a:lnSpc>
              <a:buFont typeface="Arial"/>
              <a:buChar char="•"/>
            </a:pPr>
            <a:r>
              <a:rPr lang="en-US" sz="3150">
                <a:solidFill>
                  <a:srgbClr val="FFFFFF"/>
                </a:solidFill>
                <a:latin typeface="Calibri (MS)"/>
              </a:rPr>
              <a:t>A rocker-bogie mechanism is being utilised for traversing rough and uneven terrain.</a:t>
            </a:r>
          </a:p>
          <a:p>
            <a:pPr marL="680090" indent="-340045" lvl="1">
              <a:lnSpc>
                <a:spcPts val="3780"/>
              </a:lnSpc>
              <a:buFont typeface="Arial"/>
              <a:buChar char="•"/>
            </a:pPr>
            <a:r>
              <a:rPr lang="en-US" sz="3150">
                <a:solidFill>
                  <a:srgbClr val="FFFFFF"/>
                </a:solidFill>
                <a:latin typeface="Calibri (MS)"/>
              </a:rPr>
              <a:t>The bar differential, combined with the rocker-bogie system, maintains the chassis stability and ensures contact of wheels with the ground at all times.</a:t>
            </a:r>
          </a:p>
          <a:p>
            <a:pPr marL="680090" indent="-340045" lvl="1">
              <a:lnSpc>
                <a:spcPts val="3780"/>
              </a:lnSpc>
              <a:buFont typeface="Arial"/>
              <a:buChar char="•"/>
            </a:pPr>
            <a:r>
              <a:rPr lang="en-US" sz="3150">
                <a:solidFill>
                  <a:srgbClr val="FFFFFF"/>
                </a:solidFill>
                <a:latin typeface="Calibri (MS)"/>
              </a:rPr>
              <a:t>A series of optimization analyses on MATLAB and FEA simulations on ANSYS were conducted with suitable safety factors in mind for all the links and joints.</a:t>
            </a:r>
          </a:p>
          <a:p>
            <a:pPr marL="680090" indent="-340045" lvl="1">
              <a:lnSpc>
                <a:spcPts val="3780"/>
              </a:lnSpc>
              <a:buFont typeface="Arial"/>
              <a:buChar char="•"/>
            </a:pPr>
            <a:r>
              <a:rPr lang="en-US" sz="3150">
                <a:solidFill>
                  <a:srgbClr val="FFFFFF"/>
                </a:solidFill>
                <a:latin typeface="Calibri (MS)"/>
              </a:rPr>
              <a:t>An aluminium chassis framework holds the rover together, while a detachable electronics box made of aluminium sheet houses the electronics and batteries.</a:t>
            </a:r>
          </a:p>
          <a:p>
            <a:pPr algn="l" marL="680090" indent="-340045" lvl="1">
              <a:lnSpc>
                <a:spcPts val="3780"/>
              </a:lnSpc>
              <a:spcBef>
                <a:spcPct val="0"/>
              </a:spcBef>
              <a:buFont typeface="Arial"/>
              <a:buChar char="•"/>
            </a:pPr>
            <a:r>
              <a:rPr lang="en-US" sz="3150">
                <a:solidFill>
                  <a:srgbClr val="FFFFFF"/>
                </a:solidFill>
                <a:latin typeface="Calibri (MS)"/>
              </a:rPr>
              <a:t>The lightweight and robust aluminium H14 series is used for fabrication.</a:t>
            </a:r>
          </a:p>
        </p:txBody>
      </p:sp>
      <p:sp>
        <p:nvSpPr>
          <p:cNvPr name="TextBox 10" id="10"/>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1" id="11"/>
          <p:cNvSpPr txBox="true"/>
          <p:nvPr/>
        </p:nvSpPr>
        <p:spPr>
          <a:xfrm rot="0">
            <a:off x="389020" y="1798864"/>
            <a:ext cx="3834750"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Mobility</a:t>
            </a:r>
          </a:p>
          <a:p>
            <a:pPr algn="l">
              <a:lnSpc>
                <a:spcPts val="5759"/>
              </a:lnSpc>
            </a:pPr>
            <a:r>
              <a:rPr lang="en-US" sz="4800" spc="44">
                <a:solidFill>
                  <a:srgbClr val="F2F2F2"/>
                </a:solidFill>
                <a:latin typeface="Calibri (MS) Bold"/>
              </a:rPr>
              <a:t>System:</a:t>
            </a:r>
          </a:p>
        </p:txBody>
      </p:sp>
      <p:sp>
        <p:nvSpPr>
          <p:cNvPr name="TextBox 12" id="12"/>
          <p:cNvSpPr txBox="true"/>
          <p:nvPr/>
        </p:nvSpPr>
        <p:spPr>
          <a:xfrm rot="0">
            <a:off x="10987510" y="6393296"/>
            <a:ext cx="5889897" cy="2990850"/>
          </a:xfrm>
          <a:prstGeom prst="rect">
            <a:avLst/>
          </a:prstGeom>
        </p:spPr>
        <p:txBody>
          <a:bodyPr anchor="t" rtlCol="false" tIns="0" lIns="0" bIns="0" rIns="0">
            <a:spAutoFit/>
          </a:bodyPr>
          <a:lstStyle/>
          <a:p>
            <a:pPr algn="l">
              <a:lnSpc>
                <a:spcPts val="4260"/>
              </a:lnSpc>
              <a:spcBef>
                <a:spcPct val="0"/>
              </a:spcBef>
            </a:pPr>
            <a:r>
              <a:rPr lang="en-US" sz="3550" strike="noStrike" u="none">
                <a:solidFill>
                  <a:srgbClr val="FFFFFF"/>
                </a:solidFill>
                <a:latin typeface="Calibri (MS) Bold"/>
              </a:rPr>
              <a:t>Weaknesses</a:t>
            </a:r>
          </a:p>
          <a:p>
            <a:pPr algn="l" marL="680090" indent="-340045" lvl="1">
              <a:lnSpc>
                <a:spcPts val="3780"/>
              </a:lnSpc>
              <a:spcBef>
                <a:spcPct val="0"/>
              </a:spcBef>
              <a:buFont typeface="Arial"/>
              <a:buChar char="•"/>
            </a:pPr>
            <a:r>
              <a:rPr lang="en-US" sz="3150" strike="noStrike" u="none">
                <a:solidFill>
                  <a:srgbClr val="FFFFFF"/>
                </a:solidFill>
                <a:latin typeface="Calibri (MS)"/>
              </a:rPr>
              <a:t>Play can be observed in the bar differential’s ball joint assembly.</a:t>
            </a:r>
          </a:p>
          <a:p>
            <a:pPr algn="l" marL="680090" indent="-340045" lvl="1">
              <a:lnSpc>
                <a:spcPts val="3780"/>
              </a:lnSpc>
              <a:spcBef>
                <a:spcPct val="0"/>
              </a:spcBef>
              <a:buFont typeface="Arial"/>
              <a:buChar char="•"/>
            </a:pPr>
            <a:r>
              <a:rPr lang="en-US" sz="3150" strike="noStrike" u="none">
                <a:solidFill>
                  <a:srgbClr val="FFFFFF"/>
                </a:solidFill>
                <a:latin typeface="Calibri (MS)"/>
              </a:rPr>
              <a:t>The wheels may slip on polished surfaces.</a:t>
            </a:r>
          </a:p>
        </p:txBody>
      </p:sp>
      <p:sp>
        <p:nvSpPr>
          <p:cNvPr name="TextBox 13" id="13"/>
          <p:cNvSpPr txBox="true"/>
          <p:nvPr/>
        </p:nvSpPr>
        <p:spPr>
          <a:xfrm rot="0">
            <a:off x="3731258" y="6531488"/>
            <a:ext cx="6072014" cy="2514600"/>
          </a:xfrm>
          <a:prstGeom prst="rect">
            <a:avLst/>
          </a:prstGeom>
        </p:spPr>
        <p:txBody>
          <a:bodyPr anchor="t" rtlCol="false" tIns="0" lIns="0" bIns="0" rIns="0">
            <a:spAutoFit/>
          </a:bodyPr>
          <a:lstStyle/>
          <a:p>
            <a:pPr>
              <a:lnSpc>
                <a:spcPts val="4260"/>
              </a:lnSpc>
            </a:pPr>
            <a:r>
              <a:rPr lang="en-US" sz="3550">
                <a:solidFill>
                  <a:srgbClr val="FFFFFF"/>
                </a:solidFill>
                <a:latin typeface="Calibri (MS) Bold"/>
              </a:rPr>
              <a:t>Strengths</a:t>
            </a:r>
          </a:p>
          <a:p>
            <a:pPr algn="l" marL="680090" indent="-340045" lvl="1">
              <a:lnSpc>
                <a:spcPts val="3780"/>
              </a:lnSpc>
              <a:spcBef>
                <a:spcPct val="0"/>
              </a:spcBef>
              <a:buFont typeface="Arial"/>
              <a:buChar char="•"/>
            </a:pPr>
            <a:r>
              <a:rPr lang="en-US" sz="3150">
                <a:solidFill>
                  <a:srgbClr val="FFFFFF"/>
                </a:solidFill>
                <a:latin typeface="Calibri (MS)"/>
              </a:rPr>
              <a:t>Uncompromised traction in challenging rocky terrain.</a:t>
            </a:r>
          </a:p>
          <a:p>
            <a:pPr algn="l" marL="680090" indent="-340045" lvl="1">
              <a:lnSpc>
                <a:spcPts val="3780"/>
              </a:lnSpc>
              <a:spcBef>
                <a:spcPct val="0"/>
              </a:spcBef>
              <a:buFont typeface="Arial"/>
              <a:buChar char="•"/>
            </a:pPr>
            <a:r>
              <a:rPr lang="en-US" sz="3150" strike="noStrike" u="none">
                <a:solidFill>
                  <a:srgbClr val="FFFFFF"/>
                </a:solidFill>
                <a:latin typeface="Calibri (MS)"/>
              </a:rPr>
              <a:t>Can climb inclines of up to 40 degrees.</a:t>
            </a:r>
          </a:p>
        </p:txBody>
      </p:sp>
      <p:grpSp>
        <p:nvGrpSpPr>
          <p:cNvPr name="Group 14" id="14"/>
          <p:cNvGrpSpPr/>
          <p:nvPr/>
        </p:nvGrpSpPr>
        <p:grpSpPr>
          <a:xfrm rot="0">
            <a:off x="10790146" y="6316161"/>
            <a:ext cx="7160745" cy="3242795"/>
            <a:chOff x="0" y="0"/>
            <a:chExt cx="1885958" cy="854069"/>
          </a:xfrm>
        </p:grpSpPr>
        <p:sp>
          <p:nvSpPr>
            <p:cNvPr name="Freeform 15" id="15"/>
            <p:cNvSpPr/>
            <p:nvPr/>
          </p:nvSpPr>
          <p:spPr>
            <a:xfrm flipH="false" flipV="false" rot="0">
              <a:off x="0" y="0"/>
              <a:ext cx="1885958" cy="854069"/>
            </a:xfrm>
            <a:custGeom>
              <a:avLst/>
              <a:gdLst/>
              <a:ahLst/>
              <a:cxnLst/>
              <a:rect r="r" b="b" t="t" l="l"/>
              <a:pathLst>
                <a:path h="854069" w="1885958">
                  <a:moveTo>
                    <a:pt x="0" y="0"/>
                  </a:moveTo>
                  <a:lnTo>
                    <a:pt x="1885958" y="0"/>
                  </a:lnTo>
                  <a:lnTo>
                    <a:pt x="1885958" y="854069"/>
                  </a:lnTo>
                  <a:lnTo>
                    <a:pt x="0" y="854069"/>
                  </a:lnTo>
                  <a:close/>
                </a:path>
              </a:pathLst>
            </a:custGeom>
            <a:solidFill>
              <a:srgbClr val="000000">
                <a:alpha val="0"/>
              </a:srgbClr>
            </a:solidFill>
            <a:ln w="38100" cap="sq">
              <a:solidFill>
                <a:srgbClr val="FFFFFF"/>
              </a:solidFill>
              <a:prstDash val="solid"/>
              <a:miter/>
            </a:ln>
          </p:spPr>
        </p:sp>
        <p:sp>
          <p:nvSpPr>
            <p:cNvPr name="TextBox 16" id="16"/>
            <p:cNvSpPr txBox="true"/>
            <p:nvPr/>
          </p:nvSpPr>
          <p:spPr>
            <a:xfrm>
              <a:off x="0" y="-38100"/>
              <a:ext cx="1885958" cy="892169"/>
            </a:xfrm>
            <a:prstGeom prst="rect">
              <a:avLst/>
            </a:prstGeom>
          </p:spPr>
          <p:txBody>
            <a:bodyPr anchor="ctr" rtlCol="false" tIns="50800" lIns="50800" bIns="50800" rIns="50800"/>
            <a:lstStyle/>
            <a:p>
              <a:pPr algn="ctr">
                <a:lnSpc>
                  <a:spcPts val="2400"/>
                </a:lnSpc>
              </a:pPr>
            </a:p>
          </p:txBody>
        </p:sp>
      </p:grpSp>
      <p:grpSp>
        <p:nvGrpSpPr>
          <p:cNvPr name="Group 17" id="17"/>
          <p:cNvGrpSpPr/>
          <p:nvPr/>
        </p:nvGrpSpPr>
        <p:grpSpPr>
          <a:xfrm rot="0">
            <a:off x="3254103" y="6329602"/>
            <a:ext cx="7160745" cy="3242795"/>
            <a:chOff x="0" y="0"/>
            <a:chExt cx="1885958" cy="854069"/>
          </a:xfrm>
        </p:grpSpPr>
        <p:sp>
          <p:nvSpPr>
            <p:cNvPr name="Freeform 18" id="18"/>
            <p:cNvSpPr/>
            <p:nvPr/>
          </p:nvSpPr>
          <p:spPr>
            <a:xfrm flipH="false" flipV="false" rot="0">
              <a:off x="0" y="0"/>
              <a:ext cx="1885958" cy="854069"/>
            </a:xfrm>
            <a:custGeom>
              <a:avLst/>
              <a:gdLst/>
              <a:ahLst/>
              <a:cxnLst/>
              <a:rect r="r" b="b" t="t" l="l"/>
              <a:pathLst>
                <a:path h="854069" w="1885958">
                  <a:moveTo>
                    <a:pt x="0" y="0"/>
                  </a:moveTo>
                  <a:lnTo>
                    <a:pt x="1885958" y="0"/>
                  </a:lnTo>
                  <a:lnTo>
                    <a:pt x="1885958" y="854069"/>
                  </a:lnTo>
                  <a:lnTo>
                    <a:pt x="0" y="854069"/>
                  </a:lnTo>
                  <a:close/>
                </a:path>
              </a:pathLst>
            </a:custGeom>
            <a:solidFill>
              <a:srgbClr val="000000">
                <a:alpha val="0"/>
              </a:srgbClr>
            </a:solidFill>
            <a:ln w="38100" cap="sq">
              <a:solidFill>
                <a:srgbClr val="FFFFFF"/>
              </a:solidFill>
              <a:prstDash val="solid"/>
              <a:miter/>
            </a:ln>
          </p:spPr>
        </p:sp>
        <p:sp>
          <p:nvSpPr>
            <p:cNvPr name="TextBox 19" id="19"/>
            <p:cNvSpPr txBox="true"/>
            <p:nvPr/>
          </p:nvSpPr>
          <p:spPr>
            <a:xfrm>
              <a:off x="0" y="-38100"/>
              <a:ext cx="1885958" cy="892169"/>
            </a:xfrm>
            <a:prstGeom prst="rect">
              <a:avLst/>
            </a:prstGeom>
          </p:spPr>
          <p:txBody>
            <a:bodyPr anchor="ctr" rtlCol="false" tIns="50800" lIns="50800" bIns="50800" rIns="50800"/>
            <a:lstStyle/>
            <a:p>
              <a:pPr algn="ctr">
                <a:lnSpc>
                  <a:spcPts val="2400"/>
                </a:lnSpc>
              </a:pP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14</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6" id="6"/>
          <p:cNvSpPr txBox="true"/>
          <p:nvPr/>
        </p:nvSpPr>
        <p:spPr>
          <a:xfrm rot="0">
            <a:off x="3801101" y="1904907"/>
            <a:ext cx="13577398" cy="7334586"/>
          </a:xfrm>
          <a:prstGeom prst="rect">
            <a:avLst/>
          </a:prstGeom>
        </p:spPr>
        <p:txBody>
          <a:bodyPr anchor="t" rtlCol="false" tIns="0" lIns="0" bIns="0" rIns="0">
            <a:spAutoFit/>
          </a:bodyPr>
          <a:lstStyle/>
          <a:p>
            <a:pPr>
              <a:lnSpc>
                <a:spcPts val="5857"/>
              </a:lnSpc>
            </a:pPr>
            <a:r>
              <a:rPr lang="en-US" sz="4214">
                <a:solidFill>
                  <a:srgbClr val="FFFFFF"/>
                </a:solidFill>
                <a:latin typeface="Calibri (MS) Bold"/>
              </a:rPr>
              <a:t>    Uniqueness</a:t>
            </a:r>
          </a:p>
          <a:p>
            <a:pPr algn="l" marL="769874" indent="-384937" lvl="1">
              <a:lnSpc>
                <a:spcPts val="4956"/>
              </a:lnSpc>
              <a:buFont typeface="Arial"/>
              <a:buChar char="•"/>
            </a:pPr>
            <a:r>
              <a:rPr lang="en-US" sz="3565" strike="noStrike" u="none">
                <a:solidFill>
                  <a:srgbClr val="FFFFFF"/>
                </a:solidFill>
                <a:latin typeface="Calibri (MS)"/>
              </a:rPr>
              <a:t>The wheel design is inspired from NASA’s Curiosity Rover.</a:t>
            </a:r>
          </a:p>
          <a:p>
            <a:pPr algn="l" marL="769874" indent="-384937" lvl="1">
              <a:lnSpc>
                <a:spcPts val="4956"/>
              </a:lnSpc>
              <a:buFont typeface="Arial"/>
              <a:buChar char="•"/>
            </a:pPr>
            <a:r>
              <a:rPr lang="en-US" sz="3565" strike="noStrike" u="none">
                <a:solidFill>
                  <a:srgbClr val="FFFFFF"/>
                </a:solidFill>
                <a:latin typeface="Calibri (MS)"/>
              </a:rPr>
              <a:t>Cone shaped play limiters are currently being tested on the differential to try to reduce the play in the ball joints.</a:t>
            </a:r>
          </a:p>
          <a:p>
            <a:pPr algn="l" marL="769874" indent="-384937" lvl="1">
              <a:lnSpc>
                <a:spcPts val="4956"/>
              </a:lnSpc>
              <a:buFont typeface="Arial"/>
              <a:buChar char="•"/>
            </a:pPr>
            <a:r>
              <a:rPr lang="en-US" sz="3565" strike="noStrike" u="none">
                <a:solidFill>
                  <a:srgbClr val="FFFFFF"/>
                </a:solidFill>
                <a:latin typeface="Calibri (MS)"/>
              </a:rPr>
              <a:t>While the current rover utilises a single-point bar differential, a two-point bar differential model is being tested, to be incorporated into the current design and further improve the stability of the chassis.  </a:t>
            </a:r>
          </a:p>
          <a:p>
            <a:pPr algn="l" marL="769874" indent="-384937" lvl="1">
              <a:lnSpc>
                <a:spcPts val="4956"/>
              </a:lnSpc>
              <a:buFont typeface="Arial"/>
              <a:buChar char="•"/>
            </a:pPr>
            <a:r>
              <a:rPr lang="en-US" sz="3565" spc="-35" strike="noStrike" u="none">
                <a:solidFill>
                  <a:srgbClr val="FFFFFF"/>
                </a:solidFill>
                <a:latin typeface="Calibri (MS)"/>
              </a:rPr>
              <a:t>The wheels, 3D printed using TPU 95-A, make the whole assembly lighter while the zig-zag grouser ensures maximum traction and traversability. The design has been optimised to ensure maximum shock absorption and load carrying capacity.</a:t>
            </a:r>
          </a:p>
        </p:txBody>
      </p:sp>
      <p:grpSp>
        <p:nvGrpSpPr>
          <p:cNvPr name="Group 7" id="7"/>
          <p:cNvGrpSpPr/>
          <p:nvPr/>
        </p:nvGrpSpPr>
        <p:grpSpPr>
          <a:xfrm rot="0">
            <a:off x="4039498" y="2008100"/>
            <a:ext cx="13339001" cy="7290124"/>
            <a:chOff x="0" y="0"/>
            <a:chExt cx="3513152" cy="1920033"/>
          </a:xfrm>
        </p:grpSpPr>
        <p:sp>
          <p:nvSpPr>
            <p:cNvPr name="Freeform 8" id="8"/>
            <p:cNvSpPr/>
            <p:nvPr/>
          </p:nvSpPr>
          <p:spPr>
            <a:xfrm flipH="false" flipV="false" rot="0">
              <a:off x="0" y="0"/>
              <a:ext cx="3513153" cy="1920033"/>
            </a:xfrm>
            <a:custGeom>
              <a:avLst/>
              <a:gdLst/>
              <a:ahLst/>
              <a:cxnLst/>
              <a:rect r="r" b="b" t="t" l="l"/>
              <a:pathLst>
                <a:path h="1920033" w="3513153">
                  <a:moveTo>
                    <a:pt x="0" y="0"/>
                  </a:moveTo>
                  <a:lnTo>
                    <a:pt x="3513153" y="0"/>
                  </a:lnTo>
                  <a:lnTo>
                    <a:pt x="3513153" y="1920033"/>
                  </a:lnTo>
                  <a:lnTo>
                    <a:pt x="0" y="1920033"/>
                  </a:lnTo>
                  <a:close/>
                </a:path>
              </a:pathLst>
            </a:custGeom>
            <a:solidFill>
              <a:srgbClr val="000000">
                <a:alpha val="0"/>
              </a:srgbClr>
            </a:solidFill>
            <a:ln w="38100" cap="sq">
              <a:solidFill>
                <a:srgbClr val="FFFFFF"/>
              </a:solidFill>
              <a:prstDash val="solid"/>
              <a:miter/>
            </a:ln>
          </p:spPr>
        </p:sp>
        <p:sp>
          <p:nvSpPr>
            <p:cNvPr name="TextBox 9" id="9"/>
            <p:cNvSpPr txBox="true"/>
            <p:nvPr/>
          </p:nvSpPr>
          <p:spPr>
            <a:xfrm>
              <a:off x="0" y="-38100"/>
              <a:ext cx="3513152" cy="1958133"/>
            </a:xfrm>
            <a:prstGeom prst="rect">
              <a:avLst/>
            </a:prstGeom>
          </p:spPr>
          <p:txBody>
            <a:bodyPr anchor="ctr" rtlCol="false" tIns="50800" lIns="50800" bIns="50800" rIns="50800"/>
            <a:lstStyle/>
            <a:p>
              <a:pPr algn="ctr">
                <a:lnSpc>
                  <a:spcPts val="2400"/>
                </a:lnSpc>
              </a:pPr>
            </a:p>
          </p:txBody>
        </p:sp>
      </p:grpSp>
      <p:sp>
        <p:nvSpPr>
          <p:cNvPr name="TextBox 10" id="10"/>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1" id="11"/>
          <p:cNvSpPr txBox="true"/>
          <p:nvPr/>
        </p:nvSpPr>
        <p:spPr>
          <a:xfrm rot="0">
            <a:off x="389020" y="1798864"/>
            <a:ext cx="3834750"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Mobility</a:t>
            </a:r>
          </a:p>
          <a:p>
            <a:pPr algn="l">
              <a:lnSpc>
                <a:spcPts val="5759"/>
              </a:lnSpc>
            </a:pPr>
            <a:r>
              <a:rPr lang="en-US" sz="4800" spc="44">
                <a:solidFill>
                  <a:srgbClr val="F2F2F2"/>
                </a:solidFill>
                <a:latin typeface="Calibri (MS) Bold"/>
              </a:rPr>
              <a:t>System:</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389020" y="1711193"/>
            <a:ext cx="6410536" cy="1533525"/>
          </a:xfrm>
          <a:prstGeom prst="rect">
            <a:avLst/>
          </a:prstGeom>
        </p:spPr>
        <p:txBody>
          <a:bodyPr anchor="t" rtlCol="false" tIns="0" lIns="0" bIns="0" rIns="0">
            <a:spAutoFit/>
          </a:bodyPr>
          <a:lstStyle/>
          <a:p>
            <a:pPr>
              <a:lnSpc>
                <a:spcPts val="5759"/>
              </a:lnSpc>
            </a:pPr>
            <a:r>
              <a:rPr lang="en-US" sz="4800" spc="43">
                <a:solidFill>
                  <a:srgbClr val="F2F2F2"/>
                </a:solidFill>
                <a:latin typeface="Calibri (MS) Bold"/>
              </a:rPr>
              <a:t>Current Rover </a:t>
            </a:r>
          </a:p>
          <a:p>
            <a:pPr algn="l">
              <a:lnSpc>
                <a:spcPts val="5759"/>
              </a:lnSpc>
            </a:pPr>
            <a:r>
              <a:rPr lang="en-US" sz="4800" spc="44">
                <a:solidFill>
                  <a:srgbClr val="F2F2F2"/>
                </a:solidFill>
                <a:latin typeface="Calibri (MS) Bold"/>
              </a:rPr>
              <a:t>M</a:t>
            </a:r>
            <a:r>
              <a:rPr lang="en-US" sz="4800" spc="44">
                <a:solidFill>
                  <a:srgbClr val="F2F2F2"/>
                </a:solidFill>
                <a:latin typeface="Calibri (MS) Bold"/>
              </a:rPr>
              <a:t>obility System:</a:t>
            </a:r>
          </a:p>
        </p:txBody>
      </p:sp>
      <p:sp>
        <p:nvSpPr>
          <p:cNvPr name="Freeform 4" id="4"/>
          <p:cNvSpPr/>
          <p:nvPr/>
        </p:nvSpPr>
        <p:spPr>
          <a:xfrm flipH="false" flipV="false" rot="0">
            <a:off x="15100050" y="700288"/>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Freeform 6" id="6"/>
          <p:cNvSpPr/>
          <p:nvPr/>
        </p:nvSpPr>
        <p:spPr>
          <a:xfrm flipH="false" flipV="false" rot="-776896">
            <a:off x="7997304" y="5032818"/>
            <a:ext cx="10970783" cy="6149712"/>
          </a:xfrm>
          <a:custGeom>
            <a:avLst/>
            <a:gdLst/>
            <a:ahLst/>
            <a:cxnLst/>
            <a:rect r="r" b="b" t="t" l="l"/>
            <a:pathLst>
              <a:path h="6149712" w="10970783">
                <a:moveTo>
                  <a:pt x="0" y="0"/>
                </a:moveTo>
                <a:lnTo>
                  <a:pt x="10970783" y="0"/>
                </a:lnTo>
                <a:lnTo>
                  <a:pt x="10970783" y="6149712"/>
                </a:lnTo>
                <a:lnTo>
                  <a:pt x="0" y="6149712"/>
                </a:lnTo>
                <a:lnTo>
                  <a:pt x="0" y="0"/>
                </a:lnTo>
                <a:close/>
              </a:path>
            </a:pathLst>
          </a:custGeom>
          <a:blipFill>
            <a:blip r:embed="rId6"/>
            <a:stretch>
              <a:fillRect l="0" t="0" r="0" b="0"/>
            </a:stretch>
          </a:blipFill>
        </p:spPr>
      </p:sp>
      <p:sp>
        <p:nvSpPr>
          <p:cNvPr name="Freeform 7" id="7"/>
          <p:cNvSpPr/>
          <p:nvPr/>
        </p:nvSpPr>
        <p:spPr>
          <a:xfrm flipH="false" flipV="false" rot="0">
            <a:off x="-199458" y="2845074"/>
            <a:ext cx="11436188" cy="5985787"/>
          </a:xfrm>
          <a:custGeom>
            <a:avLst/>
            <a:gdLst/>
            <a:ahLst/>
            <a:cxnLst/>
            <a:rect r="r" b="b" t="t" l="l"/>
            <a:pathLst>
              <a:path h="5985787" w="11436188">
                <a:moveTo>
                  <a:pt x="0" y="0"/>
                </a:moveTo>
                <a:lnTo>
                  <a:pt x="11436188" y="0"/>
                </a:lnTo>
                <a:lnTo>
                  <a:pt x="11436188" y="5985787"/>
                </a:lnTo>
                <a:lnTo>
                  <a:pt x="0" y="5985787"/>
                </a:lnTo>
                <a:lnTo>
                  <a:pt x="0" y="0"/>
                </a:lnTo>
                <a:close/>
              </a:path>
            </a:pathLst>
          </a:custGeom>
          <a:blipFill>
            <a:blip r:embed="rId7"/>
            <a:stretch>
              <a:fillRect l="0" t="0" r="0" b="-7468"/>
            </a:stretch>
          </a:blipFill>
        </p:spPr>
      </p:sp>
      <p:sp>
        <p:nvSpPr>
          <p:cNvPr name="Freeform 8" id="8"/>
          <p:cNvSpPr/>
          <p:nvPr/>
        </p:nvSpPr>
        <p:spPr>
          <a:xfrm flipH="false" flipV="false" rot="0">
            <a:off x="9507422" y="700288"/>
            <a:ext cx="6104070" cy="5387658"/>
          </a:xfrm>
          <a:custGeom>
            <a:avLst/>
            <a:gdLst/>
            <a:ahLst/>
            <a:cxnLst/>
            <a:rect r="r" b="b" t="t" l="l"/>
            <a:pathLst>
              <a:path h="5387658" w="6104070">
                <a:moveTo>
                  <a:pt x="0" y="0"/>
                </a:moveTo>
                <a:lnTo>
                  <a:pt x="6104070" y="0"/>
                </a:lnTo>
                <a:lnTo>
                  <a:pt x="6104070" y="5387658"/>
                </a:lnTo>
                <a:lnTo>
                  <a:pt x="0" y="5387658"/>
                </a:lnTo>
                <a:lnTo>
                  <a:pt x="0" y="0"/>
                </a:lnTo>
                <a:close/>
              </a:path>
            </a:pathLst>
          </a:custGeom>
          <a:blipFill>
            <a:blip r:embed="rId8"/>
            <a:stretch>
              <a:fillRect l="-89400" t="-18682" r="-83974" b="-22871"/>
            </a:stretch>
          </a:blipFill>
        </p:spPr>
      </p:sp>
      <p:sp>
        <p:nvSpPr>
          <p:cNvPr name="TextBox 9" id="9"/>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15</a:t>
            </a:r>
          </a:p>
        </p:txBody>
      </p:sp>
      <p:sp>
        <p:nvSpPr>
          <p:cNvPr name="TextBox 10" id="10"/>
          <p:cNvSpPr txBox="true"/>
          <p:nvPr/>
        </p:nvSpPr>
        <p:spPr>
          <a:xfrm rot="0">
            <a:off x="3580975" y="8560396"/>
            <a:ext cx="3721245" cy="485692"/>
          </a:xfrm>
          <a:prstGeom prst="rect">
            <a:avLst/>
          </a:prstGeom>
        </p:spPr>
        <p:txBody>
          <a:bodyPr anchor="t" rtlCol="false" tIns="0" lIns="0" bIns="0" rIns="0">
            <a:spAutoFit/>
          </a:bodyPr>
          <a:lstStyle/>
          <a:p>
            <a:pPr algn="l">
              <a:lnSpc>
                <a:spcPts val="3608"/>
              </a:lnSpc>
            </a:pPr>
            <a:r>
              <a:rPr lang="en-US" sz="2577">
                <a:solidFill>
                  <a:srgbClr val="FFFFFF"/>
                </a:solidFill>
                <a:latin typeface="Calibri (MS) Italics"/>
              </a:rPr>
              <a:t> Current 3D - printed Wheel </a:t>
            </a:r>
          </a:p>
        </p:txBody>
      </p:sp>
      <p:sp>
        <p:nvSpPr>
          <p:cNvPr name="TextBox 11" id="11"/>
          <p:cNvSpPr txBox="true"/>
          <p:nvPr/>
        </p:nvSpPr>
        <p:spPr>
          <a:xfrm rot="0">
            <a:off x="11077246" y="8393341"/>
            <a:ext cx="2277937" cy="437520"/>
          </a:xfrm>
          <a:prstGeom prst="rect">
            <a:avLst/>
          </a:prstGeom>
        </p:spPr>
        <p:txBody>
          <a:bodyPr anchor="t" rtlCol="false" tIns="0" lIns="0" bIns="0" rIns="0">
            <a:spAutoFit/>
          </a:bodyPr>
          <a:lstStyle/>
          <a:p>
            <a:pPr algn="l">
              <a:lnSpc>
                <a:spcPts val="3242"/>
              </a:lnSpc>
            </a:pPr>
            <a:r>
              <a:rPr lang="en-US" sz="2316">
                <a:solidFill>
                  <a:srgbClr val="FFFFFF"/>
                </a:solidFill>
                <a:latin typeface="Calibri (MS) Italics"/>
              </a:rPr>
              <a:t>Bar Differential</a:t>
            </a:r>
          </a:p>
        </p:txBody>
      </p:sp>
      <p:sp>
        <p:nvSpPr>
          <p:cNvPr name="TextBox 12" id="12"/>
          <p:cNvSpPr txBox="true"/>
          <p:nvPr/>
        </p:nvSpPr>
        <p:spPr>
          <a:xfrm rot="0">
            <a:off x="8788336" y="1857997"/>
            <a:ext cx="1923330" cy="432529"/>
          </a:xfrm>
          <a:prstGeom prst="rect">
            <a:avLst/>
          </a:prstGeom>
        </p:spPr>
        <p:txBody>
          <a:bodyPr anchor="t" rtlCol="false" tIns="0" lIns="0" bIns="0" rIns="0">
            <a:spAutoFit/>
          </a:bodyPr>
          <a:lstStyle/>
          <a:p>
            <a:pPr algn="l">
              <a:lnSpc>
                <a:spcPts val="3233"/>
              </a:lnSpc>
            </a:pPr>
            <a:r>
              <a:rPr lang="en-US" sz="2309">
                <a:solidFill>
                  <a:srgbClr val="FFFFFF"/>
                </a:solidFill>
                <a:latin typeface="Calibri (MS) Italics"/>
              </a:rPr>
              <a:t>Chassis couplers</a:t>
            </a:r>
          </a:p>
        </p:txBody>
      </p:sp>
      <p:sp>
        <p:nvSpPr>
          <p:cNvPr name="TextBox 13" id="13"/>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714825" y="705775"/>
            <a:ext cx="16858350"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TEAM INFO</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grpSp>
        <p:nvGrpSpPr>
          <p:cNvPr name="Group 6" id="6"/>
          <p:cNvGrpSpPr/>
          <p:nvPr/>
        </p:nvGrpSpPr>
        <p:grpSpPr>
          <a:xfrm rot="0">
            <a:off x="13111754" y="6131425"/>
            <a:ext cx="3016736" cy="2973644"/>
            <a:chOff x="0" y="0"/>
            <a:chExt cx="4022315" cy="3964859"/>
          </a:xfrm>
        </p:grpSpPr>
        <p:grpSp>
          <p:nvGrpSpPr>
            <p:cNvPr name="Group 7" id="7"/>
            <p:cNvGrpSpPr/>
            <p:nvPr/>
          </p:nvGrpSpPr>
          <p:grpSpPr>
            <a:xfrm rot="0">
              <a:off x="0" y="0"/>
              <a:ext cx="4022315" cy="3964859"/>
              <a:chOff x="0" y="0"/>
              <a:chExt cx="794531" cy="783182"/>
            </a:xfrm>
          </p:grpSpPr>
          <p:sp>
            <p:nvSpPr>
              <p:cNvPr name="Freeform 8" id="8"/>
              <p:cNvSpPr/>
              <p:nvPr/>
            </p:nvSpPr>
            <p:spPr>
              <a:xfrm flipH="false" flipV="false" rot="0">
                <a:off x="0" y="0"/>
                <a:ext cx="794531" cy="783182"/>
              </a:xfrm>
              <a:custGeom>
                <a:avLst/>
                <a:gdLst/>
                <a:ahLst/>
                <a:cxnLst/>
                <a:rect r="r" b="b" t="t" l="l"/>
                <a:pathLst>
                  <a:path h="783182" w="794531">
                    <a:moveTo>
                      <a:pt x="0" y="0"/>
                    </a:moveTo>
                    <a:lnTo>
                      <a:pt x="794531" y="0"/>
                    </a:lnTo>
                    <a:lnTo>
                      <a:pt x="794531" y="783182"/>
                    </a:lnTo>
                    <a:lnTo>
                      <a:pt x="0" y="783182"/>
                    </a:lnTo>
                    <a:close/>
                  </a:path>
                </a:pathLst>
              </a:custGeom>
              <a:solidFill>
                <a:srgbClr val="FFFFFF"/>
              </a:solidFill>
            </p:spPr>
          </p:sp>
          <p:sp>
            <p:nvSpPr>
              <p:cNvPr name="TextBox 9" id="9"/>
              <p:cNvSpPr txBox="true"/>
              <p:nvPr/>
            </p:nvSpPr>
            <p:spPr>
              <a:xfrm>
                <a:off x="0" y="-28575"/>
                <a:ext cx="794531" cy="811757"/>
              </a:xfrm>
              <a:prstGeom prst="rect">
                <a:avLst/>
              </a:prstGeom>
            </p:spPr>
            <p:txBody>
              <a:bodyPr anchor="ctr" rtlCol="false" tIns="50800" lIns="50800" bIns="50800" rIns="50800"/>
              <a:lstStyle/>
              <a:p>
                <a:pPr algn="ctr">
                  <a:lnSpc>
                    <a:spcPts val="1919"/>
                  </a:lnSpc>
                </a:pPr>
              </a:p>
            </p:txBody>
          </p:sp>
        </p:grpSp>
        <p:sp>
          <p:nvSpPr>
            <p:cNvPr name="Freeform 10" id="10"/>
            <p:cNvSpPr/>
            <p:nvPr/>
          </p:nvSpPr>
          <p:spPr>
            <a:xfrm flipH="false" flipV="false" rot="0">
              <a:off x="186976" y="158248"/>
              <a:ext cx="3648363" cy="3648363"/>
            </a:xfrm>
            <a:custGeom>
              <a:avLst/>
              <a:gdLst/>
              <a:ahLst/>
              <a:cxnLst/>
              <a:rect r="r" b="b" t="t" l="l"/>
              <a:pathLst>
                <a:path h="3648363" w="3648363">
                  <a:moveTo>
                    <a:pt x="0" y="0"/>
                  </a:moveTo>
                  <a:lnTo>
                    <a:pt x="3648363" y="0"/>
                  </a:lnTo>
                  <a:lnTo>
                    <a:pt x="3648363" y="3648363"/>
                  </a:lnTo>
                  <a:lnTo>
                    <a:pt x="0" y="3648363"/>
                  </a:lnTo>
                  <a:lnTo>
                    <a:pt x="0" y="0"/>
                  </a:lnTo>
                  <a:close/>
                </a:path>
              </a:pathLst>
            </a:custGeom>
            <a:blipFill>
              <a:blip r:embed="rId6"/>
              <a:stretch>
                <a:fillRect l="0" t="0" r="0" b="0"/>
              </a:stretch>
            </a:blipFill>
          </p:spPr>
        </p:sp>
      </p:grpSp>
      <p:grpSp>
        <p:nvGrpSpPr>
          <p:cNvPr name="Group 11" id="11"/>
          <p:cNvGrpSpPr/>
          <p:nvPr/>
        </p:nvGrpSpPr>
        <p:grpSpPr>
          <a:xfrm rot="0">
            <a:off x="5079325" y="3520732"/>
            <a:ext cx="5412837" cy="754350"/>
            <a:chOff x="0" y="0"/>
            <a:chExt cx="1425603" cy="198677"/>
          </a:xfrm>
        </p:grpSpPr>
        <p:sp>
          <p:nvSpPr>
            <p:cNvPr name="Freeform 12" id="12"/>
            <p:cNvSpPr/>
            <p:nvPr/>
          </p:nvSpPr>
          <p:spPr>
            <a:xfrm flipH="false" flipV="false" rot="0">
              <a:off x="0" y="0"/>
              <a:ext cx="1425603" cy="198677"/>
            </a:xfrm>
            <a:custGeom>
              <a:avLst/>
              <a:gdLst/>
              <a:ahLst/>
              <a:cxnLst/>
              <a:rect r="r" b="b" t="t" l="l"/>
              <a:pathLst>
                <a:path h="198677" w="1425603">
                  <a:moveTo>
                    <a:pt x="0" y="0"/>
                  </a:moveTo>
                  <a:lnTo>
                    <a:pt x="1425603" y="0"/>
                  </a:lnTo>
                  <a:lnTo>
                    <a:pt x="1425603" y="198677"/>
                  </a:lnTo>
                  <a:lnTo>
                    <a:pt x="0" y="198677"/>
                  </a:lnTo>
                  <a:close/>
                </a:path>
              </a:pathLst>
            </a:custGeom>
            <a:solidFill>
              <a:srgbClr val="000000">
                <a:alpha val="0"/>
              </a:srgbClr>
            </a:solidFill>
            <a:ln w="38100" cap="sq">
              <a:solidFill>
                <a:srgbClr val="FFFFFF"/>
              </a:solidFill>
              <a:prstDash val="solid"/>
              <a:miter/>
            </a:ln>
          </p:spPr>
        </p:sp>
        <p:sp>
          <p:nvSpPr>
            <p:cNvPr name="TextBox 13" id="13"/>
            <p:cNvSpPr txBox="true"/>
            <p:nvPr/>
          </p:nvSpPr>
          <p:spPr>
            <a:xfrm>
              <a:off x="0" y="-38100"/>
              <a:ext cx="1425603" cy="236777"/>
            </a:xfrm>
            <a:prstGeom prst="rect">
              <a:avLst/>
            </a:prstGeom>
          </p:spPr>
          <p:txBody>
            <a:bodyPr anchor="ctr" rtlCol="false" tIns="50800" lIns="50800" bIns="50800" rIns="50800"/>
            <a:lstStyle/>
            <a:p>
              <a:pPr algn="ctr">
                <a:lnSpc>
                  <a:spcPts val="2400"/>
                </a:lnSpc>
              </a:pPr>
            </a:p>
          </p:txBody>
        </p:sp>
      </p:grpSp>
      <p:sp>
        <p:nvSpPr>
          <p:cNvPr name="TextBox 14" id="14"/>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spc="18">
                <a:solidFill>
                  <a:srgbClr val="595959"/>
                </a:solidFill>
                <a:latin typeface="Calibri (MS)"/>
              </a:rPr>
              <a:t>2</a:t>
            </a:r>
          </a:p>
        </p:txBody>
      </p:sp>
      <p:sp>
        <p:nvSpPr>
          <p:cNvPr name="TextBox 15" id="15"/>
          <p:cNvSpPr txBox="true"/>
          <p:nvPr/>
        </p:nvSpPr>
        <p:spPr>
          <a:xfrm rot="0">
            <a:off x="1142375" y="3561900"/>
            <a:ext cx="3834750" cy="758952"/>
          </a:xfrm>
          <a:prstGeom prst="rect">
            <a:avLst/>
          </a:prstGeom>
        </p:spPr>
        <p:txBody>
          <a:bodyPr anchor="t" rtlCol="false" tIns="0" lIns="0" bIns="0" rIns="0">
            <a:spAutoFit/>
          </a:bodyPr>
          <a:lstStyle/>
          <a:p>
            <a:pPr algn="l">
              <a:lnSpc>
                <a:spcPts val="5184"/>
              </a:lnSpc>
            </a:pPr>
            <a:r>
              <a:rPr lang="en-US" sz="4800" spc="44">
                <a:solidFill>
                  <a:srgbClr val="F2F2F2"/>
                </a:solidFill>
                <a:latin typeface="Calibri (MS) Bold"/>
              </a:rPr>
              <a:t>Team Name:</a:t>
            </a:r>
          </a:p>
        </p:txBody>
      </p:sp>
      <p:sp>
        <p:nvSpPr>
          <p:cNvPr name="TextBox 16" id="16"/>
          <p:cNvSpPr txBox="true"/>
          <p:nvPr/>
        </p:nvSpPr>
        <p:spPr>
          <a:xfrm rot="0">
            <a:off x="1142375" y="5683750"/>
            <a:ext cx="3834750" cy="8096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Contact:</a:t>
            </a:r>
          </a:p>
        </p:txBody>
      </p:sp>
      <p:sp>
        <p:nvSpPr>
          <p:cNvPr name="TextBox 17" id="17"/>
          <p:cNvSpPr txBox="true"/>
          <p:nvPr/>
        </p:nvSpPr>
        <p:spPr>
          <a:xfrm rot="0">
            <a:off x="5385351" y="5497215"/>
            <a:ext cx="6090633" cy="1718945"/>
          </a:xfrm>
          <a:prstGeom prst="rect">
            <a:avLst/>
          </a:prstGeom>
        </p:spPr>
        <p:txBody>
          <a:bodyPr anchor="t" rtlCol="false" tIns="0" lIns="0" bIns="0" rIns="0">
            <a:spAutoFit/>
          </a:bodyPr>
          <a:lstStyle/>
          <a:p>
            <a:pPr algn="just">
              <a:lnSpc>
                <a:spcPts val="4480"/>
              </a:lnSpc>
            </a:pPr>
            <a:r>
              <a:rPr lang="en-US" sz="3200">
                <a:solidFill>
                  <a:srgbClr val="FFFFFF"/>
                </a:solidFill>
                <a:latin typeface="Calibri (MS) Bold"/>
              </a:rPr>
              <a:t>Team Heads </a:t>
            </a:r>
          </a:p>
          <a:p>
            <a:pPr algn="just">
              <a:lnSpc>
                <a:spcPts val="4480"/>
              </a:lnSpc>
            </a:pPr>
            <a:r>
              <a:rPr lang="en-US" sz="3200">
                <a:solidFill>
                  <a:srgbClr val="FFFFFF"/>
                </a:solidFill>
                <a:latin typeface="Calibri (MS)"/>
              </a:rPr>
              <a:t>Darshan K: +91 97906 35031</a:t>
            </a:r>
          </a:p>
          <a:p>
            <a:pPr algn="just">
              <a:lnSpc>
                <a:spcPts val="4480"/>
              </a:lnSpc>
            </a:pPr>
            <a:r>
              <a:rPr lang="en-US" sz="3200">
                <a:solidFill>
                  <a:srgbClr val="FFFFFF"/>
                </a:solidFill>
                <a:latin typeface="Calibri (MS)"/>
              </a:rPr>
              <a:t>Anuraag R: +91 93989 87581</a:t>
            </a:r>
          </a:p>
        </p:txBody>
      </p:sp>
      <p:grpSp>
        <p:nvGrpSpPr>
          <p:cNvPr name="Group 18" id="18"/>
          <p:cNvGrpSpPr/>
          <p:nvPr/>
        </p:nvGrpSpPr>
        <p:grpSpPr>
          <a:xfrm rot="0">
            <a:off x="12624540" y="2850956"/>
            <a:ext cx="4070883" cy="2939793"/>
            <a:chOff x="0" y="0"/>
            <a:chExt cx="5427844" cy="3919724"/>
          </a:xfrm>
        </p:grpSpPr>
        <p:sp>
          <p:nvSpPr>
            <p:cNvPr name="Freeform 19" id="19">
              <a:hlinkClick r:id="rId8" tooltip="https://www.instagram.com/anveshak_iitm/?igsh=MTY0NnpjYTcwcXdubQ%3D%3D"/>
            </p:cNvPr>
            <p:cNvSpPr/>
            <p:nvPr/>
          </p:nvSpPr>
          <p:spPr>
            <a:xfrm flipH="false" flipV="false" rot="0">
              <a:off x="408216" y="0"/>
              <a:ext cx="984479" cy="965200"/>
            </a:xfrm>
            <a:custGeom>
              <a:avLst/>
              <a:gdLst/>
              <a:ahLst/>
              <a:cxnLst/>
              <a:rect r="r" b="b" t="t" l="l"/>
              <a:pathLst>
                <a:path h="965200" w="984479">
                  <a:moveTo>
                    <a:pt x="0" y="0"/>
                  </a:moveTo>
                  <a:lnTo>
                    <a:pt x="984478" y="0"/>
                  </a:lnTo>
                  <a:lnTo>
                    <a:pt x="984478" y="965200"/>
                  </a:lnTo>
                  <a:lnTo>
                    <a:pt x="0" y="965200"/>
                  </a:lnTo>
                  <a:lnTo>
                    <a:pt x="0" y="0"/>
                  </a:lnTo>
                  <a:close/>
                </a:path>
              </a:pathLst>
            </a:custGeom>
            <a:blipFill>
              <a:blip r:embed="rId7"/>
              <a:stretch>
                <a:fillRect l="0" t="-998" r="0" b="-998"/>
              </a:stretch>
            </a:blipFill>
          </p:spPr>
        </p:sp>
        <p:sp>
          <p:nvSpPr>
            <p:cNvPr name="Freeform 20" id="20">
              <a:hlinkClick r:id="rId10" tooltip="https://www.linkedin.com/company/anveshak-iitm"/>
            </p:cNvPr>
            <p:cNvSpPr/>
            <p:nvPr/>
          </p:nvSpPr>
          <p:spPr>
            <a:xfrm flipH="false" flipV="false" rot="0">
              <a:off x="232808" y="1068050"/>
              <a:ext cx="1335294" cy="1309145"/>
            </a:xfrm>
            <a:custGeom>
              <a:avLst/>
              <a:gdLst/>
              <a:ahLst/>
              <a:cxnLst/>
              <a:rect r="r" b="b" t="t" l="l"/>
              <a:pathLst>
                <a:path h="1309145" w="1335294">
                  <a:moveTo>
                    <a:pt x="0" y="0"/>
                  </a:moveTo>
                  <a:lnTo>
                    <a:pt x="1335294" y="0"/>
                  </a:lnTo>
                  <a:lnTo>
                    <a:pt x="1335294" y="1309146"/>
                  </a:lnTo>
                  <a:lnTo>
                    <a:pt x="0" y="1309146"/>
                  </a:lnTo>
                  <a:lnTo>
                    <a:pt x="0" y="0"/>
                  </a:lnTo>
                  <a:close/>
                </a:path>
              </a:pathLst>
            </a:custGeom>
            <a:blipFill>
              <a:blip r:embed="rId9"/>
              <a:stretch>
                <a:fillRect l="0" t="-998" r="0" b="-998"/>
              </a:stretch>
            </a:blipFill>
          </p:spPr>
        </p:sp>
        <p:sp>
          <p:nvSpPr>
            <p:cNvPr name="Freeform 21" id="21">
              <a:hlinkClick r:id="rId12" tooltip="https://www.youtube.com/channel/UCiYcMDTMdyaxfUrP-6C2HAQ"/>
            </p:cNvPr>
            <p:cNvSpPr/>
            <p:nvPr/>
          </p:nvSpPr>
          <p:spPr>
            <a:xfrm flipH="false" flipV="false" rot="0">
              <a:off x="0" y="2154080"/>
              <a:ext cx="1800910" cy="1765644"/>
            </a:xfrm>
            <a:custGeom>
              <a:avLst/>
              <a:gdLst/>
              <a:ahLst/>
              <a:cxnLst/>
              <a:rect r="r" b="b" t="t" l="l"/>
              <a:pathLst>
                <a:path h="1765644" w="1800910">
                  <a:moveTo>
                    <a:pt x="0" y="0"/>
                  </a:moveTo>
                  <a:lnTo>
                    <a:pt x="1800910" y="0"/>
                  </a:lnTo>
                  <a:lnTo>
                    <a:pt x="1800910" y="1765644"/>
                  </a:lnTo>
                  <a:lnTo>
                    <a:pt x="0" y="1765644"/>
                  </a:lnTo>
                  <a:lnTo>
                    <a:pt x="0" y="0"/>
                  </a:lnTo>
                  <a:close/>
                </a:path>
              </a:pathLst>
            </a:custGeom>
            <a:blipFill>
              <a:blip r:embed="rId11"/>
              <a:stretch>
                <a:fillRect l="0" t="-998" r="0" b="-998"/>
              </a:stretch>
            </a:blipFill>
          </p:spPr>
        </p:sp>
        <p:sp>
          <p:nvSpPr>
            <p:cNvPr name="TextBox 22" id="22"/>
            <p:cNvSpPr txBox="true"/>
            <p:nvPr/>
          </p:nvSpPr>
          <p:spPr>
            <a:xfrm rot="0">
              <a:off x="1893247" y="-85725"/>
              <a:ext cx="3534596" cy="1050925"/>
            </a:xfrm>
            <a:prstGeom prst="rect">
              <a:avLst/>
            </a:prstGeom>
          </p:spPr>
          <p:txBody>
            <a:bodyPr anchor="t" rtlCol="false" tIns="0" lIns="0" bIns="0" rIns="0">
              <a:spAutoFit/>
            </a:bodyPr>
            <a:lstStyle/>
            <a:p>
              <a:pPr algn="ctr">
                <a:lnSpc>
                  <a:spcPts val="5759"/>
                </a:lnSpc>
                <a:spcBef>
                  <a:spcPct val="0"/>
                </a:spcBef>
              </a:pPr>
              <a:r>
                <a:rPr lang="en-US" sz="4800" spc="44" u="sng">
                  <a:solidFill>
                    <a:srgbClr val="56B5BF"/>
                  </a:solidFill>
                  <a:latin typeface="Calibri (MS) Bold"/>
                  <a:hlinkClick r:id="rId13" tooltip="https://www.instagram.com/anveshak_iitm?igsh=MTY0NnpjYTcwcXdubQ=="/>
                </a:rPr>
                <a:t>Instagram</a:t>
              </a:r>
            </a:p>
          </p:txBody>
        </p:sp>
        <p:sp>
          <p:nvSpPr>
            <p:cNvPr name="TextBox 23" id="23"/>
            <p:cNvSpPr txBox="true"/>
            <p:nvPr/>
          </p:nvSpPr>
          <p:spPr>
            <a:xfrm rot="0">
              <a:off x="1943400" y="1209205"/>
              <a:ext cx="2969763" cy="1050925"/>
            </a:xfrm>
            <a:prstGeom prst="rect">
              <a:avLst/>
            </a:prstGeom>
          </p:spPr>
          <p:txBody>
            <a:bodyPr anchor="t" rtlCol="false" tIns="0" lIns="0" bIns="0" rIns="0">
              <a:spAutoFit/>
            </a:bodyPr>
            <a:lstStyle/>
            <a:p>
              <a:pPr algn="ctr">
                <a:lnSpc>
                  <a:spcPts val="5759"/>
                </a:lnSpc>
                <a:spcBef>
                  <a:spcPct val="0"/>
                </a:spcBef>
              </a:pPr>
              <a:r>
                <a:rPr lang="en-US" sz="4800" spc="44" u="sng">
                  <a:solidFill>
                    <a:srgbClr val="56B5BF"/>
                  </a:solidFill>
                  <a:latin typeface="Calibri (MS) Bold"/>
                  <a:hlinkClick r:id="rId14" tooltip="https://www.linkedin.com/company/anveshak-iitm/mycompany/"/>
                </a:rPr>
                <a:t>LinkedIn</a:t>
              </a:r>
            </a:p>
          </p:txBody>
        </p:sp>
        <p:sp>
          <p:nvSpPr>
            <p:cNvPr name="TextBox 24" id="24"/>
            <p:cNvSpPr txBox="true"/>
            <p:nvPr/>
          </p:nvSpPr>
          <p:spPr>
            <a:xfrm rot="0">
              <a:off x="1943400" y="2492249"/>
              <a:ext cx="2970167" cy="1050925"/>
            </a:xfrm>
            <a:prstGeom prst="rect">
              <a:avLst/>
            </a:prstGeom>
          </p:spPr>
          <p:txBody>
            <a:bodyPr anchor="t" rtlCol="false" tIns="0" lIns="0" bIns="0" rIns="0">
              <a:spAutoFit/>
            </a:bodyPr>
            <a:lstStyle/>
            <a:p>
              <a:pPr algn="ctr">
                <a:lnSpc>
                  <a:spcPts val="5759"/>
                </a:lnSpc>
                <a:spcBef>
                  <a:spcPct val="0"/>
                </a:spcBef>
              </a:pPr>
              <a:r>
                <a:rPr lang="en-US" sz="4800" spc="44" u="sng">
                  <a:solidFill>
                    <a:srgbClr val="56B5BF"/>
                  </a:solidFill>
                  <a:latin typeface="Calibri (MS) Bold"/>
                  <a:hlinkClick r:id="rId15" tooltip="https://www.youtube.com/channel/UCiYcMDTMdyaxfUrP-6C2HAQ"/>
                </a:rPr>
                <a:t>Youtube</a:t>
              </a:r>
            </a:p>
          </p:txBody>
        </p:sp>
      </p:grpSp>
      <p:sp>
        <p:nvSpPr>
          <p:cNvPr name="TextBox 25" id="25"/>
          <p:cNvSpPr txBox="true"/>
          <p:nvPr/>
        </p:nvSpPr>
        <p:spPr>
          <a:xfrm rot="0">
            <a:off x="5385351" y="3512145"/>
            <a:ext cx="3308648" cy="685800"/>
          </a:xfrm>
          <a:prstGeom prst="rect">
            <a:avLst/>
          </a:prstGeom>
        </p:spPr>
        <p:txBody>
          <a:bodyPr anchor="t" rtlCol="false" tIns="0" lIns="0" bIns="0" rIns="0">
            <a:spAutoFit/>
          </a:bodyPr>
          <a:lstStyle/>
          <a:p>
            <a:pPr algn="ctr">
              <a:lnSpc>
                <a:spcPts val="4799"/>
              </a:lnSpc>
              <a:spcBef>
                <a:spcPct val="0"/>
              </a:spcBef>
            </a:pPr>
            <a:r>
              <a:rPr lang="en-US" sz="3999" spc="37">
                <a:solidFill>
                  <a:srgbClr val="FFFFFF"/>
                </a:solidFill>
                <a:latin typeface="Calibri (MS)"/>
              </a:rPr>
              <a:t>Team Anveshak</a:t>
            </a:r>
          </a:p>
        </p:txBody>
      </p:sp>
      <p:grpSp>
        <p:nvGrpSpPr>
          <p:cNvPr name="Group 26" id="26"/>
          <p:cNvGrpSpPr/>
          <p:nvPr/>
        </p:nvGrpSpPr>
        <p:grpSpPr>
          <a:xfrm rot="0">
            <a:off x="5079325" y="5481839"/>
            <a:ext cx="5412837" cy="1863997"/>
            <a:chOff x="0" y="0"/>
            <a:chExt cx="1425603" cy="490929"/>
          </a:xfrm>
        </p:grpSpPr>
        <p:sp>
          <p:nvSpPr>
            <p:cNvPr name="Freeform 27" id="27"/>
            <p:cNvSpPr/>
            <p:nvPr/>
          </p:nvSpPr>
          <p:spPr>
            <a:xfrm flipH="false" flipV="false" rot="0">
              <a:off x="0" y="0"/>
              <a:ext cx="1425603" cy="490929"/>
            </a:xfrm>
            <a:custGeom>
              <a:avLst/>
              <a:gdLst/>
              <a:ahLst/>
              <a:cxnLst/>
              <a:rect r="r" b="b" t="t" l="l"/>
              <a:pathLst>
                <a:path h="490929" w="1425603">
                  <a:moveTo>
                    <a:pt x="0" y="0"/>
                  </a:moveTo>
                  <a:lnTo>
                    <a:pt x="1425603" y="0"/>
                  </a:lnTo>
                  <a:lnTo>
                    <a:pt x="1425603" y="490929"/>
                  </a:lnTo>
                  <a:lnTo>
                    <a:pt x="0" y="490929"/>
                  </a:lnTo>
                  <a:close/>
                </a:path>
              </a:pathLst>
            </a:custGeom>
            <a:solidFill>
              <a:srgbClr val="000000">
                <a:alpha val="0"/>
              </a:srgbClr>
            </a:solidFill>
            <a:ln w="38100" cap="sq">
              <a:solidFill>
                <a:srgbClr val="FFFFFF"/>
              </a:solidFill>
              <a:prstDash val="solid"/>
              <a:miter/>
            </a:ln>
          </p:spPr>
        </p:sp>
        <p:sp>
          <p:nvSpPr>
            <p:cNvPr name="TextBox 28" id="28"/>
            <p:cNvSpPr txBox="true"/>
            <p:nvPr/>
          </p:nvSpPr>
          <p:spPr>
            <a:xfrm>
              <a:off x="0" y="-38100"/>
              <a:ext cx="1425603" cy="529029"/>
            </a:xfrm>
            <a:prstGeom prst="rect">
              <a:avLst/>
            </a:prstGeom>
          </p:spPr>
          <p:txBody>
            <a:bodyPr anchor="ctr" rtlCol="false" tIns="50800" lIns="50800" bIns="50800" rIns="50800"/>
            <a:lstStyle/>
            <a:p>
              <a:pPr algn="ctr">
                <a:lnSpc>
                  <a:spcPts val="2400"/>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700288"/>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Freeform 5" id="5"/>
          <p:cNvSpPr/>
          <p:nvPr/>
        </p:nvSpPr>
        <p:spPr>
          <a:xfrm flipH="false" flipV="false" rot="0">
            <a:off x="565203" y="5776427"/>
            <a:ext cx="6898392" cy="2491109"/>
          </a:xfrm>
          <a:custGeom>
            <a:avLst/>
            <a:gdLst/>
            <a:ahLst/>
            <a:cxnLst/>
            <a:rect r="r" b="b" t="t" l="l"/>
            <a:pathLst>
              <a:path h="2491109" w="6898392">
                <a:moveTo>
                  <a:pt x="0" y="0"/>
                </a:moveTo>
                <a:lnTo>
                  <a:pt x="6898392" y="0"/>
                </a:lnTo>
                <a:lnTo>
                  <a:pt x="6898392" y="2491109"/>
                </a:lnTo>
                <a:lnTo>
                  <a:pt x="0" y="2491109"/>
                </a:lnTo>
                <a:lnTo>
                  <a:pt x="0" y="0"/>
                </a:lnTo>
                <a:close/>
              </a:path>
            </a:pathLst>
          </a:custGeom>
          <a:blipFill>
            <a:blip r:embed="rId6"/>
            <a:stretch>
              <a:fillRect l="0" t="-1988" r="0" b="-22856"/>
            </a:stretch>
          </a:blipFill>
        </p:spPr>
      </p:sp>
      <p:sp>
        <p:nvSpPr>
          <p:cNvPr name="Freeform 6" id="6"/>
          <p:cNvSpPr/>
          <p:nvPr/>
        </p:nvSpPr>
        <p:spPr>
          <a:xfrm flipH="false" flipV="false" rot="0">
            <a:off x="5970317" y="456728"/>
            <a:ext cx="6080665" cy="6278576"/>
          </a:xfrm>
          <a:custGeom>
            <a:avLst/>
            <a:gdLst/>
            <a:ahLst/>
            <a:cxnLst/>
            <a:rect r="r" b="b" t="t" l="l"/>
            <a:pathLst>
              <a:path h="6278576" w="6080665">
                <a:moveTo>
                  <a:pt x="0" y="0"/>
                </a:moveTo>
                <a:lnTo>
                  <a:pt x="6080666" y="0"/>
                </a:lnTo>
                <a:lnTo>
                  <a:pt x="6080666" y="6278576"/>
                </a:lnTo>
                <a:lnTo>
                  <a:pt x="0" y="6278576"/>
                </a:lnTo>
                <a:lnTo>
                  <a:pt x="0" y="0"/>
                </a:lnTo>
                <a:close/>
              </a:path>
            </a:pathLst>
          </a:custGeom>
          <a:blipFill>
            <a:blip r:embed="rId7"/>
            <a:stretch>
              <a:fillRect l="-51440" t="0" r="-60440" b="0"/>
            </a:stretch>
          </a:blipFill>
        </p:spPr>
      </p:sp>
      <p:sp>
        <p:nvSpPr>
          <p:cNvPr name="Freeform 7" id="7"/>
          <p:cNvSpPr/>
          <p:nvPr/>
        </p:nvSpPr>
        <p:spPr>
          <a:xfrm flipH="false" flipV="false" rot="0">
            <a:off x="10798058" y="3260008"/>
            <a:ext cx="7152833" cy="6235979"/>
          </a:xfrm>
          <a:custGeom>
            <a:avLst/>
            <a:gdLst/>
            <a:ahLst/>
            <a:cxnLst/>
            <a:rect r="r" b="b" t="t" l="l"/>
            <a:pathLst>
              <a:path h="6235979" w="7152833">
                <a:moveTo>
                  <a:pt x="0" y="0"/>
                </a:moveTo>
                <a:lnTo>
                  <a:pt x="7152833" y="0"/>
                </a:lnTo>
                <a:lnTo>
                  <a:pt x="7152833" y="6235979"/>
                </a:lnTo>
                <a:lnTo>
                  <a:pt x="0" y="6235979"/>
                </a:lnTo>
                <a:lnTo>
                  <a:pt x="0" y="0"/>
                </a:lnTo>
                <a:close/>
              </a:path>
            </a:pathLst>
          </a:custGeom>
          <a:blipFill>
            <a:blip r:embed="rId8"/>
            <a:stretch>
              <a:fillRect l="-47045" t="0" r="-31853" b="0"/>
            </a:stretch>
          </a:blipFill>
        </p:spPr>
      </p:sp>
      <p:sp>
        <p:nvSpPr>
          <p:cNvPr name="TextBox 8" id="8"/>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15</a:t>
            </a:r>
          </a:p>
        </p:txBody>
      </p:sp>
      <p:sp>
        <p:nvSpPr>
          <p:cNvPr name="TextBox 9" id="9"/>
          <p:cNvSpPr txBox="true"/>
          <p:nvPr/>
        </p:nvSpPr>
        <p:spPr>
          <a:xfrm rot="0">
            <a:off x="5261347" y="3977735"/>
            <a:ext cx="3012722" cy="997813"/>
          </a:xfrm>
          <a:prstGeom prst="rect">
            <a:avLst/>
          </a:prstGeom>
        </p:spPr>
        <p:txBody>
          <a:bodyPr anchor="t" rtlCol="false" tIns="0" lIns="0" bIns="0" rIns="0">
            <a:spAutoFit/>
          </a:bodyPr>
          <a:lstStyle/>
          <a:p>
            <a:pPr algn="l">
              <a:lnSpc>
                <a:spcPts val="3802"/>
              </a:lnSpc>
            </a:pPr>
            <a:r>
              <a:rPr lang="en-US" sz="2716">
                <a:solidFill>
                  <a:srgbClr val="FFFFFF"/>
                </a:solidFill>
                <a:latin typeface="Calibri (MS) Italics"/>
              </a:rPr>
              <a:t>Upcoming wheel + steering prototype  </a:t>
            </a:r>
          </a:p>
        </p:txBody>
      </p:sp>
      <p:sp>
        <p:nvSpPr>
          <p:cNvPr name="TextBox 10" id="10"/>
          <p:cNvSpPr txBox="true"/>
          <p:nvPr/>
        </p:nvSpPr>
        <p:spPr>
          <a:xfrm rot="0">
            <a:off x="1894976" y="8305636"/>
            <a:ext cx="4238847" cy="436521"/>
          </a:xfrm>
          <a:prstGeom prst="rect">
            <a:avLst/>
          </a:prstGeom>
        </p:spPr>
        <p:txBody>
          <a:bodyPr anchor="t" rtlCol="false" tIns="0" lIns="0" bIns="0" rIns="0">
            <a:spAutoFit/>
          </a:bodyPr>
          <a:lstStyle/>
          <a:p>
            <a:pPr algn="l">
              <a:lnSpc>
                <a:spcPts val="3233"/>
              </a:lnSpc>
            </a:pPr>
            <a:r>
              <a:rPr lang="en-US" sz="2309">
                <a:solidFill>
                  <a:srgbClr val="FFFFFF"/>
                </a:solidFill>
                <a:latin typeface="Calibri (MS) Italics"/>
              </a:rPr>
              <a:t>Upcoming 2-point bar differential</a:t>
            </a:r>
          </a:p>
        </p:txBody>
      </p:sp>
      <p:sp>
        <p:nvSpPr>
          <p:cNvPr name="TextBox 11" id="11"/>
          <p:cNvSpPr txBox="true"/>
          <p:nvPr/>
        </p:nvSpPr>
        <p:spPr>
          <a:xfrm rot="0">
            <a:off x="13390928" y="9400737"/>
            <a:ext cx="3637330" cy="459457"/>
          </a:xfrm>
          <a:prstGeom prst="rect">
            <a:avLst/>
          </a:prstGeom>
        </p:spPr>
        <p:txBody>
          <a:bodyPr anchor="t" rtlCol="false" tIns="0" lIns="0" bIns="0" rIns="0">
            <a:spAutoFit/>
          </a:bodyPr>
          <a:lstStyle/>
          <a:p>
            <a:pPr algn="l">
              <a:lnSpc>
                <a:spcPts val="3450"/>
              </a:lnSpc>
            </a:pPr>
            <a:r>
              <a:rPr lang="en-US" sz="2464">
                <a:solidFill>
                  <a:srgbClr val="FFFFFF"/>
                </a:solidFill>
                <a:latin typeface="Calibri (MS) Italics"/>
              </a:rPr>
              <a:t>Upcoming rover assembly</a:t>
            </a:r>
          </a:p>
        </p:txBody>
      </p:sp>
      <p:sp>
        <p:nvSpPr>
          <p:cNvPr name="TextBox 12" id="12"/>
          <p:cNvSpPr txBox="true"/>
          <p:nvPr/>
        </p:nvSpPr>
        <p:spPr>
          <a:xfrm rot="0">
            <a:off x="432581" y="1758410"/>
            <a:ext cx="5254337" cy="1533525"/>
          </a:xfrm>
          <a:prstGeom prst="rect">
            <a:avLst/>
          </a:prstGeom>
        </p:spPr>
        <p:txBody>
          <a:bodyPr anchor="t" rtlCol="false" tIns="0" lIns="0" bIns="0" rIns="0">
            <a:spAutoFit/>
          </a:bodyPr>
          <a:lstStyle/>
          <a:p>
            <a:pPr>
              <a:lnSpc>
                <a:spcPts val="5759"/>
              </a:lnSpc>
            </a:pPr>
            <a:r>
              <a:rPr lang="en-US" sz="4800" spc="43">
                <a:solidFill>
                  <a:srgbClr val="F2F2F2"/>
                </a:solidFill>
                <a:latin typeface="Calibri (MS) Bold"/>
              </a:rPr>
              <a:t>Next Rover </a:t>
            </a:r>
          </a:p>
          <a:p>
            <a:pPr algn="l">
              <a:lnSpc>
                <a:spcPts val="5759"/>
              </a:lnSpc>
            </a:pPr>
            <a:r>
              <a:rPr lang="en-US" sz="4800" spc="44">
                <a:solidFill>
                  <a:srgbClr val="F2F2F2"/>
                </a:solidFill>
                <a:latin typeface="Calibri (MS) Bold"/>
              </a:rPr>
              <a:t>M</a:t>
            </a:r>
            <a:r>
              <a:rPr lang="en-US" sz="4800" spc="44">
                <a:solidFill>
                  <a:srgbClr val="F2F2F2"/>
                </a:solidFill>
                <a:latin typeface="Calibri (MS) Bold"/>
              </a:rPr>
              <a:t>obility System:</a:t>
            </a:r>
          </a:p>
        </p:txBody>
      </p:sp>
      <p:sp>
        <p:nvSpPr>
          <p:cNvPr name="TextBox 13" id="13"/>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16</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6" id="6"/>
          <p:cNvSpPr txBox="true"/>
          <p:nvPr/>
        </p:nvSpPr>
        <p:spPr>
          <a:xfrm rot="0">
            <a:off x="4204695" y="1811279"/>
            <a:ext cx="13327021" cy="7377684"/>
          </a:xfrm>
          <a:prstGeom prst="rect">
            <a:avLst/>
          </a:prstGeom>
        </p:spPr>
        <p:txBody>
          <a:bodyPr anchor="t" rtlCol="false" tIns="0" lIns="0" bIns="0" rIns="0">
            <a:spAutoFit/>
          </a:bodyPr>
          <a:lstStyle/>
          <a:p>
            <a:pPr algn="l">
              <a:lnSpc>
                <a:spcPts val="3648"/>
              </a:lnSpc>
            </a:pPr>
            <a:r>
              <a:rPr lang="en-US" sz="3200" strike="noStrike" u="none">
                <a:solidFill>
                  <a:srgbClr val="FFFFFF"/>
                </a:solidFill>
                <a:latin typeface="Calibri (MS) Bold"/>
              </a:rPr>
              <a:t>Mass Specifications :</a:t>
            </a:r>
          </a:p>
          <a:p>
            <a:pPr algn="l" marL="690881" indent="-345440" lvl="1">
              <a:lnSpc>
                <a:spcPts val="3648"/>
              </a:lnSpc>
              <a:buFont typeface="Arial"/>
              <a:buChar char="•"/>
            </a:pPr>
            <a:r>
              <a:rPr lang="en-US" sz="3200" strike="noStrike" u="none">
                <a:solidFill>
                  <a:srgbClr val="FFFFFF"/>
                </a:solidFill>
                <a:latin typeface="Calibri (MS)"/>
              </a:rPr>
              <a:t>Rocker bogie + Links = 19.5 kg</a:t>
            </a:r>
          </a:p>
          <a:p>
            <a:pPr algn="l" marL="690881" indent="-345440" lvl="1">
              <a:lnSpc>
                <a:spcPts val="3648"/>
              </a:lnSpc>
              <a:buFont typeface="Arial"/>
              <a:buChar char="•"/>
            </a:pPr>
            <a:r>
              <a:rPr lang="en-US" sz="3200" strike="noStrike" u="none">
                <a:solidFill>
                  <a:srgbClr val="FFFFFF"/>
                </a:solidFill>
                <a:latin typeface="Calibri (MS)"/>
              </a:rPr>
              <a:t>Wheels(including motor) = 2.6*6 Kg = 15.6 kg</a:t>
            </a:r>
          </a:p>
          <a:p>
            <a:pPr algn="l" marL="690881" indent="-345440" lvl="1">
              <a:lnSpc>
                <a:spcPts val="3648"/>
              </a:lnSpc>
              <a:buFont typeface="Arial"/>
              <a:buChar char="•"/>
            </a:pPr>
            <a:r>
              <a:rPr lang="en-US" sz="3200" strike="noStrike" u="none">
                <a:solidFill>
                  <a:srgbClr val="FFFFFF"/>
                </a:solidFill>
                <a:latin typeface="Calibri (MS)"/>
              </a:rPr>
              <a:t>Chassis box(including elec box, bar differential and arm base mount) = 9 kg</a:t>
            </a:r>
          </a:p>
          <a:p>
            <a:pPr algn="l" marL="690881" indent="-345440" lvl="1">
              <a:lnSpc>
                <a:spcPts val="3648"/>
              </a:lnSpc>
              <a:buFont typeface="Arial"/>
              <a:buChar char="•"/>
            </a:pPr>
            <a:r>
              <a:rPr lang="en-US" sz="3200" strike="noStrike" u="none">
                <a:solidFill>
                  <a:srgbClr val="FFFFFF"/>
                </a:solidFill>
                <a:latin typeface="Calibri (MS)"/>
              </a:rPr>
              <a:t>Total Weight = 44.1 kg</a:t>
            </a:r>
          </a:p>
          <a:p>
            <a:pPr algn="l">
              <a:lnSpc>
                <a:spcPts val="3648"/>
              </a:lnSpc>
            </a:pPr>
          </a:p>
          <a:p>
            <a:pPr algn="l">
              <a:lnSpc>
                <a:spcPts val="3648"/>
              </a:lnSpc>
            </a:pPr>
            <a:r>
              <a:rPr lang="en-US" sz="3200" strike="noStrike" u="none">
                <a:solidFill>
                  <a:srgbClr val="FFFFFF"/>
                </a:solidFill>
                <a:latin typeface="Calibri (MS) Bold"/>
              </a:rPr>
              <a:t>Size specifications : </a:t>
            </a:r>
          </a:p>
          <a:p>
            <a:pPr algn="l" marL="690881" indent="-345440" lvl="1">
              <a:lnSpc>
                <a:spcPts val="3648"/>
              </a:lnSpc>
              <a:buFont typeface="Arial"/>
              <a:buChar char="•"/>
            </a:pPr>
            <a:r>
              <a:rPr lang="en-US" sz="3200" strike="noStrike" u="none">
                <a:solidFill>
                  <a:srgbClr val="FFFFFF"/>
                </a:solidFill>
                <a:latin typeface="Calibri (MS)"/>
              </a:rPr>
              <a:t>115 cm x 92 cm x 120 cm</a:t>
            </a:r>
          </a:p>
          <a:p>
            <a:pPr algn="l">
              <a:lnSpc>
                <a:spcPts val="3648"/>
              </a:lnSpc>
            </a:pPr>
          </a:p>
          <a:p>
            <a:pPr algn="l">
              <a:lnSpc>
                <a:spcPts val="3648"/>
              </a:lnSpc>
            </a:pPr>
            <a:r>
              <a:rPr lang="en-US" sz="3200" strike="noStrike" u="none">
                <a:solidFill>
                  <a:srgbClr val="FFFFFF"/>
                </a:solidFill>
                <a:latin typeface="Calibri (MS) Bold"/>
              </a:rPr>
              <a:t>System adequacy :</a:t>
            </a:r>
          </a:p>
          <a:p>
            <a:pPr algn="l" marL="690881" indent="-345440" lvl="1">
              <a:lnSpc>
                <a:spcPts val="3648"/>
              </a:lnSpc>
              <a:buFont typeface="Arial"/>
              <a:buChar char="•"/>
            </a:pPr>
            <a:r>
              <a:rPr lang="en-US" sz="3200" spc="-38" strike="noStrike" u="none">
                <a:solidFill>
                  <a:srgbClr val="FFFFFF"/>
                </a:solidFill>
                <a:latin typeface="Calibri (MS)"/>
              </a:rPr>
              <a:t>The traversal module is designed considering the unevenness of the terrain.</a:t>
            </a:r>
          </a:p>
          <a:p>
            <a:pPr algn="l" marL="690881" indent="-345440" lvl="1">
              <a:lnSpc>
                <a:spcPts val="3648"/>
              </a:lnSpc>
              <a:buFont typeface="Arial"/>
              <a:buChar char="•"/>
            </a:pPr>
            <a:r>
              <a:rPr lang="en-US" sz="3200" strike="noStrike" u="none">
                <a:solidFill>
                  <a:srgbClr val="FFFFFF"/>
                </a:solidFill>
                <a:latin typeface="Calibri (MS)"/>
              </a:rPr>
              <a:t>Safety factor is maintained above 2.5 for better reliability.</a:t>
            </a:r>
          </a:p>
          <a:p>
            <a:pPr algn="l" marL="690881" indent="-345440" lvl="1">
              <a:lnSpc>
                <a:spcPts val="3648"/>
              </a:lnSpc>
              <a:buFont typeface="Arial"/>
              <a:buChar char="•"/>
            </a:pPr>
            <a:r>
              <a:rPr lang="en-US" sz="3200" strike="noStrike" u="none">
                <a:solidFill>
                  <a:srgbClr val="FFFFFF"/>
                </a:solidFill>
                <a:latin typeface="Calibri (MS)"/>
              </a:rPr>
              <a:t>Rigorous testing has been done on various kinds of terrains, including extremely bumpy and undulating terrains.</a:t>
            </a:r>
          </a:p>
          <a:p>
            <a:pPr algn="l" marL="690881" indent="-345440" lvl="1">
              <a:lnSpc>
                <a:spcPts val="3648"/>
              </a:lnSpc>
              <a:buFont typeface="Arial"/>
              <a:buChar char="•"/>
            </a:pPr>
            <a:r>
              <a:rPr lang="en-US" sz="3200" strike="noStrike" u="none">
                <a:solidFill>
                  <a:srgbClr val="FFFFFF"/>
                </a:solidFill>
                <a:latin typeface="Calibri (MS)"/>
              </a:rPr>
              <a:t>Keeping in mind the salient missions of the competition, special efforts are taken for night launch mission and autonomous navigation.</a:t>
            </a:r>
          </a:p>
        </p:txBody>
      </p:sp>
      <p:grpSp>
        <p:nvGrpSpPr>
          <p:cNvPr name="Group 7" id="7"/>
          <p:cNvGrpSpPr/>
          <p:nvPr/>
        </p:nvGrpSpPr>
        <p:grpSpPr>
          <a:xfrm rot="0">
            <a:off x="3987831" y="1702010"/>
            <a:ext cx="13963060" cy="2601097"/>
            <a:chOff x="0" y="0"/>
            <a:chExt cx="3677514" cy="685062"/>
          </a:xfrm>
        </p:grpSpPr>
        <p:sp>
          <p:nvSpPr>
            <p:cNvPr name="Freeform 8" id="8"/>
            <p:cNvSpPr/>
            <p:nvPr/>
          </p:nvSpPr>
          <p:spPr>
            <a:xfrm flipH="false" flipV="false" rot="0">
              <a:off x="0" y="0"/>
              <a:ext cx="3677514" cy="685062"/>
            </a:xfrm>
            <a:custGeom>
              <a:avLst/>
              <a:gdLst/>
              <a:ahLst/>
              <a:cxnLst/>
              <a:rect r="r" b="b" t="t" l="l"/>
              <a:pathLst>
                <a:path h="685062" w="3677514">
                  <a:moveTo>
                    <a:pt x="0" y="0"/>
                  </a:moveTo>
                  <a:lnTo>
                    <a:pt x="3677514" y="0"/>
                  </a:lnTo>
                  <a:lnTo>
                    <a:pt x="3677514" y="685062"/>
                  </a:lnTo>
                  <a:lnTo>
                    <a:pt x="0" y="685062"/>
                  </a:lnTo>
                  <a:close/>
                </a:path>
              </a:pathLst>
            </a:custGeom>
            <a:solidFill>
              <a:srgbClr val="000000">
                <a:alpha val="0"/>
              </a:srgbClr>
            </a:solidFill>
            <a:ln w="38100" cap="sq">
              <a:solidFill>
                <a:srgbClr val="FFFFFF"/>
              </a:solidFill>
              <a:prstDash val="solid"/>
              <a:miter/>
            </a:ln>
          </p:spPr>
        </p:sp>
        <p:sp>
          <p:nvSpPr>
            <p:cNvPr name="TextBox 9" id="9"/>
            <p:cNvSpPr txBox="true"/>
            <p:nvPr/>
          </p:nvSpPr>
          <p:spPr>
            <a:xfrm>
              <a:off x="0" y="-38100"/>
              <a:ext cx="3677514" cy="723162"/>
            </a:xfrm>
            <a:prstGeom prst="rect">
              <a:avLst/>
            </a:prstGeom>
          </p:spPr>
          <p:txBody>
            <a:bodyPr anchor="ctr" rtlCol="false" tIns="50800" lIns="50800" bIns="50800" rIns="50800"/>
            <a:lstStyle/>
            <a:p>
              <a:pPr algn="ctr">
                <a:lnSpc>
                  <a:spcPts val="2400"/>
                </a:lnSpc>
              </a:pPr>
            </a:p>
          </p:txBody>
        </p:sp>
      </p:grpSp>
      <p:grpSp>
        <p:nvGrpSpPr>
          <p:cNvPr name="Group 10" id="10"/>
          <p:cNvGrpSpPr/>
          <p:nvPr/>
        </p:nvGrpSpPr>
        <p:grpSpPr>
          <a:xfrm rot="0">
            <a:off x="3987831" y="5862071"/>
            <a:ext cx="13963060" cy="3857963"/>
            <a:chOff x="0" y="0"/>
            <a:chExt cx="3677514" cy="1016089"/>
          </a:xfrm>
        </p:grpSpPr>
        <p:sp>
          <p:nvSpPr>
            <p:cNvPr name="Freeform 11" id="11"/>
            <p:cNvSpPr/>
            <p:nvPr/>
          </p:nvSpPr>
          <p:spPr>
            <a:xfrm flipH="false" flipV="false" rot="0">
              <a:off x="0" y="0"/>
              <a:ext cx="3677514" cy="1016089"/>
            </a:xfrm>
            <a:custGeom>
              <a:avLst/>
              <a:gdLst/>
              <a:ahLst/>
              <a:cxnLst/>
              <a:rect r="r" b="b" t="t" l="l"/>
              <a:pathLst>
                <a:path h="1016089" w="3677514">
                  <a:moveTo>
                    <a:pt x="0" y="0"/>
                  </a:moveTo>
                  <a:lnTo>
                    <a:pt x="3677514" y="0"/>
                  </a:lnTo>
                  <a:lnTo>
                    <a:pt x="3677514" y="1016089"/>
                  </a:lnTo>
                  <a:lnTo>
                    <a:pt x="0" y="1016089"/>
                  </a:lnTo>
                  <a:close/>
                </a:path>
              </a:pathLst>
            </a:custGeom>
            <a:solidFill>
              <a:srgbClr val="000000">
                <a:alpha val="0"/>
              </a:srgbClr>
            </a:solidFill>
            <a:ln w="38100" cap="sq">
              <a:solidFill>
                <a:srgbClr val="FFFFFF"/>
              </a:solidFill>
              <a:prstDash val="solid"/>
              <a:miter/>
            </a:ln>
          </p:spPr>
        </p:sp>
        <p:sp>
          <p:nvSpPr>
            <p:cNvPr name="TextBox 12" id="12"/>
            <p:cNvSpPr txBox="true"/>
            <p:nvPr/>
          </p:nvSpPr>
          <p:spPr>
            <a:xfrm>
              <a:off x="0" y="-38100"/>
              <a:ext cx="3677514" cy="1054189"/>
            </a:xfrm>
            <a:prstGeom prst="rect">
              <a:avLst/>
            </a:prstGeom>
          </p:spPr>
          <p:txBody>
            <a:bodyPr anchor="ctr" rtlCol="false" tIns="50800" lIns="50800" bIns="50800" rIns="50800"/>
            <a:lstStyle/>
            <a:p>
              <a:pPr algn="ctr">
                <a:lnSpc>
                  <a:spcPts val="2400"/>
                </a:lnSpc>
              </a:pPr>
            </a:p>
          </p:txBody>
        </p:sp>
      </p:grpSp>
      <p:sp>
        <p:nvSpPr>
          <p:cNvPr name="TextBox 13" id="13"/>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4" id="14"/>
          <p:cNvSpPr txBox="true"/>
          <p:nvPr/>
        </p:nvSpPr>
        <p:spPr>
          <a:xfrm rot="0">
            <a:off x="389020" y="1798864"/>
            <a:ext cx="3834750"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Mobility</a:t>
            </a:r>
          </a:p>
          <a:p>
            <a:pPr algn="l">
              <a:lnSpc>
                <a:spcPts val="5759"/>
              </a:lnSpc>
            </a:pPr>
            <a:r>
              <a:rPr lang="en-US" sz="4800" spc="44">
                <a:solidFill>
                  <a:srgbClr val="F2F2F2"/>
                </a:solidFill>
                <a:latin typeface="Calibri (MS) Bold"/>
              </a:rPr>
              <a:t>System:</a:t>
            </a:r>
          </a:p>
        </p:txBody>
      </p:sp>
      <p:grpSp>
        <p:nvGrpSpPr>
          <p:cNvPr name="Group 15" id="15"/>
          <p:cNvGrpSpPr/>
          <p:nvPr/>
        </p:nvGrpSpPr>
        <p:grpSpPr>
          <a:xfrm rot="0">
            <a:off x="3987831" y="4460269"/>
            <a:ext cx="13963060" cy="1244639"/>
            <a:chOff x="0" y="0"/>
            <a:chExt cx="3677514" cy="327806"/>
          </a:xfrm>
        </p:grpSpPr>
        <p:sp>
          <p:nvSpPr>
            <p:cNvPr name="Freeform 16" id="16"/>
            <p:cNvSpPr/>
            <p:nvPr/>
          </p:nvSpPr>
          <p:spPr>
            <a:xfrm flipH="false" flipV="false" rot="0">
              <a:off x="0" y="0"/>
              <a:ext cx="3677514" cy="327806"/>
            </a:xfrm>
            <a:custGeom>
              <a:avLst/>
              <a:gdLst/>
              <a:ahLst/>
              <a:cxnLst/>
              <a:rect r="r" b="b" t="t" l="l"/>
              <a:pathLst>
                <a:path h="327806" w="3677514">
                  <a:moveTo>
                    <a:pt x="0" y="0"/>
                  </a:moveTo>
                  <a:lnTo>
                    <a:pt x="3677514" y="0"/>
                  </a:lnTo>
                  <a:lnTo>
                    <a:pt x="3677514" y="327806"/>
                  </a:lnTo>
                  <a:lnTo>
                    <a:pt x="0" y="327806"/>
                  </a:lnTo>
                  <a:close/>
                </a:path>
              </a:pathLst>
            </a:custGeom>
            <a:solidFill>
              <a:srgbClr val="000000">
                <a:alpha val="0"/>
              </a:srgbClr>
            </a:solidFill>
            <a:ln w="38100" cap="sq">
              <a:solidFill>
                <a:srgbClr val="FFFFFF"/>
              </a:solidFill>
              <a:prstDash val="solid"/>
              <a:miter/>
            </a:ln>
          </p:spPr>
        </p:sp>
        <p:sp>
          <p:nvSpPr>
            <p:cNvPr name="TextBox 17" id="17"/>
            <p:cNvSpPr txBox="true"/>
            <p:nvPr/>
          </p:nvSpPr>
          <p:spPr>
            <a:xfrm>
              <a:off x="0" y="-38100"/>
              <a:ext cx="3677514" cy="365906"/>
            </a:xfrm>
            <a:prstGeom prst="rect">
              <a:avLst/>
            </a:prstGeom>
          </p:spPr>
          <p:txBody>
            <a:bodyPr anchor="ctr" rtlCol="false" tIns="50800" lIns="50800" bIns="50800" rIns="50800"/>
            <a:lstStyle/>
            <a:p>
              <a:pPr algn="ctr">
                <a:lnSpc>
                  <a:spcPts val="2400"/>
                </a:lnSpc>
              </a:pP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17</a:t>
            </a:r>
          </a:p>
        </p:txBody>
      </p:sp>
      <p:sp>
        <p:nvSpPr>
          <p:cNvPr name="Freeform 4" id="4"/>
          <p:cNvSpPr/>
          <p:nvPr/>
        </p:nvSpPr>
        <p:spPr>
          <a:xfrm flipH="false" flipV="false" rot="0">
            <a:off x="15100050" y="890050"/>
            <a:ext cx="2393562" cy="684322"/>
          </a:xfrm>
          <a:custGeom>
            <a:avLst/>
            <a:gdLst/>
            <a:ahLst/>
            <a:cxnLst/>
            <a:rect r="r" b="b" t="t" l="l"/>
            <a:pathLst>
              <a:path h="684322" w="2393562">
                <a:moveTo>
                  <a:pt x="0" y="0"/>
                </a:moveTo>
                <a:lnTo>
                  <a:pt x="2393562" y="0"/>
                </a:lnTo>
                <a:lnTo>
                  <a:pt x="2393562"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6" id="6"/>
          <p:cNvSpPr txBox="true"/>
          <p:nvPr/>
        </p:nvSpPr>
        <p:spPr>
          <a:xfrm rot="0">
            <a:off x="4739210" y="1924794"/>
            <a:ext cx="13211681" cy="8824912"/>
          </a:xfrm>
          <a:prstGeom prst="rect">
            <a:avLst/>
          </a:prstGeom>
        </p:spPr>
        <p:txBody>
          <a:bodyPr anchor="t" rtlCol="false" tIns="0" lIns="0" bIns="0" rIns="0">
            <a:spAutoFit/>
          </a:bodyPr>
          <a:lstStyle/>
          <a:p>
            <a:pPr>
              <a:lnSpc>
                <a:spcPts val="4117"/>
              </a:lnSpc>
            </a:pPr>
            <a:r>
              <a:rPr lang="en-US" sz="3431">
                <a:solidFill>
                  <a:srgbClr val="FFFFFF"/>
                </a:solidFill>
                <a:latin typeface="Calibri (MS) Bold"/>
              </a:rPr>
              <a:t>System description</a:t>
            </a:r>
          </a:p>
          <a:p>
            <a:pPr marL="654528" indent="-327264" lvl="1">
              <a:lnSpc>
                <a:spcPts val="3637"/>
              </a:lnSpc>
              <a:buFont typeface="Arial"/>
              <a:buChar char="•"/>
            </a:pPr>
            <a:r>
              <a:rPr lang="en-US" sz="3031">
                <a:solidFill>
                  <a:srgbClr val="FFFFFF"/>
                </a:solidFill>
                <a:latin typeface="Calibri (MS)"/>
              </a:rPr>
              <a:t>The on-board computer used on the rover is the powerful Nvidia Jetson Xavier NX, which carries out all the necessary computations.</a:t>
            </a:r>
          </a:p>
          <a:p>
            <a:pPr marL="654528" indent="-327264" lvl="1">
              <a:lnSpc>
                <a:spcPts val="3637"/>
              </a:lnSpc>
              <a:buFont typeface="Arial"/>
              <a:buChar char="•"/>
            </a:pPr>
            <a:r>
              <a:rPr lang="en-US" sz="3031">
                <a:solidFill>
                  <a:srgbClr val="FFFFFF"/>
                </a:solidFill>
                <a:latin typeface="Calibri (MS)"/>
              </a:rPr>
              <a:t>The electrical system consists of a power distribution board, a PCB to control the drive and steering motors and another for control of manipulator actuators. The micro-controllers used are ESP32-S3</a:t>
            </a:r>
          </a:p>
          <a:p>
            <a:pPr marL="654528" indent="-327264" lvl="1">
              <a:lnSpc>
                <a:spcPts val="3637"/>
              </a:lnSpc>
              <a:buFont typeface="Arial"/>
              <a:buChar char="•"/>
            </a:pPr>
            <a:r>
              <a:rPr lang="en-US" sz="3031">
                <a:solidFill>
                  <a:srgbClr val="FFFFFF"/>
                </a:solidFill>
                <a:latin typeface="Calibri (MS)"/>
              </a:rPr>
              <a:t>The motors are all controlled by Cytron motor drivers of different rating suitable for different motors. </a:t>
            </a:r>
          </a:p>
          <a:p>
            <a:pPr marL="654528" indent="-327264" lvl="1">
              <a:lnSpc>
                <a:spcPts val="3637"/>
              </a:lnSpc>
              <a:buFont typeface="Arial"/>
              <a:buChar char="•"/>
            </a:pPr>
            <a:r>
              <a:rPr lang="en-US" sz="3031">
                <a:solidFill>
                  <a:srgbClr val="FFFFFF"/>
                </a:solidFill>
                <a:latin typeface="Calibri (MS)"/>
              </a:rPr>
              <a:t>The system is powered by 3 Lithium Polymer batteries with nominal voltage values of 22.2V, 14.8V and 11.1V for powering systems. </a:t>
            </a:r>
          </a:p>
          <a:p>
            <a:pPr marL="654528" indent="-327264" lvl="1">
              <a:lnSpc>
                <a:spcPts val="3637"/>
              </a:lnSpc>
              <a:buFont typeface="Arial"/>
              <a:buChar char="•"/>
            </a:pPr>
            <a:r>
              <a:rPr lang="en-US" sz="3031">
                <a:solidFill>
                  <a:srgbClr val="FFFFFF"/>
                </a:solidFill>
                <a:latin typeface="Calibri (MS)"/>
              </a:rPr>
              <a:t>The Intel Realsense D415 depth camera and the 2D RP-LiDAR are used for executing the autonomous mission.</a:t>
            </a:r>
          </a:p>
          <a:p>
            <a:pPr>
              <a:lnSpc>
                <a:spcPts val="4117"/>
              </a:lnSpc>
            </a:pPr>
            <a:r>
              <a:rPr lang="en-US" sz="3431">
                <a:solidFill>
                  <a:srgbClr val="FFFFFF"/>
                </a:solidFill>
                <a:latin typeface="Calibri (MS) Bold"/>
              </a:rPr>
              <a:t>Strengths:</a:t>
            </a:r>
          </a:p>
          <a:p>
            <a:pPr marL="654528" indent="-327264" lvl="1">
              <a:lnSpc>
                <a:spcPts val="3637"/>
              </a:lnSpc>
              <a:buFont typeface="Arial"/>
              <a:buChar char="•"/>
            </a:pPr>
            <a:r>
              <a:rPr lang="en-US" sz="3031">
                <a:solidFill>
                  <a:srgbClr val="FFFFFF"/>
                </a:solidFill>
                <a:latin typeface="Calibri (MS)"/>
              </a:rPr>
              <a:t>This entire system is modular and decentralised.</a:t>
            </a:r>
          </a:p>
          <a:p>
            <a:pPr>
              <a:lnSpc>
                <a:spcPts val="4117"/>
              </a:lnSpc>
            </a:pPr>
            <a:r>
              <a:rPr lang="en-US" sz="3431">
                <a:solidFill>
                  <a:srgbClr val="FFFFFF"/>
                </a:solidFill>
                <a:latin typeface="Calibri (MS) Bold"/>
              </a:rPr>
              <a:t>Weaknesses:</a:t>
            </a:r>
          </a:p>
          <a:p>
            <a:pPr marL="654528" indent="-327264" lvl="1">
              <a:lnSpc>
                <a:spcPts val="3637"/>
              </a:lnSpc>
              <a:buFont typeface="Arial"/>
              <a:buChar char="•"/>
            </a:pPr>
            <a:r>
              <a:rPr lang="en-US" sz="3031">
                <a:solidFill>
                  <a:srgbClr val="FFFFFF"/>
                </a:solidFill>
                <a:latin typeface="Calibri (MS)"/>
              </a:rPr>
              <a:t>I</a:t>
            </a:r>
            <a:r>
              <a:rPr lang="en-US" sz="3031">
                <a:solidFill>
                  <a:srgbClr val="FFFFFF"/>
                </a:solidFill>
                <a:latin typeface="Calibri (MS)"/>
              </a:rPr>
              <a:t>t does not possess an active system to monitor the existing state of all the equipments.</a:t>
            </a:r>
          </a:p>
          <a:p>
            <a:pPr>
              <a:lnSpc>
                <a:spcPts val="3517"/>
              </a:lnSpc>
              <a:spcBef>
                <a:spcPct val="0"/>
              </a:spcBef>
            </a:pPr>
          </a:p>
        </p:txBody>
      </p:sp>
      <p:grpSp>
        <p:nvGrpSpPr>
          <p:cNvPr name="Group 7" id="7"/>
          <p:cNvGrpSpPr/>
          <p:nvPr/>
        </p:nvGrpSpPr>
        <p:grpSpPr>
          <a:xfrm rot="0">
            <a:off x="4525885" y="1884589"/>
            <a:ext cx="13425006" cy="8286006"/>
            <a:chOff x="0" y="0"/>
            <a:chExt cx="3535804" cy="2182323"/>
          </a:xfrm>
        </p:grpSpPr>
        <p:sp>
          <p:nvSpPr>
            <p:cNvPr name="Freeform 8" id="8"/>
            <p:cNvSpPr/>
            <p:nvPr/>
          </p:nvSpPr>
          <p:spPr>
            <a:xfrm flipH="false" flipV="false" rot="0">
              <a:off x="0" y="0"/>
              <a:ext cx="3535804" cy="2182323"/>
            </a:xfrm>
            <a:custGeom>
              <a:avLst/>
              <a:gdLst/>
              <a:ahLst/>
              <a:cxnLst/>
              <a:rect r="r" b="b" t="t" l="l"/>
              <a:pathLst>
                <a:path h="2182323" w="3535804">
                  <a:moveTo>
                    <a:pt x="0" y="0"/>
                  </a:moveTo>
                  <a:lnTo>
                    <a:pt x="3535804" y="0"/>
                  </a:lnTo>
                  <a:lnTo>
                    <a:pt x="3535804" y="2182323"/>
                  </a:lnTo>
                  <a:lnTo>
                    <a:pt x="0" y="2182323"/>
                  </a:lnTo>
                  <a:close/>
                </a:path>
              </a:pathLst>
            </a:custGeom>
            <a:solidFill>
              <a:srgbClr val="000000">
                <a:alpha val="0"/>
              </a:srgbClr>
            </a:solidFill>
            <a:ln w="38100" cap="sq">
              <a:solidFill>
                <a:srgbClr val="FFFFFF"/>
              </a:solidFill>
              <a:prstDash val="solid"/>
              <a:miter/>
            </a:ln>
          </p:spPr>
        </p:sp>
        <p:sp>
          <p:nvSpPr>
            <p:cNvPr name="TextBox 9" id="9"/>
            <p:cNvSpPr txBox="true"/>
            <p:nvPr/>
          </p:nvSpPr>
          <p:spPr>
            <a:xfrm>
              <a:off x="0" y="-38100"/>
              <a:ext cx="3535804" cy="2220423"/>
            </a:xfrm>
            <a:prstGeom prst="rect">
              <a:avLst/>
            </a:prstGeom>
          </p:spPr>
          <p:txBody>
            <a:bodyPr anchor="ctr" rtlCol="false" tIns="50800" lIns="50800" bIns="50800" rIns="50800"/>
            <a:lstStyle/>
            <a:p>
              <a:pPr algn="ctr">
                <a:lnSpc>
                  <a:spcPts val="2400"/>
                </a:lnSpc>
              </a:pPr>
            </a:p>
          </p:txBody>
        </p:sp>
      </p:grpSp>
      <p:sp>
        <p:nvSpPr>
          <p:cNvPr name="TextBox 10" id="10"/>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1" id="11"/>
          <p:cNvSpPr txBox="true"/>
          <p:nvPr/>
        </p:nvSpPr>
        <p:spPr>
          <a:xfrm rot="0">
            <a:off x="389020" y="1798864"/>
            <a:ext cx="3834750" cy="22574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Electronics and power system:</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18</a:t>
            </a:r>
          </a:p>
        </p:txBody>
      </p:sp>
      <p:sp>
        <p:nvSpPr>
          <p:cNvPr name="Freeform 4" id="4"/>
          <p:cNvSpPr/>
          <p:nvPr/>
        </p:nvSpPr>
        <p:spPr>
          <a:xfrm flipH="false" flipV="false" rot="0">
            <a:off x="15100050" y="890050"/>
            <a:ext cx="2393562" cy="684322"/>
          </a:xfrm>
          <a:custGeom>
            <a:avLst/>
            <a:gdLst/>
            <a:ahLst/>
            <a:cxnLst/>
            <a:rect r="r" b="b" t="t" l="l"/>
            <a:pathLst>
              <a:path h="684322" w="2393562">
                <a:moveTo>
                  <a:pt x="0" y="0"/>
                </a:moveTo>
                <a:lnTo>
                  <a:pt x="2393562" y="0"/>
                </a:lnTo>
                <a:lnTo>
                  <a:pt x="2393562"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6" id="6"/>
          <p:cNvSpPr txBox="true"/>
          <p:nvPr/>
        </p:nvSpPr>
        <p:spPr>
          <a:xfrm rot="0">
            <a:off x="4519095" y="2089141"/>
            <a:ext cx="13064275" cy="7343775"/>
          </a:xfrm>
          <a:prstGeom prst="rect">
            <a:avLst/>
          </a:prstGeom>
        </p:spPr>
        <p:txBody>
          <a:bodyPr anchor="t" rtlCol="false" tIns="0" lIns="0" bIns="0" rIns="0">
            <a:spAutoFit/>
          </a:bodyPr>
          <a:lstStyle/>
          <a:p>
            <a:pPr>
              <a:lnSpc>
                <a:spcPts val="4398"/>
              </a:lnSpc>
            </a:pPr>
            <a:r>
              <a:rPr lang="en-US" sz="3665">
                <a:solidFill>
                  <a:srgbClr val="FFFFFF"/>
                </a:solidFill>
                <a:latin typeface="Calibri (MS) Bold"/>
              </a:rPr>
              <a:t>Uniqueness:</a:t>
            </a:r>
          </a:p>
          <a:p>
            <a:pPr marL="791329" indent="-395665" lvl="1">
              <a:lnSpc>
                <a:spcPts val="4398"/>
              </a:lnSpc>
              <a:buFont typeface="Arial"/>
              <a:buChar char="•"/>
            </a:pPr>
            <a:r>
              <a:rPr lang="en-US" sz="3665">
                <a:solidFill>
                  <a:srgbClr val="FFFFFF"/>
                </a:solidFill>
                <a:latin typeface="Calibri (MS)"/>
              </a:rPr>
              <a:t>Stacked motor drivers gives the benefit of increased spatial efficiency as well as better streamlined integration signal and power flow across system</a:t>
            </a:r>
          </a:p>
          <a:p>
            <a:pPr marL="791329" indent="-395665" lvl="1">
              <a:lnSpc>
                <a:spcPts val="4398"/>
              </a:lnSpc>
              <a:buFont typeface="Arial"/>
              <a:buChar char="•"/>
            </a:pPr>
            <a:r>
              <a:rPr lang="en-US" sz="3665">
                <a:solidFill>
                  <a:srgbClr val="FFFFFF"/>
                </a:solidFill>
                <a:latin typeface="Calibri (MS)"/>
              </a:rPr>
              <a:t>C</a:t>
            </a:r>
            <a:r>
              <a:rPr lang="en-US" sz="3665">
                <a:solidFill>
                  <a:srgbClr val="FFFFFF"/>
                </a:solidFill>
                <a:latin typeface="Calibri (MS)"/>
              </a:rPr>
              <a:t>ustom software stack enables seamless control of the four-wheel steering system.</a:t>
            </a:r>
          </a:p>
          <a:p>
            <a:pPr marL="791329" indent="-395665" lvl="1">
              <a:lnSpc>
                <a:spcPts val="4398"/>
              </a:lnSpc>
              <a:buFont typeface="Arial"/>
              <a:buChar char="•"/>
            </a:pPr>
            <a:r>
              <a:rPr lang="en-US" sz="3665">
                <a:solidFill>
                  <a:srgbClr val="FFFFFF"/>
                </a:solidFill>
                <a:latin typeface="Calibri (MS)"/>
              </a:rPr>
              <a:t>4-core coaxial cables employed for encoder feedback reduces noise and electromagnetic interference.</a:t>
            </a:r>
          </a:p>
          <a:p>
            <a:pPr marL="791329" indent="-395665" lvl="1">
              <a:lnSpc>
                <a:spcPts val="4398"/>
              </a:lnSpc>
              <a:buFont typeface="Arial"/>
              <a:buChar char="•"/>
            </a:pPr>
            <a:r>
              <a:rPr lang="en-US" sz="3665">
                <a:solidFill>
                  <a:srgbClr val="FFFFFF"/>
                </a:solidFill>
                <a:latin typeface="Calibri (MS)"/>
              </a:rPr>
              <a:t>Additionally, a relay serves as the kill switch implementation, supported by a dedicated power distribution board.</a:t>
            </a:r>
          </a:p>
          <a:p>
            <a:pPr marL="791329" indent="-395665" lvl="1">
              <a:lnSpc>
                <a:spcPts val="4398"/>
              </a:lnSpc>
              <a:buFont typeface="Arial"/>
              <a:buChar char="•"/>
            </a:pPr>
            <a:r>
              <a:rPr lang="en-US" sz="3665">
                <a:solidFill>
                  <a:srgbClr val="FFFFFF"/>
                </a:solidFill>
                <a:latin typeface="Calibri (MS)"/>
              </a:rPr>
              <a:t>Optocouplers play a crucial role in mitigating reverse voltage issues, ensuring smooth and reliable operation.</a:t>
            </a:r>
          </a:p>
          <a:p>
            <a:pPr>
              <a:lnSpc>
                <a:spcPts val="4398"/>
              </a:lnSpc>
              <a:spcBef>
                <a:spcPct val="0"/>
              </a:spcBef>
            </a:pPr>
          </a:p>
        </p:txBody>
      </p:sp>
      <p:grpSp>
        <p:nvGrpSpPr>
          <p:cNvPr name="Group 7" id="7"/>
          <p:cNvGrpSpPr/>
          <p:nvPr/>
        </p:nvGrpSpPr>
        <p:grpSpPr>
          <a:xfrm rot="0">
            <a:off x="4309017" y="2023195"/>
            <a:ext cx="12950283" cy="7235105"/>
            <a:chOff x="0" y="0"/>
            <a:chExt cx="3410774" cy="1905542"/>
          </a:xfrm>
        </p:grpSpPr>
        <p:sp>
          <p:nvSpPr>
            <p:cNvPr name="Freeform 8" id="8"/>
            <p:cNvSpPr/>
            <p:nvPr/>
          </p:nvSpPr>
          <p:spPr>
            <a:xfrm flipH="false" flipV="false" rot="0">
              <a:off x="0" y="0"/>
              <a:ext cx="3410774" cy="1905542"/>
            </a:xfrm>
            <a:custGeom>
              <a:avLst/>
              <a:gdLst/>
              <a:ahLst/>
              <a:cxnLst/>
              <a:rect r="r" b="b" t="t" l="l"/>
              <a:pathLst>
                <a:path h="1905542" w="3410774">
                  <a:moveTo>
                    <a:pt x="0" y="0"/>
                  </a:moveTo>
                  <a:lnTo>
                    <a:pt x="3410774" y="0"/>
                  </a:lnTo>
                  <a:lnTo>
                    <a:pt x="3410774" y="1905542"/>
                  </a:lnTo>
                  <a:lnTo>
                    <a:pt x="0" y="1905542"/>
                  </a:lnTo>
                  <a:close/>
                </a:path>
              </a:pathLst>
            </a:custGeom>
            <a:solidFill>
              <a:srgbClr val="000000">
                <a:alpha val="0"/>
              </a:srgbClr>
            </a:solidFill>
            <a:ln w="38100" cap="sq">
              <a:solidFill>
                <a:srgbClr val="FFFFFF"/>
              </a:solidFill>
              <a:prstDash val="solid"/>
              <a:miter/>
            </a:ln>
          </p:spPr>
        </p:sp>
        <p:sp>
          <p:nvSpPr>
            <p:cNvPr name="TextBox 9" id="9"/>
            <p:cNvSpPr txBox="true"/>
            <p:nvPr/>
          </p:nvSpPr>
          <p:spPr>
            <a:xfrm>
              <a:off x="0" y="-38100"/>
              <a:ext cx="3410774" cy="1943642"/>
            </a:xfrm>
            <a:prstGeom prst="rect">
              <a:avLst/>
            </a:prstGeom>
          </p:spPr>
          <p:txBody>
            <a:bodyPr anchor="ctr" rtlCol="false" tIns="50800" lIns="50800" bIns="50800" rIns="50800"/>
            <a:lstStyle/>
            <a:p>
              <a:pPr algn="ctr">
                <a:lnSpc>
                  <a:spcPts val="2400"/>
                </a:lnSpc>
              </a:pPr>
            </a:p>
          </p:txBody>
        </p:sp>
      </p:grpSp>
      <p:sp>
        <p:nvSpPr>
          <p:cNvPr name="TextBox 10" id="10"/>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1" id="11"/>
          <p:cNvSpPr txBox="true"/>
          <p:nvPr/>
        </p:nvSpPr>
        <p:spPr>
          <a:xfrm rot="0">
            <a:off x="389020" y="1798864"/>
            <a:ext cx="3834750" cy="22574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Electronics and power system:</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686539"/>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grpSp>
        <p:nvGrpSpPr>
          <p:cNvPr name="Group 5" id="5"/>
          <p:cNvGrpSpPr/>
          <p:nvPr/>
        </p:nvGrpSpPr>
        <p:grpSpPr>
          <a:xfrm rot="-10800000">
            <a:off x="1192434" y="4993136"/>
            <a:ext cx="8168799" cy="3744980"/>
            <a:chOff x="0" y="0"/>
            <a:chExt cx="10891732" cy="4993306"/>
          </a:xfrm>
        </p:grpSpPr>
        <p:sp>
          <p:nvSpPr>
            <p:cNvPr name="Freeform 6" id="6"/>
            <p:cNvSpPr/>
            <p:nvPr/>
          </p:nvSpPr>
          <p:spPr>
            <a:xfrm flipH="false" flipV="false" rot="5400000">
              <a:off x="2949213" y="-2949213"/>
              <a:ext cx="4993306" cy="10891732"/>
            </a:xfrm>
            <a:custGeom>
              <a:avLst/>
              <a:gdLst/>
              <a:ahLst/>
              <a:cxnLst/>
              <a:rect r="r" b="b" t="t" l="l"/>
              <a:pathLst>
                <a:path h="10891732" w="4993306">
                  <a:moveTo>
                    <a:pt x="0" y="0"/>
                  </a:moveTo>
                  <a:lnTo>
                    <a:pt x="4993306" y="0"/>
                  </a:lnTo>
                  <a:lnTo>
                    <a:pt x="4993306" y="10891732"/>
                  </a:lnTo>
                  <a:lnTo>
                    <a:pt x="0" y="10891732"/>
                  </a:lnTo>
                  <a:lnTo>
                    <a:pt x="0" y="0"/>
                  </a:lnTo>
                  <a:close/>
                </a:path>
              </a:pathLst>
            </a:custGeom>
            <a:blipFill>
              <a:blip r:embed="rId6"/>
              <a:stretch>
                <a:fillRect l="-26505" t="0" r="-48268" b="0"/>
              </a:stretch>
            </a:blipFill>
          </p:spPr>
        </p:sp>
        <p:sp>
          <p:nvSpPr>
            <p:cNvPr name="Freeform 7" id="7"/>
            <p:cNvSpPr/>
            <p:nvPr/>
          </p:nvSpPr>
          <p:spPr>
            <a:xfrm flipH="false" flipV="false" rot="-10800000">
              <a:off x="239030" y="178260"/>
              <a:ext cx="10464155" cy="4574699"/>
            </a:xfrm>
            <a:custGeom>
              <a:avLst/>
              <a:gdLst/>
              <a:ahLst/>
              <a:cxnLst/>
              <a:rect r="r" b="b" t="t" l="l"/>
              <a:pathLst>
                <a:path h="4574699" w="10464155">
                  <a:moveTo>
                    <a:pt x="0" y="0"/>
                  </a:moveTo>
                  <a:lnTo>
                    <a:pt x="10464155" y="0"/>
                  </a:lnTo>
                  <a:lnTo>
                    <a:pt x="10464155" y="4574699"/>
                  </a:lnTo>
                  <a:lnTo>
                    <a:pt x="0" y="4574699"/>
                  </a:lnTo>
                  <a:lnTo>
                    <a:pt x="0" y="0"/>
                  </a:lnTo>
                  <a:close/>
                </a:path>
              </a:pathLst>
            </a:custGeom>
            <a:blipFill>
              <a:blip r:embed="rId7"/>
              <a:stretch>
                <a:fillRect l="-4965" t="-46527" r="-2130" b="-37200"/>
              </a:stretch>
            </a:blipFill>
          </p:spPr>
        </p:sp>
      </p:grpSp>
      <p:grpSp>
        <p:nvGrpSpPr>
          <p:cNvPr name="Group 8" id="8"/>
          <p:cNvGrpSpPr/>
          <p:nvPr/>
        </p:nvGrpSpPr>
        <p:grpSpPr>
          <a:xfrm rot="0">
            <a:off x="9902454" y="3189034"/>
            <a:ext cx="7591162" cy="5464870"/>
            <a:chOff x="0" y="0"/>
            <a:chExt cx="10121549" cy="7286494"/>
          </a:xfrm>
        </p:grpSpPr>
        <p:sp>
          <p:nvSpPr>
            <p:cNvPr name="Freeform 9" id="9"/>
            <p:cNvSpPr/>
            <p:nvPr/>
          </p:nvSpPr>
          <p:spPr>
            <a:xfrm flipH="false" flipV="false" rot="5400000">
              <a:off x="1417528" y="-1417528"/>
              <a:ext cx="7286494" cy="10121549"/>
            </a:xfrm>
            <a:custGeom>
              <a:avLst/>
              <a:gdLst/>
              <a:ahLst/>
              <a:cxnLst/>
              <a:rect r="r" b="b" t="t" l="l"/>
              <a:pathLst>
                <a:path h="10121549" w="7286494">
                  <a:moveTo>
                    <a:pt x="0" y="0"/>
                  </a:moveTo>
                  <a:lnTo>
                    <a:pt x="7286494" y="0"/>
                  </a:lnTo>
                  <a:lnTo>
                    <a:pt x="7286494" y="10121550"/>
                  </a:lnTo>
                  <a:lnTo>
                    <a:pt x="0" y="10121550"/>
                  </a:lnTo>
                  <a:lnTo>
                    <a:pt x="0" y="0"/>
                  </a:lnTo>
                  <a:close/>
                </a:path>
              </a:pathLst>
            </a:custGeom>
            <a:blipFill>
              <a:blip r:embed="rId6"/>
              <a:stretch>
                <a:fillRect l="-6142" t="0" r="-5158" b="0"/>
              </a:stretch>
            </a:blipFill>
          </p:spPr>
        </p:sp>
        <p:sp>
          <p:nvSpPr>
            <p:cNvPr name="Freeform 10" id="10"/>
            <p:cNvSpPr/>
            <p:nvPr/>
          </p:nvSpPr>
          <p:spPr>
            <a:xfrm flipH="false" flipV="false" rot="0">
              <a:off x="294692" y="338858"/>
              <a:ext cx="9532166" cy="6667880"/>
            </a:xfrm>
            <a:custGeom>
              <a:avLst/>
              <a:gdLst/>
              <a:ahLst/>
              <a:cxnLst/>
              <a:rect r="r" b="b" t="t" l="l"/>
              <a:pathLst>
                <a:path h="6667880" w="9532166">
                  <a:moveTo>
                    <a:pt x="0" y="0"/>
                  </a:moveTo>
                  <a:lnTo>
                    <a:pt x="9532166" y="0"/>
                  </a:lnTo>
                  <a:lnTo>
                    <a:pt x="9532166" y="6667880"/>
                  </a:lnTo>
                  <a:lnTo>
                    <a:pt x="0" y="6667880"/>
                  </a:lnTo>
                  <a:lnTo>
                    <a:pt x="0" y="0"/>
                  </a:lnTo>
                  <a:close/>
                </a:path>
              </a:pathLst>
            </a:custGeom>
            <a:blipFill>
              <a:blip r:embed="rId8"/>
              <a:stretch>
                <a:fillRect l="-3326" t="-1002" r="-1471" b="-4929"/>
              </a:stretch>
            </a:blipFill>
          </p:spPr>
        </p:sp>
      </p:grpSp>
      <p:sp>
        <p:nvSpPr>
          <p:cNvPr name="TextBox 11" id="11"/>
          <p:cNvSpPr txBox="true"/>
          <p:nvPr/>
        </p:nvSpPr>
        <p:spPr>
          <a:xfrm rot="0">
            <a:off x="13245726" y="9099601"/>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19</a:t>
            </a:r>
          </a:p>
        </p:txBody>
      </p:sp>
      <p:sp>
        <p:nvSpPr>
          <p:cNvPr name="TextBox 12" id="12"/>
          <p:cNvSpPr txBox="true"/>
          <p:nvPr/>
        </p:nvSpPr>
        <p:spPr>
          <a:xfrm rot="0">
            <a:off x="12688181" y="8608552"/>
            <a:ext cx="2029639" cy="722673"/>
          </a:xfrm>
          <a:prstGeom prst="rect">
            <a:avLst/>
          </a:prstGeom>
        </p:spPr>
        <p:txBody>
          <a:bodyPr anchor="t" rtlCol="false" tIns="0" lIns="0" bIns="0" rIns="0">
            <a:spAutoFit/>
          </a:bodyPr>
          <a:lstStyle/>
          <a:p>
            <a:pPr algn="l">
              <a:lnSpc>
                <a:spcPts val="5317"/>
              </a:lnSpc>
            </a:pPr>
            <a:r>
              <a:rPr lang="en-US" sz="3798">
                <a:solidFill>
                  <a:srgbClr val="FFFFFF"/>
                </a:solidFill>
                <a:latin typeface="Calibri (MS) Bold"/>
              </a:rPr>
              <a:t>Drive PCB</a:t>
            </a:r>
          </a:p>
        </p:txBody>
      </p:sp>
      <p:sp>
        <p:nvSpPr>
          <p:cNvPr name="TextBox 13" id="13"/>
          <p:cNvSpPr txBox="true"/>
          <p:nvPr/>
        </p:nvSpPr>
        <p:spPr>
          <a:xfrm rot="0">
            <a:off x="4519095" y="8700164"/>
            <a:ext cx="2029639" cy="722673"/>
          </a:xfrm>
          <a:prstGeom prst="rect">
            <a:avLst/>
          </a:prstGeom>
        </p:spPr>
        <p:txBody>
          <a:bodyPr anchor="t" rtlCol="false" tIns="0" lIns="0" bIns="0" rIns="0">
            <a:spAutoFit/>
          </a:bodyPr>
          <a:lstStyle/>
          <a:p>
            <a:pPr algn="l">
              <a:lnSpc>
                <a:spcPts val="5317"/>
              </a:lnSpc>
            </a:pPr>
            <a:r>
              <a:rPr lang="en-US" sz="3798">
                <a:solidFill>
                  <a:srgbClr val="FFFFFF"/>
                </a:solidFill>
                <a:latin typeface="Calibri (MS) Bold"/>
              </a:rPr>
              <a:t>Arm PCB</a:t>
            </a:r>
          </a:p>
        </p:txBody>
      </p:sp>
      <p:sp>
        <p:nvSpPr>
          <p:cNvPr name="TextBox 14" id="14"/>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5" id="15"/>
          <p:cNvSpPr txBox="true"/>
          <p:nvPr/>
        </p:nvSpPr>
        <p:spPr>
          <a:xfrm rot="0">
            <a:off x="389020" y="1798864"/>
            <a:ext cx="3834750" cy="22574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Electronics and power system:</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20</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6" id="6"/>
          <p:cNvSpPr txBox="true"/>
          <p:nvPr/>
        </p:nvSpPr>
        <p:spPr>
          <a:xfrm rot="0">
            <a:off x="4778819" y="2128243"/>
            <a:ext cx="12257522" cy="7419975"/>
          </a:xfrm>
          <a:prstGeom prst="rect">
            <a:avLst/>
          </a:prstGeom>
        </p:spPr>
        <p:txBody>
          <a:bodyPr anchor="t" rtlCol="false" tIns="0" lIns="0" bIns="0" rIns="0">
            <a:spAutoFit/>
          </a:bodyPr>
          <a:lstStyle/>
          <a:p>
            <a:pPr marL="726561" indent="-363280" lvl="1">
              <a:lnSpc>
                <a:spcPts val="4038"/>
              </a:lnSpc>
              <a:buFont typeface="Arial"/>
              <a:buChar char="•"/>
            </a:pPr>
            <a:r>
              <a:rPr lang="en-US" sz="3365">
                <a:solidFill>
                  <a:srgbClr val="FFFFFF"/>
                </a:solidFill>
                <a:latin typeface="Calibri (MS)"/>
              </a:rPr>
              <a:t>The system employs 3 Lithium Polymer batteries with specifications of 22.2V 22000 mAh, 14.8V 10000 mAh and 11.1V 10000 mAh, collectively weighing around 5 kg.</a:t>
            </a:r>
          </a:p>
          <a:p>
            <a:pPr marL="726561" indent="-363280" lvl="1">
              <a:lnSpc>
                <a:spcPts val="4038"/>
              </a:lnSpc>
              <a:buFont typeface="Arial"/>
              <a:buChar char="•"/>
            </a:pPr>
            <a:r>
              <a:rPr lang="en-US" sz="3365">
                <a:solidFill>
                  <a:srgbClr val="FFFFFF"/>
                </a:solidFill>
                <a:latin typeface="Calibri (MS)"/>
              </a:rPr>
              <a:t>The rover’s battery can sustain continuous operation well over an hour satisfying power requirements for all the missions</a:t>
            </a:r>
          </a:p>
          <a:p>
            <a:pPr marL="726561" indent="-363280" lvl="1">
              <a:lnSpc>
                <a:spcPts val="4038"/>
              </a:lnSpc>
              <a:buFont typeface="Arial"/>
              <a:buChar char="•"/>
            </a:pPr>
            <a:r>
              <a:rPr lang="en-US" sz="3365">
                <a:solidFill>
                  <a:srgbClr val="FFFFFF"/>
                </a:solidFill>
                <a:latin typeface="Calibri (MS)"/>
              </a:rPr>
              <a:t>The PCBs offer a robust way of transmitting data and power to the motor drivers as well as receiving data from the encoders with minimal noise. </a:t>
            </a:r>
          </a:p>
          <a:p>
            <a:pPr marL="726561" indent="-363280" lvl="1">
              <a:lnSpc>
                <a:spcPts val="4038"/>
              </a:lnSpc>
              <a:buFont typeface="Arial"/>
              <a:buChar char="•"/>
            </a:pPr>
            <a:r>
              <a:rPr lang="en-US" sz="3365">
                <a:solidFill>
                  <a:srgbClr val="FFFFFF"/>
                </a:solidFill>
                <a:latin typeface="Calibri (MS)"/>
              </a:rPr>
              <a:t>PCBs have the option to accommodate general and mission specific requirements such as the RSC-CM for the autonomous mission and the activity light.</a:t>
            </a:r>
          </a:p>
          <a:p>
            <a:pPr marL="726561" indent="-363280" lvl="1">
              <a:lnSpc>
                <a:spcPts val="4038"/>
              </a:lnSpc>
              <a:spcBef>
                <a:spcPct val="0"/>
              </a:spcBef>
              <a:buFont typeface="Arial"/>
              <a:buChar char="•"/>
            </a:pPr>
            <a:r>
              <a:rPr lang="en-US" sz="3365">
                <a:solidFill>
                  <a:srgbClr val="FFFFFF"/>
                </a:solidFill>
                <a:latin typeface="Calibri (MS)"/>
              </a:rPr>
              <a:t>Encoders, Intel RealSense, MPU6050 imu, and LiDAR are utilised for wheel odometry, visual odometry, and spatial mapping, which help to make the rover autonomous. </a:t>
            </a:r>
          </a:p>
        </p:txBody>
      </p:sp>
      <p:grpSp>
        <p:nvGrpSpPr>
          <p:cNvPr name="Group 7" id="7"/>
          <p:cNvGrpSpPr/>
          <p:nvPr/>
        </p:nvGrpSpPr>
        <p:grpSpPr>
          <a:xfrm rot="0">
            <a:off x="5013135" y="2049348"/>
            <a:ext cx="12480481" cy="7337215"/>
            <a:chOff x="0" y="0"/>
            <a:chExt cx="3287040" cy="1932435"/>
          </a:xfrm>
        </p:grpSpPr>
        <p:sp>
          <p:nvSpPr>
            <p:cNvPr name="Freeform 8" id="8"/>
            <p:cNvSpPr/>
            <p:nvPr/>
          </p:nvSpPr>
          <p:spPr>
            <a:xfrm flipH="false" flipV="false" rot="0">
              <a:off x="0" y="0"/>
              <a:ext cx="3287040" cy="1932435"/>
            </a:xfrm>
            <a:custGeom>
              <a:avLst/>
              <a:gdLst/>
              <a:ahLst/>
              <a:cxnLst/>
              <a:rect r="r" b="b" t="t" l="l"/>
              <a:pathLst>
                <a:path h="1932435" w="3287040">
                  <a:moveTo>
                    <a:pt x="0" y="0"/>
                  </a:moveTo>
                  <a:lnTo>
                    <a:pt x="3287040" y="0"/>
                  </a:lnTo>
                  <a:lnTo>
                    <a:pt x="3287040" y="1932435"/>
                  </a:lnTo>
                  <a:lnTo>
                    <a:pt x="0" y="1932435"/>
                  </a:lnTo>
                  <a:close/>
                </a:path>
              </a:pathLst>
            </a:custGeom>
            <a:solidFill>
              <a:srgbClr val="000000">
                <a:alpha val="0"/>
              </a:srgbClr>
            </a:solidFill>
            <a:ln w="38100" cap="sq">
              <a:solidFill>
                <a:srgbClr val="FFFFFF"/>
              </a:solidFill>
              <a:prstDash val="solid"/>
              <a:miter/>
            </a:ln>
          </p:spPr>
        </p:sp>
        <p:sp>
          <p:nvSpPr>
            <p:cNvPr name="TextBox 9" id="9"/>
            <p:cNvSpPr txBox="true"/>
            <p:nvPr/>
          </p:nvSpPr>
          <p:spPr>
            <a:xfrm>
              <a:off x="0" y="-38100"/>
              <a:ext cx="3287040" cy="1970535"/>
            </a:xfrm>
            <a:prstGeom prst="rect">
              <a:avLst/>
            </a:prstGeom>
          </p:spPr>
          <p:txBody>
            <a:bodyPr anchor="ctr" rtlCol="false" tIns="50800" lIns="50800" bIns="50800" rIns="50800"/>
            <a:lstStyle/>
            <a:p>
              <a:pPr algn="ctr">
                <a:lnSpc>
                  <a:spcPts val="2400"/>
                </a:lnSpc>
              </a:pPr>
            </a:p>
          </p:txBody>
        </p:sp>
      </p:grpSp>
      <p:sp>
        <p:nvSpPr>
          <p:cNvPr name="TextBox 10" id="10"/>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1" id="11"/>
          <p:cNvSpPr txBox="true"/>
          <p:nvPr/>
        </p:nvSpPr>
        <p:spPr>
          <a:xfrm rot="0">
            <a:off x="389020" y="1798864"/>
            <a:ext cx="3834750" cy="22574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Electronics and power system:</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21</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6" id="6"/>
          <p:cNvSpPr txBox="true"/>
          <p:nvPr/>
        </p:nvSpPr>
        <p:spPr>
          <a:xfrm rot="0">
            <a:off x="5458766" y="1611522"/>
            <a:ext cx="11928432" cy="8278927"/>
          </a:xfrm>
          <a:prstGeom prst="rect">
            <a:avLst/>
          </a:prstGeom>
        </p:spPr>
        <p:txBody>
          <a:bodyPr anchor="t" rtlCol="false" tIns="0" lIns="0" bIns="0" rIns="0">
            <a:spAutoFit/>
          </a:bodyPr>
          <a:lstStyle/>
          <a:p>
            <a:pPr>
              <a:lnSpc>
                <a:spcPts val="5331"/>
              </a:lnSpc>
            </a:pPr>
            <a:r>
              <a:rPr lang="en-US" sz="3728">
                <a:solidFill>
                  <a:srgbClr val="FFFFFF"/>
                </a:solidFill>
                <a:latin typeface="Calibri (MS) Bold"/>
              </a:rPr>
              <a:t>System Specification:</a:t>
            </a:r>
          </a:p>
          <a:p>
            <a:pPr marL="718662" indent="-359331" lvl="1">
              <a:lnSpc>
                <a:spcPts val="4760"/>
              </a:lnSpc>
              <a:buFont typeface="Arial"/>
              <a:buChar char="•"/>
            </a:pPr>
            <a:r>
              <a:rPr lang="en-US" sz="3328">
                <a:solidFill>
                  <a:srgbClr val="FFFFFF"/>
                </a:solidFill>
                <a:latin typeface="Calibri (MS)"/>
              </a:rPr>
              <a:t> The manipulator is a 5 DOF arm with a parallel grip end effector.</a:t>
            </a:r>
          </a:p>
          <a:p>
            <a:pPr marL="718662" indent="-359331" lvl="1">
              <a:lnSpc>
                <a:spcPts val="4760"/>
              </a:lnSpc>
              <a:buFont typeface="Arial"/>
              <a:buChar char="•"/>
            </a:pPr>
            <a:r>
              <a:rPr lang="en-US" sz="3328">
                <a:solidFill>
                  <a:srgbClr val="FFFFFF"/>
                </a:solidFill>
                <a:latin typeface="Calibri (MS)"/>
              </a:rPr>
              <a:t> The design was chosen keeping modularity in mind in order to reduce the setup time after the equipment servicing task.</a:t>
            </a:r>
          </a:p>
          <a:p>
            <a:pPr marL="718662" indent="-359331" lvl="1">
              <a:lnSpc>
                <a:spcPts val="4760"/>
              </a:lnSpc>
              <a:buFont typeface="Arial"/>
              <a:buChar char="•"/>
            </a:pPr>
            <a:r>
              <a:rPr lang="en-US" sz="3328">
                <a:solidFill>
                  <a:srgbClr val="FFFFFF"/>
                </a:solidFill>
                <a:latin typeface="Calibri (MS)"/>
              </a:rPr>
              <a:t> Elbow and shoulder pitch motions are actuated by worm gears.</a:t>
            </a:r>
          </a:p>
          <a:p>
            <a:pPr marL="718662" indent="-359331" lvl="1">
              <a:lnSpc>
                <a:spcPts val="4760"/>
              </a:lnSpc>
              <a:buFont typeface="Arial"/>
              <a:buChar char="•"/>
            </a:pPr>
            <a:r>
              <a:rPr lang="en-US" sz="3328">
                <a:solidFill>
                  <a:srgbClr val="FFFFFF"/>
                </a:solidFill>
                <a:latin typeface="Calibri (MS)"/>
              </a:rPr>
              <a:t> A pair of four bar mechanisms driven by one worm and a couple of worm gears constitutes the gripping mechanism. Worm gear drive ensures strong gripping force.</a:t>
            </a:r>
          </a:p>
          <a:p>
            <a:pPr marL="718662" indent="-359331" lvl="1">
              <a:lnSpc>
                <a:spcPts val="4760"/>
              </a:lnSpc>
              <a:buFont typeface="Arial"/>
              <a:buChar char="•"/>
            </a:pPr>
            <a:r>
              <a:rPr lang="en-US" sz="3328">
                <a:solidFill>
                  <a:srgbClr val="FFFFFF"/>
                </a:solidFill>
                <a:latin typeface="Calibri (MS)"/>
              </a:rPr>
              <a:t>Belt drive system enables the pitch motion of the end effector, reducing the torque requirement of the motor. The torque ratio obtained by the pulleys is 2:1.</a:t>
            </a:r>
          </a:p>
          <a:p>
            <a:pPr marL="718662" indent="-359331" lvl="1">
              <a:lnSpc>
                <a:spcPts val="4760"/>
              </a:lnSpc>
              <a:buFont typeface="Arial"/>
              <a:buChar char="•"/>
            </a:pPr>
            <a:r>
              <a:rPr lang="en-US" sz="3328">
                <a:solidFill>
                  <a:srgbClr val="FFFFFF"/>
                </a:solidFill>
                <a:latin typeface="Calibri (MS)"/>
              </a:rPr>
              <a:t>Expanding the workspace volume and optimizing the weight of the arm were the primary factors influencing the design process.</a:t>
            </a:r>
          </a:p>
        </p:txBody>
      </p:sp>
      <p:grpSp>
        <p:nvGrpSpPr>
          <p:cNvPr name="Group 7" id="7"/>
          <p:cNvGrpSpPr/>
          <p:nvPr/>
        </p:nvGrpSpPr>
        <p:grpSpPr>
          <a:xfrm rot="0">
            <a:off x="5137083" y="1702612"/>
            <a:ext cx="12122217" cy="8187838"/>
            <a:chOff x="0" y="0"/>
            <a:chExt cx="3192683" cy="2156468"/>
          </a:xfrm>
        </p:grpSpPr>
        <p:sp>
          <p:nvSpPr>
            <p:cNvPr name="Freeform 8" id="8"/>
            <p:cNvSpPr/>
            <p:nvPr/>
          </p:nvSpPr>
          <p:spPr>
            <a:xfrm flipH="false" flipV="false" rot="0">
              <a:off x="0" y="0"/>
              <a:ext cx="3192683" cy="2156468"/>
            </a:xfrm>
            <a:custGeom>
              <a:avLst/>
              <a:gdLst/>
              <a:ahLst/>
              <a:cxnLst/>
              <a:rect r="r" b="b" t="t" l="l"/>
              <a:pathLst>
                <a:path h="2156468" w="3192683">
                  <a:moveTo>
                    <a:pt x="0" y="0"/>
                  </a:moveTo>
                  <a:lnTo>
                    <a:pt x="3192683" y="0"/>
                  </a:lnTo>
                  <a:lnTo>
                    <a:pt x="3192683" y="2156468"/>
                  </a:lnTo>
                  <a:lnTo>
                    <a:pt x="0" y="2156468"/>
                  </a:lnTo>
                  <a:close/>
                </a:path>
              </a:pathLst>
            </a:custGeom>
            <a:solidFill>
              <a:srgbClr val="000000">
                <a:alpha val="0"/>
              </a:srgbClr>
            </a:solidFill>
            <a:ln w="38100" cap="sq">
              <a:solidFill>
                <a:srgbClr val="FFFFFF"/>
              </a:solidFill>
              <a:prstDash val="solid"/>
              <a:miter/>
            </a:ln>
          </p:spPr>
        </p:sp>
        <p:sp>
          <p:nvSpPr>
            <p:cNvPr name="TextBox 9" id="9"/>
            <p:cNvSpPr txBox="true"/>
            <p:nvPr/>
          </p:nvSpPr>
          <p:spPr>
            <a:xfrm>
              <a:off x="0" y="-38100"/>
              <a:ext cx="3192683" cy="2194568"/>
            </a:xfrm>
            <a:prstGeom prst="rect">
              <a:avLst/>
            </a:prstGeom>
          </p:spPr>
          <p:txBody>
            <a:bodyPr anchor="ctr" rtlCol="false" tIns="50800" lIns="50800" bIns="50800" rIns="50800"/>
            <a:lstStyle/>
            <a:p>
              <a:pPr algn="ctr">
                <a:lnSpc>
                  <a:spcPts val="2400"/>
                </a:lnSpc>
              </a:pPr>
            </a:p>
          </p:txBody>
        </p:sp>
      </p:grpSp>
      <p:sp>
        <p:nvSpPr>
          <p:cNvPr name="TextBox 10" id="10"/>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1" id="11"/>
          <p:cNvSpPr txBox="true"/>
          <p:nvPr/>
        </p:nvSpPr>
        <p:spPr>
          <a:xfrm rot="0">
            <a:off x="389020" y="1798864"/>
            <a:ext cx="3666614"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Manipulation System:</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5" id="5"/>
          <p:cNvSpPr txBox="true"/>
          <p:nvPr/>
        </p:nvSpPr>
        <p:spPr>
          <a:xfrm rot="0">
            <a:off x="4299584" y="2161431"/>
            <a:ext cx="13075098" cy="6975220"/>
          </a:xfrm>
          <a:prstGeom prst="rect">
            <a:avLst/>
          </a:prstGeom>
        </p:spPr>
        <p:txBody>
          <a:bodyPr anchor="t" rtlCol="false" tIns="0" lIns="0" bIns="0" rIns="0">
            <a:spAutoFit/>
          </a:bodyPr>
          <a:lstStyle/>
          <a:p>
            <a:pPr marL="693539" indent="-346769" lvl="1">
              <a:lnSpc>
                <a:spcPts val="4272"/>
              </a:lnSpc>
              <a:buFont typeface="Arial"/>
              <a:buChar char="•"/>
            </a:pPr>
            <a:r>
              <a:rPr lang="en-US" sz="3212">
                <a:solidFill>
                  <a:srgbClr val="FFFFFF"/>
                </a:solidFill>
                <a:latin typeface="Calibri (MS)"/>
              </a:rPr>
              <a:t>The total length of the arm is 1.15m.</a:t>
            </a:r>
          </a:p>
          <a:p>
            <a:pPr marL="693539" indent="-346769" lvl="1">
              <a:lnSpc>
                <a:spcPts val="4272"/>
              </a:lnSpc>
              <a:buFont typeface="Arial"/>
              <a:buChar char="•"/>
            </a:pPr>
            <a:r>
              <a:rPr lang="en-US" sz="3212">
                <a:solidFill>
                  <a:srgbClr val="FFFFFF"/>
                </a:solidFill>
                <a:latin typeface="Calibri (MS)"/>
              </a:rPr>
              <a:t>Co</a:t>
            </a:r>
            <a:r>
              <a:rPr lang="en-US" sz="3212">
                <a:solidFill>
                  <a:srgbClr val="FFFFFF"/>
                </a:solidFill>
                <a:latin typeface="Calibri (MS)"/>
              </a:rPr>
              <a:t>nsidering the load</a:t>
            </a:r>
            <a:r>
              <a:rPr lang="en-US" sz="3212">
                <a:solidFill>
                  <a:srgbClr val="FFFFFF"/>
                </a:solidFill>
                <a:latin typeface="Calibri (MS)"/>
              </a:rPr>
              <a:t>-</a:t>
            </a:r>
            <a:r>
              <a:rPr lang="en-US" sz="3212">
                <a:solidFill>
                  <a:srgbClr val="FFFFFF"/>
                </a:solidFill>
                <a:latin typeface="Calibri (MS)"/>
              </a:rPr>
              <a:t>carrying requirements and non</a:t>
            </a:r>
            <a:r>
              <a:rPr lang="en-US" sz="3212">
                <a:solidFill>
                  <a:srgbClr val="FFFFFF"/>
                </a:solidFill>
                <a:latin typeface="Calibri (MS)"/>
              </a:rPr>
              <a:t>-</a:t>
            </a:r>
            <a:r>
              <a:rPr lang="en-US" sz="3212">
                <a:solidFill>
                  <a:srgbClr val="FFFFFF"/>
                </a:solidFill>
                <a:latin typeface="Calibri (MS)"/>
              </a:rPr>
              <a:t>backdrivability of the joints, we decided for shoulder and elbow joints to be worm gear driven.</a:t>
            </a:r>
          </a:p>
          <a:p>
            <a:pPr marL="693539" indent="-346769" lvl="1">
              <a:lnSpc>
                <a:spcPts val="4272"/>
              </a:lnSpc>
              <a:buFont typeface="Arial"/>
              <a:buChar char="•"/>
            </a:pPr>
            <a:r>
              <a:rPr lang="en-US" sz="3212">
                <a:solidFill>
                  <a:srgbClr val="FFFFFF"/>
                </a:solidFill>
                <a:latin typeface="Calibri (MS)"/>
              </a:rPr>
              <a:t>We've designed our system to reach objects at a max height of 1.5m from the ground.</a:t>
            </a:r>
          </a:p>
          <a:p>
            <a:pPr marL="693539" indent="-346769" lvl="1">
              <a:lnSpc>
                <a:spcPts val="4272"/>
              </a:lnSpc>
              <a:buFont typeface="Arial"/>
              <a:buChar char="•"/>
            </a:pPr>
            <a:r>
              <a:rPr lang="en-US" sz="3212">
                <a:solidFill>
                  <a:srgbClr val="FFFFFF"/>
                </a:solidFill>
                <a:latin typeface="Calibri (MS)"/>
              </a:rPr>
              <a:t>The gripper can perform parallel grasp and is optimized for lower assembly and servicing times.</a:t>
            </a:r>
          </a:p>
          <a:p>
            <a:pPr marL="693539" indent="-346769" lvl="1">
              <a:lnSpc>
                <a:spcPts val="4272"/>
              </a:lnSpc>
              <a:buFont typeface="Arial"/>
              <a:buChar char="•"/>
            </a:pPr>
            <a:r>
              <a:rPr lang="en-US" sz="3212">
                <a:solidFill>
                  <a:srgbClr val="FFFFFF"/>
                </a:solidFill>
                <a:latin typeface="Calibri (MS)"/>
              </a:rPr>
              <a:t>We've also used encoders that relay the real-time positions of all the motors.</a:t>
            </a:r>
          </a:p>
          <a:p>
            <a:pPr>
              <a:lnSpc>
                <a:spcPts val="4272"/>
              </a:lnSpc>
            </a:pPr>
          </a:p>
          <a:p>
            <a:pPr algn="l">
              <a:lnSpc>
                <a:spcPts val="4272"/>
              </a:lnSpc>
            </a:pPr>
            <a:r>
              <a:rPr lang="en-US" sz="3212">
                <a:solidFill>
                  <a:srgbClr val="FFFFFF"/>
                </a:solidFill>
                <a:latin typeface="Calibri (MS) Bold"/>
              </a:rPr>
              <a:t>Weakness:</a:t>
            </a:r>
          </a:p>
          <a:p>
            <a:pPr marL="693539" indent="-346769" lvl="1">
              <a:lnSpc>
                <a:spcPts val="4272"/>
              </a:lnSpc>
              <a:buFont typeface="Arial"/>
              <a:buChar char="•"/>
            </a:pPr>
            <a:r>
              <a:rPr lang="en-US" sz="3212">
                <a:solidFill>
                  <a:srgbClr val="FFFFFF"/>
                </a:solidFill>
                <a:latin typeface="Calibri (MS)"/>
              </a:rPr>
              <a:t>The pitch belt slips during a few specific gripper manoeuvres.</a:t>
            </a:r>
          </a:p>
          <a:p>
            <a:pPr algn="just" marL="693539" indent="-346769" lvl="1">
              <a:lnSpc>
                <a:spcPts val="4272"/>
              </a:lnSpc>
              <a:buFont typeface="Arial"/>
              <a:buChar char="•"/>
            </a:pPr>
            <a:r>
              <a:rPr lang="en-US" sz="3212">
                <a:solidFill>
                  <a:srgbClr val="FFFFFF"/>
                </a:solidFill>
                <a:latin typeface="Calibri (MS)"/>
              </a:rPr>
              <a:t>Manufacturing precision errors at base rotation give small play</a:t>
            </a:r>
          </a:p>
        </p:txBody>
      </p:sp>
      <p:grpSp>
        <p:nvGrpSpPr>
          <p:cNvPr name="Group 6" id="6"/>
          <p:cNvGrpSpPr/>
          <p:nvPr/>
        </p:nvGrpSpPr>
        <p:grpSpPr>
          <a:xfrm rot="0">
            <a:off x="4180650" y="2037906"/>
            <a:ext cx="13312966" cy="5086091"/>
            <a:chOff x="0" y="0"/>
            <a:chExt cx="3506296" cy="1339547"/>
          </a:xfrm>
        </p:grpSpPr>
        <p:sp>
          <p:nvSpPr>
            <p:cNvPr name="Freeform 7" id="7"/>
            <p:cNvSpPr/>
            <p:nvPr/>
          </p:nvSpPr>
          <p:spPr>
            <a:xfrm flipH="false" flipV="false" rot="0">
              <a:off x="0" y="0"/>
              <a:ext cx="3506296" cy="1339547"/>
            </a:xfrm>
            <a:custGeom>
              <a:avLst/>
              <a:gdLst/>
              <a:ahLst/>
              <a:cxnLst/>
              <a:rect r="r" b="b" t="t" l="l"/>
              <a:pathLst>
                <a:path h="1339547" w="3506296">
                  <a:moveTo>
                    <a:pt x="0" y="0"/>
                  </a:moveTo>
                  <a:lnTo>
                    <a:pt x="3506296" y="0"/>
                  </a:lnTo>
                  <a:lnTo>
                    <a:pt x="3506296" y="1339547"/>
                  </a:lnTo>
                  <a:lnTo>
                    <a:pt x="0" y="1339547"/>
                  </a:lnTo>
                  <a:close/>
                </a:path>
              </a:pathLst>
            </a:custGeom>
            <a:solidFill>
              <a:srgbClr val="000000">
                <a:alpha val="0"/>
              </a:srgbClr>
            </a:solidFill>
            <a:ln w="38100" cap="sq">
              <a:solidFill>
                <a:srgbClr val="FFFFFF"/>
              </a:solidFill>
              <a:prstDash val="solid"/>
              <a:miter/>
            </a:ln>
          </p:spPr>
        </p:sp>
        <p:sp>
          <p:nvSpPr>
            <p:cNvPr name="TextBox 8" id="8"/>
            <p:cNvSpPr txBox="true"/>
            <p:nvPr/>
          </p:nvSpPr>
          <p:spPr>
            <a:xfrm>
              <a:off x="0" y="-38100"/>
              <a:ext cx="3506296" cy="1377647"/>
            </a:xfrm>
            <a:prstGeom prst="rect">
              <a:avLst/>
            </a:prstGeom>
          </p:spPr>
          <p:txBody>
            <a:bodyPr anchor="ctr" rtlCol="false" tIns="50800" lIns="50800" bIns="50800" rIns="50800"/>
            <a:lstStyle/>
            <a:p>
              <a:pPr algn="ctr">
                <a:lnSpc>
                  <a:spcPts val="2400"/>
                </a:lnSpc>
              </a:pPr>
            </a:p>
          </p:txBody>
        </p:sp>
      </p:grpSp>
      <p:grpSp>
        <p:nvGrpSpPr>
          <p:cNvPr name="Group 9" id="9"/>
          <p:cNvGrpSpPr/>
          <p:nvPr/>
        </p:nvGrpSpPr>
        <p:grpSpPr>
          <a:xfrm rot="0">
            <a:off x="4180650" y="7295447"/>
            <a:ext cx="13312966" cy="2252771"/>
            <a:chOff x="0" y="0"/>
            <a:chExt cx="3506296" cy="593322"/>
          </a:xfrm>
        </p:grpSpPr>
        <p:sp>
          <p:nvSpPr>
            <p:cNvPr name="Freeform 10" id="10"/>
            <p:cNvSpPr/>
            <p:nvPr/>
          </p:nvSpPr>
          <p:spPr>
            <a:xfrm flipH="false" flipV="false" rot="0">
              <a:off x="0" y="0"/>
              <a:ext cx="3506296" cy="593322"/>
            </a:xfrm>
            <a:custGeom>
              <a:avLst/>
              <a:gdLst/>
              <a:ahLst/>
              <a:cxnLst/>
              <a:rect r="r" b="b" t="t" l="l"/>
              <a:pathLst>
                <a:path h="593322" w="3506296">
                  <a:moveTo>
                    <a:pt x="0" y="0"/>
                  </a:moveTo>
                  <a:lnTo>
                    <a:pt x="3506296" y="0"/>
                  </a:lnTo>
                  <a:lnTo>
                    <a:pt x="3506296" y="593322"/>
                  </a:lnTo>
                  <a:lnTo>
                    <a:pt x="0" y="593322"/>
                  </a:lnTo>
                  <a:close/>
                </a:path>
              </a:pathLst>
            </a:custGeom>
            <a:solidFill>
              <a:srgbClr val="000000">
                <a:alpha val="0"/>
              </a:srgbClr>
            </a:solidFill>
            <a:ln w="38100" cap="sq">
              <a:solidFill>
                <a:srgbClr val="FFFFFF"/>
              </a:solidFill>
              <a:prstDash val="solid"/>
              <a:miter/>
            </a:ln>
          </p:spPr>
        </p:sp>
        <p:sp>
          <p:nvSpPr>
            <p:cNvPr name="TextBox 11" id="11"/>
            <p:cNvSpPr txBox="true"/>
            <p:nvPr/>
          </p:nvSpPr>
          <p:spPr>
            <a:xfrm>
              <a:off x="0" y="-38100"/>
              <a:ext cx="3506296" cy="631422"/>
            </a:xfrm>
            <a:prstGeom prst="rect">
              <a:avLst/>
            </a:prstGeom>
          </p:spPr>
          <p:txBody>
            <a:bodyPr anchor="ctr" rtlCol="false" tIns="50800" lIns="50800" bIns="50800" rIns="50800"/>
            <a:lstStyle/>
            <a:p>
              <a:pPr algn="ctr">
                <a:lnSpc>
                  <a:spcPts val="2400"/>
                </a:lnSpc>
              </a:pPr>
            </a:p>
          </p:txBody>
        </p:sp>
      </p:grpSp>
      <p:sp>
        <p:nvSpPr>
          <p:cNvPr name="TextBox 12" id="12"/>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3" id="13"/>
          <p:cNvSpPr txBox="true"/>
          <p:nvPr/>
        </p:nvSpPr>
        <p:spPr>
          <a:xfrm rot="0">
            <a:off x="389020" y="1798864"/>
            <a:ext cx="3666614"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Manipulation System:</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23</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Freeform 6" id="6"/>
          <p:cNvSpPr/>
          <p:nvPr/>
        </p:nvSpPr>
        <p:spPr>
          <a:xfrm flipH="false" flipV="false" rot="0">
            <a:off x="4169523" y="3074037"/>
            <a:ext cx="6012203" cy="5203670"/>
          </a:xfrm>
          <a:custGeom>
            <a:avLst/>
            <a:gdLst/>
            <a:ahLst/>
            <a:cxnLst/>
            <a:rect r="r" b="b" t="t" l="l"/>
            <a:pathLst>
              <a:path h="5203670" w="6012203">
                <a:moveTo>
                  <a:pt x="0" y="0"/>
                </a:moveTo>
                <a:lnTo>
                  <a:pt x="6012203" y="0"/>
                </a:lnTo>
                <a:lnTo>
                  <a:pt x="6012203" y="5203669"/>
                </a:lnTo>
                <a:lnTo>
                  <a:pt x="0" y="5203669"/>
                </a:lnTo>
                <a:lnTo>
                  <a:pt x="0" y="0"/>
                </a:lnTo>
                <a:close/>
              </a:path>
            </a:pathLst>
          </a:custGeom>
          <a:blipFill>
            <a:blip r:embed="rId6"/>
            <a:stretch>
              <a:fillRect l="-38619" t="0" r="-47790" b="0"/>
            </a:stretch>
          </a:blipFill>
        </p:spPr>
      </p:sp>
      <p:sp>
        <p:nvSpPr>
          <p:cNvPr name="Freeform 7" id="7"/>
          <p:cNvSpPr/>
          <p:nvPr/>
        </p:nvSpPr>
        <p:spPr>
          <a:xfrm flipH="false" flipV="false" rot="0">
            <a:off x="10794710" y="3074037"/>
            <a:ext cx="6378865" cy="5203670"/>
          </a:xfrm>
          <a:custGeom>
            <a:avLst/>
            <a:gdLst/>
            <a:ahLst/>
            <a:cxnLst/>
            <a:rect r="r" b="b" t="t" l="l"/>
            <a:pathLst>
              <a:path h="5203670" w="6378865">
                <a:moveTo>
                  <a:pt x="0" y="0"/>
                </a:moveTo>
                <a:lnTo>
                  <a:pt x="6378865" y="0"/>
                </a:lnTo>
                <a:lnTo>
                  <a:pt x="6378865" y="5203669"/>
                </a:lnTo>
                <a:lnTo>
                  <a:pt x="0" y="5203669"/>
                </a:lnTo>
                <a:lnTo>
                  <a:pt x="0" y="0"/>
                </a:lnTo>
                <a:close/>
              </a:path>
            </a:pathLst>
          </a:custGeom>
          <a:blipFill>
            <a:blip r:embed="rId7"/>
            <a:stretch>
              <a:fillRect l="-27829" t="-5359" r="-27090" b="0"/>
            </a:stretch>
          </a:blipFill>
        </p:spPr>
      </p:sp>
      <p:sp>
        <p:nvSpPr>
          <p:cNvPr name="TextBox 8" id="8"/>
          <p:cNvSpPr txBox="true"/>
          <p:nvPr/>
        </p:nvSpPr>
        <p:spPr>
          <a:xfrm rot="0">
            <a:off x="4169523" y="8505146"/>
            <a:ext cx="5826227" cy="633002"/>
          </a:xfrm>
          <a:prstGeom prst="rect">
            <a:avLst/>
          </a:prstGeom>
        </p:spPr>
        <p:txBody>
          <a:bodyPr anchor="t" rtlCol="false" tIns="0" lIns="0" bIns="0" rIns="0">
            <a:spAutoFit/>
          </a:bodyPr>
          <a:lstStyle/>
          <a:p>
            <a:pPr algn="l">
              <a:lnSpc>
                <a:spcPts val="4629"/>
              </a:lnSpc>
            </a:pPr>
            <a:r>
              <a:rPr lang="en-US" sz="3306">
                <a:solidFill>
                  <a:srgbClr val="FFFFFF"/>
                </a:solidFill>
                <a:latin typeface="Calibri (MS)"/>
              </a:rPr>
              <a:t>   </a:t>
            </a:r>
            <a:r>
              <a:rPr lang="en-US" sz="3306">
                <a:solidFill>
                  <a:srgbClr val="FFFFFF"/>
                </a:solidFill>
                <a:latin typeface="Calibri (MS)"/>
              </a:rPr>
              <a:t>Rendered image of Manipulator</a:t>
            </a:r>
          </a:p>
        </p:txBody>
      </p:sp>
      <p:sp>
        <p:nvSpPr>
          <p:cNvPr name="TextBox 9" id="9"/>
          <p:cNvSpPr txBox="true"/>
          <p:nvPr/>
        </p:nvSpPr>
        <p:spPr>
          <a:xfrm rot="0">
            <a:off x="11761737" y="8590644"/>
            <a:ext cx="4224028" cy="528681"/>
          </a:xfrm>
          <a:prstGeom prst="rect">
            <a:avLst/>
          </a:prstGeom>
        </p:spPr>
        <p:txBody>
          <a:bodyPr anchor="t" rtlCol="false" tIns="0" lIns="0" bIns="0" rIns="0">
            <a:spAutoFit/>
          </a:bodyPr>
          <a:lstStyle/>
          <a:p>
            <a:pPr algn="ctr">
              <a:lnSpc>
                <a:spcPts val="3654"/>
              </a:lnSpc>
              <a:spcBef>
                <a:spcPct val="0"/>
              </a:spcBef>
            </a:pPr>
            <a:r>
              <a:rPr lang="en-US" sz="3045">
                <a:solidFill>
                  <a:srgbClr val="FFFFFF"/>
                </a:solidFill>
                <a:latin typeface="Calibri (MS)"/>
              </a:rPr>
              <a:t>Manipulator during testing</a:t>
            </a:r>
          </a:p>
        </p:txBody>
      </p:sp>
      <p:sp>
        <p:nvSpPr>
          <p:cNvPr name="TextBox 10" id="10"/>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1" id="11"/>
          <p:cNvSpPr txBox="true"/>
          <p:nvPr/>
        </p:nvSpPr>
        <p:spPr>
          <a:xfrm rot="0">
            <a:off x="389020" y="1798864"/>
            <a:ext cx="3666614" cy="2257425"/>
          </a:xfrm>
          <a:prstGeom prst="rect">
            <a:avLst/>
          </a:prstGeom>
        </p:spPr>
        <p:txBody>
          <a:bodyPr anchor="t" rtlCol="false" tIns="0" lIns="0" bIns="0" rIns="0">
            <a:spAutoFit/>
          </a:bodyPr>
          <a:lstStyle/>
          <a:p>
            <a:pPr>
              <a:lnSpc>
                <a:spcPts val="5759"/>
              </a:lnSpc>
            </a:pPr>
            <a:r>
              <a:rPr lang="en-US" sz="4800" spc="43">
                <a:solidFill>
                  <a:srgbClr val="F2F2F2"/>
                </a:solidFill>
                <a:latin typeface="Calibri (MS) Bold"/>
              </a:rPr>
              <a:t>Current Rover</a:t>
            </a:r>
          </a:p>
          <a:p>
            <a:pPr algn="l">
              <a:lnSpc>
                <a:spcPts val="5759"/>
              </a:lnSpc>
            </a:pPr>
            <a:r>
              <a:rPr lang="en-US" sz="4800" spc="44">
                <a:solidFill>
                  <a:srgbClr val="F2F2F2"/>
                </a:solidFill>
                <a:latin typeface="Calibri (MS) Bold"/>
              </a:rPr>
              <a:t>Manipulation System:</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Freeform 5" id="5"/>
          <p:cNvSpPr/>
          <p:nvPr/>
        </p:nvSpPr>
        <p:spPr>
          <a:xfrm flipH="false" flipV="false" rot="-5399999">
            <a:off x="11492965" y="4743233"/>
            <a:ext cx="3496963" cy="3402874"/>
          </a:xfrm>
          <a:custGeom>
            <a:avLst/>
            <a:gdLst/>
            <a:ahLst/>
            <a:cxnLst/>
            <a:rect r="r" b="b" t="t" l="l"/>
            <a:pathLst>
              <a:path h="3402874" w="3496963">
                <a:moveTo>
                  <a:pt x="0" y="0"/>
                </a:moveTo>
                <a:lnTo>
                  <a:pt x="3496963" y="0"/>
                </a:lnTo>
                <a:lnTo>
                  <a:pt x="3496963" y="3402874"/>
                </a:lnTo>
                <a:lnTo>
                  <a:pt x="0" y="3402874"/>
                </a:lnTo>
                <a:lnTo>
                  <a:pt x="0" y="0"/>
                </a:lnTo>
                <a:close/>
              </a:path>
            </a:pathLst>
          </a:custGeom>
          <a:blipFill>
            <a:blip r:embed="rId6"/>
            <a:stretch>
              <a:fillRect l="-75140" t="-30028" r="-97762" b="-27723"/>
            </a:stretch>
          </a:blipFill>
        </p:spPr>
      </p:sp>
      <p:sp>
        <p:nvSpPr>
          <p:cNvPr name="Freeform 6" id="6"/>
          <p:cNvSpPr/>
          <p:nvPr/>
        </p:nvSpPr>
        <p:spPr>
          <a:xfrm flipH="false" flipV="false" rot="0">
            <a:off x="1400908" y="1637140"/>
            <a:ext cx="10039311" cy="7143403"/>
          </a:xfrm>
          <a:custGeom>
            <a:avLst/>
            <a:gdLst/>
            <a:ahLst/>
            <a:cxnLst/>
            <a:rect r="r" b="b" t="t" l="l"/>
            <a:pathLst>
              <a:path h="7143403" w="10039311">
                <a:moveTo>
                  <a:pt x="0" y="0"/>
                </a:moveTo>
                <a:lnTo>
                  <a:pt x="10039312" y="0"/>
                </a:lnTo>
                <a:lnTo>
                  <a:pt x="10039312" y="7143403"/>
                </a:lnTo>
                <a:lnTo>
                  <a:pt x="0" y="7143403"/>
                </a:lnTo>
                <a:lnTo>
                  <a:pt x="0" y="0"/>
                </a:lnTo>
                <a:close/>
              </a:path>
            </a:pathLst>
          </a:custGeom>
          <a:blipFill>
            <a:blip r:embed="rId7"/>
            <a:stretch>
              <a:fillRect l="-26496" t="0" r="0" b="0"/>
            </a:stretch>
          </a:blipFill>
        </p:spPr>
      </p:sp>
      <p:sp>
        <p:nvSpPr>
          <p:cNvPr name="Freeform 7" id="7"/>
          <p:cNvSpPr/>
          <p:nvPr/>
        </p:nvSpPr>
        <p:spPr>
          <a:xfrm flipH="false" flipV="false" rot="-5400000">
            <a:off x="11981587" y="-815841"/>
            <a:ext cx="2195403" cy="8828656"/>
          </a:xfrm>
          <a:custGeom>
            <a:avLst/>
            <a:gdLst/>
            <a:ahLst/>
            <a:cxnLst/>
            <a:rect r="r" b="b" t="t" l="l"/>
            <a:pathLst>
              <a:path h="8828656" w="2195403">
                <a:moveTo>
                  <a:pt x="0" y="0"/>
                </a:moveTo>
                <a:lnTo>
                  <a:pt x="2195403" y="0"/>
                </a:lnTo>
                <a:lnTo>
                  <a:pt x="2195403" y="8828656"/>
                </a:lnTo>
                <a:lnTo>
                  <a:pt x="0" y="8828656"/>
                </a:lnTo>
                <a:lnTo>
                  <a:pt x="0" y="0"/>
                </a:lnTo>
                <a:close/>
              </a:path>
            </a:pathLst>
          </a:custGeom>
          <a:blipFill>
            <a:blip r:embed="rId8"/>
            <a:stretch>
              <a:fillRect l="-449862" t="-3918" r="-517018" b="-13784"/>
            </a:stretch>
          </a:blipFill>
        </p:spPr>
      </p:sp>
      <p:sp>
        <p:nvSpPr>
          <p:cNvPr name="TextBox 8" id="8"/>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23</a:t>
            </a:r>
          </a:p>
        </p:txBody>
      </p:sp>
      <p:sp>
        <p:nvSpPr>
          <p:cNvPr name="TextBox 9" id="9"/>
          <p:cNvSpPr txBox="true"/>
          <p:nvPr/>
        </p:nvSpPr>
        <p:spPr>
          <a:xfrm rot="0">
            <a:off x="3404792" y="8397367"/>
            <a:ext cx="5888952" cy="633002"/>
          </a:xfrm>
          <a:prstGeom prst="rect">
            <a:avLst/>
          </a:prstGeom>
        </p:spPr>
        <p:txBody>
          <a:bodyPr anchor="t" rtlCol="false" tIns="0" lIns="0" bIns="0" rIns="0">
            <a:spAutoFit/>
          </a:bodyPr>
          <a:lstStyle/>
          <a:p>
            <a:pPr algn="l">
              <a:lnSpc>
                <a:spcPts val="4629"/>
              </a:lnSpc>
            </a:pPr>
            <a:r>
              <a:rPr lang="en-US" sz="3306">
                <a:solidFill>
                  <a:srgbClr val="FFFFFF"/>
                </a:solidFill>
                <a:latin typeface="Calibri (MS)"/>
              </a:rPr>
              <a:t>Rendered Image of Manipulator</a:t>
            </a:r>
          </a:p>
        </p:txBody>
      </p:sp>
      <p:sp>
        <p:nvSpPr>
          <p:cNvPr name="TextBox 10" id="10"/>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1" id="11"/>
          <p:cNvSpPr txBox="true"/>
          <p:nvPr/>
        </p:nvSpPr>
        <p:spPr>
          <a:xfrm rot="0">
            <a:off x="389020" y="1798864"/>
            <a:ext cx="3666614" cy="2257425"/>
          </a:xfrm>
          <a:prstGeom prst="rect">
            <a:avLst/>
          </a:prstGeom>
        </p:spPr>
        <p:txBody>
          <a:bodyPr anchor="t" rtlCol="false" tIns="0" lIns="0" bIns="0" rIns="0">
            <a:spAutoFit/>
          </a:bodyPr>
          <a:lstStyle/>
          <a:p>
            <a:pPr>
              <a:lnSpc>
                <a:spcPts val="5759"/>
              </a:lnSpc>
            </a:pPr>
            <a:r>
              <a:rPr lang="en-US" sz="4800" spc="43">
                <a:solidFill>
                  <a:srgbClr val="F2F2F2"/>
                </a:solidFill>
                <a:latin typeface="Calibri (MS) Bold"/>
              </a:rPr>
              <a:t>New Rover</a:t>
            </a:r>
          </a:p>
          <a:p>
            <a:pPr algn="l">
              <a:lnSpc>
                <a:spcPts val="5759"/>
              </a:lnSpc>
            </a:pPr>
            <a:r>
              <a:rPr lang="en-US" sz="4800" spc="44">
                <a:solidFill>
                  <a:srgbClr val="F2F2F2"/>
                </a:solidFill>
                <a:latin typeface="Calibri (MS) Bold"/>
              </a:rPr>
              <a:t>Manipulation System:</a:t>
            </a:r>
          </a:p>
        </p:txBody>
      </p:sp>
      <p:sp>
        <p:nvSpPr>
          <p:cNvPr name="TextBox 12" id="12"/>
          <p:cNvSpPr txBox="true"/>
          <p:nvPr/>
        </p:nvSpPr>
        <p:spPr>
          <a:xfrm rot="0">
            <a:off x="10107184" y="8399988"/>
            <a:ext cx="5888952" cy="630382"/>
          </a:xfrm>
          <a:prstGeom prst="rect">
            <a:avLst/>
          </a:prstGeom>
        </p:spPr>
        <p:txBody>
          <a:bodyPr anchor="t" rtlCol="false" tIns="0" lIns="0" bIns="0" rIns="0">
            <a:spAutoFit/>
          </a:bodyPr>
          <a:lstStyle/>
          <a:p>
            <a:pPr algn="ctr">
              <a:lnSpc>
                <a:spcPts val="4629"/>
              </a:lnSpc>
            </a:pPr>
            <a:r>
              <a:rPr lang="en-US" sz="3306">
                <a:solidFill>
                  <a:srgbClr val="FFFFFF"/>
                </a:solidFill>
                <a:latin typeface="Calibri (MS)"/>
              </a:rPr>
              <a:t>Planetary Cycloidal Gearbox</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714825" y="705775"/>
            <a:ext cx="16858350"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TEAM INFO</a:t>
            </a:r>
          </a:p>
        </p:txBody>
      </p:sp>
      <p:sp>
        <p:nvSpPr>
          <p:cNvPr name="TextBox 4" id="4"/>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3</a:t>
            </a:r>
          </a:p>
        </p:txBody>
      </p:sp>
      <p:sp>
        <p:nvSpPr>
          <p:cNvPr name="TextBox 5" id="5"/>
          <p:cNvSpPr txBox="true"/>
          <p:nvPr/>
        </p:nvSpPr>
        <p:spPr>
          <a:xfrm rot="0">
            <a:off x="1142375" y="2429100"/>
            <a:ext cx="3834750"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Academic</a:t>
            </a:r>
          </a:p>
          <a:p>
            <a:pPr algn="l">
              <a:lnSpc>
                <a:spcPts val="5759"/>
              </a:lnSpc>
            </a:pPr>
            <a:r>
              <a:rPr lang="en-US" sz="4800" spc="44">
                <a:solidFill>
                  <a:srgbClr val="F2F2F2"/>
                </a:solidFill>
                <a:latin typeface="Calibri (MS) Bold"/>
              </a:rPr>
              <a:t>Institution:</a:t>
            </a:r>
          </a:p>
        </p:txBody>
      </p:sp>
      <p:sp>
        <p:nvSpPr>
          <p:cNvPr name="TextBox 6" id="6"/>
          <p:cNvSpPr txBox="true"/>
          <p:nvPr/>
        </p:nvSpPr>
        <p:spPr>
          <a:xfrm rot="0">
            <a:off x="1142375" y="5275700"/>
            <a:ext cx="3834750"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Academic</a:t>
            </a:r>
          </a:p>
          <a:p>
            <a:pPr algn="l">
              <a:lnSpc>
                <a:spcPts val="5759"/>
              </a:lnSpc>
            </a:pPr>
            <a:r>
              <a:rPr lang="en-US" sz="4800" spc="44">
                <a:solidFill>
                  <a:srgbClr val="F2F2F2"/>
                </a:solidFill>
                <a:latin typeface="Calibri (MS) Bold"/>
              </a:rPr>
              <a:t>Consultant:</a:t>
            </a:r>
          </a:p>
        </p:txBody>
      </p:sp>
      <p:grpSp>
        <p:nvGrpSpPr>
          <p:cNvPr name="Group 7" id="7"/>
          <p:cNvGrpSpPr/>
          <p:nvPr/>
        </p:nvGrpSpPr>
        <p:grpSpPr>
          <a:xfrm rot="0">
            <a:off x="5813975" y="2730975"/>
            <a:ext cx="11728050" cy="1250096"/>
            <a:chOff x="0" y="0"/>
            <a:chExt cx="15637400" cy="1666795"/>
          </a:xfrm>
        </p:grpSpPr>
        <p:sp>
          <p:nvSpPr>
            <p:cNvPr name="Freeform 8" id="8"/>
            <p:cNvSpPr/>
            <p:nvPr/>
          </p:nvSpPr>
          <p:spPr>
            <a:xfrm flipH="false" flipV="false" rot="0">
              <a:off x="0" y="0"/>
              <a:ext cx="15637383" cy="1666748"/>
            </a:xfrm>
            <a:custGeom>
              <a:avLst/>
              <a:gdLst/>
              <a:ahLst/>
              <a:cxnLst/>
              <a:rect r="r" b="b" t="t" l="l"/>
              <a:pathLst>
                <a:path h="1666748" w="15637383">
                  <a:moveTo>
                    <a:pt x="12700" y="0"/>
                  </a:moveTo>
                  <a:lnTo>
                    <a:pt x="15624683" y="0"/>
                  </a:lnTo>
                  <a:cubicBezTo>
                    <a:pt x="15631669" y="0"/>
                    <a:pt x="15637383" y="5715"/>
                    <a:pt x="15637383" y="12700"/>
                  </a:cubicBezTo>
                  <a:lnTo>
                    <a:pt x="15637383" y="1654048"/>
                  </a:lnTo>
                  <a:cubicBezTo>
                    <a:pt x="15637383" y="1661033"/>
                    <a:pt x="15631669" y="1666748"/>
                    <a:pt x="15624683" y="1666748"/>
                  </a:cubicBezTo>
                  <a:lnTo>
                    <a:pt x="12700" y="1666748"/>
                  </a:lnTo>
                  <a:cubicBezTo>
                    <a:pt x="5715" y="1666748"/>
                    <a:pt x="0" y="1661033"/>
                    <a:pt x="0" y="1654048"/>
                  </a:cubicBezTo>
                  <a:lnTo>
                    <a:pt x="0" y="12700"/>
                  </a:lnTo>
                  <a:cubicBezTo>
                    <a:pt x="0" y="5715"/>
                    <a:pt x="5715" y="0"/>
                    <a:pt x="12700" y="0"/>
                  </a:cubicBezTo>
                  <a:moveTo>
                    <a:pt x="12700" y="25400"/>
                  </a:moveTo>
                  <a:lnTo>
                    <a:pt x="12700" y="12700"/>
                  </a:lnTo>
                  <a:lnTo>
                    <a:pt x="25400" y="12700"/>
                  </a:lnTo>
                  <a:lnTo>
                    <a:pt x="25400" y="1654048"/>
                  </a:lnTo>
                  <a:lnTo>
                    <a:pt x="12700" y="1654048"/>
                  </a:lnTo>
                  <a:lnTo>
                    <a:pt x="12700" y="1641348"/>
                  </a:lnTo>
                  <a:lnTo>
                    <a:pt x="15624683" y="1641348"/>
                  </a:lnTo>
                  <a:lnTo>
                    <a:pt x="15624683" y="1654048"/>
                  </a:lnTo>
                  <a:lnTo>
                    <a:pt x="15611983" y="1654048"/>
                  </a:lnTo>
                  <a:lnTo>
                    <a:pt x="15611983" y="12700"/>
                  </a:lnTo>
                  <a:lnTo>
                    <a:pt x="15624683" y="12700"/>
                  </a:lnTo>
                  <a:lnTo>
                    <a:pt x="15624683" y="25400"/>
                  </a:lnTo>
                  <a:lnTo>
                    <a:pt x="12700" y="25400"/>
                  </a:lnTo>
                  <a:close/>
                </a:path>
              </a:pathLst>
            </a:custGeom>
            <a:solidFill>
              <a:srgbClr val="56B5BF"/>
            </a:solidFill>
          </p:spPr>
        </p:sp>
        <p:sp>
          <p:nvSpPr>
            <p:cNvPr name="TextBox 9" id="9"/>
            <p:cNvSpPr txBox="true"/>
            <p:nvPr/>
          </p:nvSpPr>
          <p:spPr>
            <a:xfrm>
              <a:off x="0" y="-47625"/>
              <a:ext cx="15637400" cy="1714420"/>
            </a:xfrm>
            <a:prstGeom prst="rect">
              <a:avLst/>
            </a:prstGeom>
          </p:spPr>
          <p:txBody>
            <a:bodyPr anchor="t" rtlCol="false" tIns="50800" lIns="50800" bIns="50800" rIns="50800"/>
            <a:lstStyle/>
            <a:p>
              <a:pPr algn="l">
                <a:lnSpc>
                  <a:spcPts val="3359"/>
                </a:lnSpc>
              </a:pPr>
              <a:r>
                <a:rPr lang="en-US" sz="2799" spc="26">
                  <a:solidFill>
                    <a:srgbClr val="F2F2F2"/>
                  </a:solidFill>
                  <a:latin typeface="Calibri (MS)"/>
                </a:rPr>
                <a:t>Indian Institute of Technology Madras (IIT-Madras),</a:t>
              </a:r>
            </a:p>
            <a:p>
              <a:pPr algn="l">
                <a:lnSpc>
                  <a:spcPts val="3359"/>
                </a:lnSpc>
              </a:pPr>
              <a:r>
                <a:rPr lang="en-US" sz="2799" spc="26">
                  <a:solidFill>
                    <a:srgbClr val="F2F2F2"/>
                  </a:solidFill>
                  <a:latin typeface="Calibri (MS)"/>
                </a:rPr>
                <a:t>Chennai, Tamil Nadu, India-600036</a:t>
              </a:r>
            </a:p>
          </p:txBody>
        </p:sp>
      </p:grpSp>
      <p:grpSp>
        <p:nvGrpSpPr>
          <p:cNvPr name="Group 10" id="10"/>
          <p:cNvGrpSpPr/>
          <p:nvPr/>
        </p:nvGrpSpPr>
        <p:grpSpPr>
          <a:xfrm rot="0">
            <a:off x="5813975" y="5525675"/>
            <a:ext cx="11728050" cy="1847712"/>
            <a:chOff x="0" y="0"/>
            <a:chExt cx="15637400" cy="2463616"/>
          </a:xfrm>
        </p:grpSpPr>
        <p:sp>
          <p:nvSpPr>
            <p:cNvPr name="Freeform 11" id="11"/>
            <p:cNvSpPr/>
            <p:nvPr/>
          </p:nvSpPr>
          <p:spPr>
            <a:xfrm flipH="false" flipV="false" rot="0">
              <a:off x="0" y="0"/>
              <a:ext cx="15637383" cy="2463634"/>
            </a:xfrm>
            <a:custGeom>
              <a:avLst/>
              <a:gdLst/>
              <a:ahLst/>
              <a:cxnLst/>
              <a:rect r="r" b="b" t="t" l="l"/>
              <a:pathLst>
                <a:path h="2463634" w="15637383">
                  <a:moveTo>
                    <a:pt x="12700" y="0"/>
                  </a:moveTo>
                  <a:lnTo>
                    <a:pt x="15624683" y="0"/>
                  </a:lnTo>
                  <a:cubicBezTo>
                    <a:pt x="15631669" y="0"/>
                    <a:pt x="15637383" y="5000"/>
                    <a:pt x="15637383" y="11111"/>
                  </a:cubicBezTo>
                  <a:lnTo>
                    <a:pt x="15637383" y="2452520"/>
                  </a:lnTo>
                  <a:cubicBezTo>
                    <a:pt x="15637383" y="2458631"/>
                    <a:pt x="15631669" y="2463634"/>
                    <a:pt x="15624683" y="2463634"/>
                  </a:cubicBezTo>
                  <a:lnTo>
                    <a:pt x="12700" y="2463634"/>
                  </a:lnTo>
                  <a:cubicBezTo>
                    <a:pt x="5715" y="2463634"/>
                    <a:pt x="0" y="2458631"/>
                    <a:pt x="0" y="2452520"/>
                  </a:cubicBezTo>
                  <a:lnTo>
                    <a:pt x="0" y="11111"/>
                  </a:lnTo>
                  <a:cubicBezTo>
                    <a:pt x="0" y="5000"/>
                    <a:pt x="5715" y="0"/>
                    <a:pt x="12700" y="0"/>
                  </a:cubicBezTo>
                  <a:moveTo>
                    <a:pt x="12700" y="22223"/>
                  </a:moveTo>
                  <a:lnTo>
                    <a:pt x="12700" y="11111"/>
                  </a:lnTo>
                  <a:lnTo>
                    <a:pt x="25400" y="11111"/>
                  </a:lnTo>
                  <a:lnTo>
                    <a:pt x="25400" y="2452520"/>
                  </a:lnTo>
                  <a:lnTo>
                    <a:pt x="12700" y="2452520"/>
                  </a:lnTo>
                  <a:lnTo>
                    <a:pt x="12700" y="2441408"/>
                  </a:lnTo>
                  <a:lnTo>
                    <a:pt x="15624683" y="2441408"/>
                  </a:lnTo>
                  <a:lnTo>
                    <a:pt x="15624683" y="2452520"/>
                  </a:lnTo>
                  <a:lnTo>
                    <a:pt x="15611983" y="2452520"/>
                  </a:lnTo>
                  <a:lnTo>
                    <a:pt x="15611983" y="11111"/>
                  </a:lnTo>
                  <a:lnTo>
                    <a:pt x="15624683" y="11111"/>
                  </a:lnTo>
                  <a:lnTo>
                    <a:pt x="15624683" y="22223"/>
                  </a:lnTo>
                  <a:lnTo>
                    <a:pt x="12700" y="22223"/>
                  </a:lnTo>
                  <a:close/>
                </a:path>
              </a:pathLst>
            </a:custGeom>
            <a:solidFill>
              <a:srgbClr val="56B5BF"/>
            </a:solidFill>
          </p:spPr>
        </p:sp>
        <p:sp>
          <p:nvSpPr>
            <p:cNvPr name="TextBox 12" id="12"/>
            <p:cNvSpPr txBox="true"/>
            <p:nvPr/>
          </p:nvSpPr>
          <p:spPr>
            <a:xfrm>
              <a:off x="0" y="-38100"/>
              <a:ext cx="15637400" cy="2501716"/>
            </a:xfrm>
            <a:prstGeom prst="rect">
              <a:avLst/>
            </a:prstGeom>
          </p:spPr>
          <p:txBody>
            <a:bodyPr anchor="t" rtlCol="false" tIns="38100" lIns="38100" bIns="38100" rIns="38100"/>
            <a:lstStyle/>
            <a:p>
              <a:pPr algn="just">
                <a:lnSpc>
                  <a:spcPts val="3247"/>
                </a:lnSpc>
              </a:pPr>
              <a:r>
                <a:rPr lang="en-US" sz="2799" spc="25">
                  <a:solidFill>
                    <a:srgbClr val="F2F2F2"/>
                  </a:solidFill>
                  <a:latin typeface="Calibri (MS)"/>
                </a:rPr>
                <a:t>Prof T Asokan, Department of Engineering Design, IIT-Madras.</a:t>
              </a:r>
            </a:p>
            <a:p>
              <a:pPr algn="just">
                <a:lnSpc>
                  <a:spcPts val="3247"/>
                </a:lnSpc>
              </a:pPr>
              <a:r>
                <a:rPr lang="en-US" sz="2799" spc="25">
                  <a:solidFill>
                    <a:srgbClr val="F2F2F2"/>
                  </a:solidFill>
                  <a:latin typeface="Calibri (MS)"/>
                </a:rPr>
                <a:t>Contact: </a:t>
              </a:r>
              <a:r>
                <a:rPr lang="en-US" sz="2799" spc="25" u="sng">
                  <a:solidFill>
                    <a:srgbClr val="0097A7"/>
                  </a:solidFill>
                  <a:latin typeface="Calibri (MS)"/>
                  <a:hlinkClick r:id="rId4" tooltip="mailto:asok@iitm.ac.in"/>
                </a:rPr>
                <a:t>asok@iitm.ac.in</a:t>
              </a:r>
            </a:p>
            <a:p>
              <a:pPr algn="just">
                <a:lnSpc>
                  <a:spcPts val="3247"/>
                </a:lnSpc>
              </a:pPr>
              <a:r>
                <a:rPr lang="en-US" sz="2799" spc="25">
                  <a:solidFill>
                    <a:srgbClr val="F2F2F2"/>
                  </a:solidFill>
                  <a:latin typeface="Calibri (MS)"/>
                </a:rPr>
                <a:t>Phone: +91 (44) 2257 4707</a:t>
              </a:r>
            </a:p>
            <a:p>
              <a:pPr algn="just">
                <a:lnSpc>
                  <a:spcPts val="3247"/>
                </a:lnSpc>
              </a:pPr>
            </a:p>
          </p:txBody>
        </p:sp>
      </p:grpSp>
      <p:sp>
        <p:nvSpPr>
          <p:cNvPr name="Freeform 13" id="1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5"/>
            <a:stretch>
              <a:fillRect l="0" t="0" r="0" b="-34"/>
            </a:stretch>
          </a:blipFill>
        </p:spPr>
      </p:sp>
      <p:sp>
        <p:nvSpPr>
          <p:cNvPr name="Freeform 14" id="1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6"/>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24</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6" id="6"/>
          <p:cNvSpPr txBox="true"/>
          <p:nvPr/>
        </p:nvSpPr>
        <p:spPr>
          <a:xfrm rot="0">
            <a:off x="4535372" y="2190521"/>
            <a:ext cx="13247188" cy="7357697"/>
          </a:xfrm>
          <a:prstGeom prst="rect">
            <a:avLst/>
          </a:prstGeom>
        </p:spPr>
        <p:txBody>
          <a:bodyPr anchor="t" rtlCol="false" tIns="0" lIns="0" bIns="0" rIns="0">
            <a:spAutoFit/>
          </a:bodyPr>
          <a:lstStyle/>
          <a:p>
            <a:pPr marL="803653" indent="-401827" lvl="1">
              <a:lnSpc>
                <a:spcPts val="4466"/>
              </a:lnSpc>
              <a:buFont typeface="Arial"/>
              <a:buChar char="•"/>
            </a:pPr>
            <a:r>
              <a:rPr lang="en-US" sz="3722">
                <a:solidFill>
                  <a:srgbClr val="FFFFFF"/>
                </a:solidFill>
                <a:latin typeface="Calibri (MS)"/>
              </a:rPr>
              <a:t>The roll motion of the end effector is achieved by a pair of spur gears with a gear ratio of 8:1.</a:t>
            </a:r>
          </a:p>
          <a:p>
            <a:pPr marL="803653" indent="-401827" lvl="1">
              <a:lnSpc>
                <a:spcPts val="4466"/>
              </a:lnSpc>
              <a:buFont typeface="Arial"/>
              <a:buChar char="•"/>
            </a:pPr>
            <a:r>
              <a:rPr lang="en-US" sz="3722">
                <a:solidFill>
                  <a:srgbClr val="FFFFFF"/>
                </a:solidFill>
                <a:latin typeface="Calibri (MS)"/>
              </a:rPr>
              <a:t>Weight 8 kg and is capable of lifting a max payload of 10kg.</a:t>
            </a:r>
          </a:p>
          <a:p>
            <a:pPr marL="803653" indent="-401827" lvl="1">
              <a:lnSpc>
                <a:spcPts val="4466"/>
              </a:lnSpc>
              <a:buFont typeface="Arial"/>
              <a:buChar char="•"/>
            </a:pPr>
            <a:r>
              <a:rPr lang="en-US" sz="3722">
                <a:solidFill>
                  <a:srgbClr val="FFFFFF"/>
                </a:solidFill>
                <a:latin typeface="Calibri (MS)"/>
              </a:rPr>
              <a:t>The reach of rovers manipulator extends upto 1.5m.</a:t>
            </a:r>
          </a:p>
          <a:p>
            <a:pPr marL="803653" indent="-401827" lvl="1">
              <a:lnSpc>
                <a:spcPts val="4466"/>
              </a:lnSpc>
              <a:buFont typeface="Arial"/>
              <a:buChar char="•"/>
            </a:pPr>
            <a:r>
              <a:rPr lang="en-US" sz="3722">
                <a:solidFill>
                  <a:srgbClr val="FFFFFF"/>
                </a:solidFill>
                <a:latin typeface="Calibri (MS)"/>
              </a:rPr>
              <a:t>Primary material used is 6xxx series aluminium while ensuring strength and not compromising on weight.</a:t>
            </a:r>
          </a:p>
          <a:p>
            <a:pPr algn="just" marL="803653" indent="-401827" lvl="1">
              <a:lnSpc>
                <a:spcPts val="4466"/>
              </a:lnSpc>
              <a:buFont typeface="Arial"/>
              <a:buChar char="•"/>
            </a:pPr>
            <a:r>
              <a:rPr lang="en-US" sz="3722">
                <a:solidFill>
                  <a:srgbClr val="FFFFFF"/>
                </a:solidFill>
                <a:latin typeface="Calibri (MS)"/>
              </a:rPr>
              <a:t>The gripper’s maximum opening distance is 10 cm, ensuring it can effectively grasp objects.</a:t>
            </a:r>
          </a:p>
          <a:p>
            <a:pPr marL="803653" indent="-401827" lvl="1">
              <a:lnSpc>
                <a:spcPts val="4466"/>
              </a:lnSpc>
              <a:buFont typeface="Arial"/>
              <a:buChar char="•"/>
            </a:pPr>
            <a:r>
              <a:rPr lang="en-US" sz="3722">
                <a:solidFill>
                  <a:srgbClr val="FFFFFF"/>
                </a:solidFill>
                <a:latin typeface="Calibri (MS)"/>
              </a:rPr>
              <a:t>This allows the rover's arm to flip switches, rotate knobs, attach fuel pipes and operate control panels. </a:t>
            </a:r>
          </a:p>
          <a:p>
            <a:pPr marL="803653" indent="-401827" lvl="1">
              <a:lnSpc>
                <a:spcPts val="4466"/>
              </a:lnSpc>
              <a:buFont typeface="Arial"/>
              <a:buChar char="•"/>
            </a:pPr>
            <a:r>
              <a:rPr lang="en-US" sz="3722">
                <a:solidFill>
                  <a:srgbClr val="FFFFFF"/>
                </a:solidFill>
                <a:latin typeface="Calibri (MS)"/>
              </a:rPr>
              <a:t>The rover is capable of moving around objects in its surroundings, which illustrates its readiness for any given role in the competition.</a:t>
            </a:r>
          </a:p>
        </p:txBody>
      </p:sp>
      <p:grpSp>
        <p:nvGrpSpPr>
          <p:cNvPr name="Group 7" id="7"/>
          <p:cNvGrpSpPr/>
          <p:nvPr/>
        </p:nvGrpSpPr>
        <p:grpSpPr>
          <a:xfrm rot="0">
            <a:off x="4721505" y="2120226"/>
            <a:ext cx="13229386" cy="7930122"/>
            <a:chOff x="0" y="0"/>
            <a:chExt cx="3484283" cy="2088592"/>
          </a:xfrm>
        </p:grpSpPr>
        <p:sp>
          <p:nvSpPr>
            <p:cNvPr name="Freeform 8" id="8"/>
            <p:cNvSpPr/>
            <p:nvPr/>
          </p:nvSpPr>
          <p:spPr>
            <a:xfrm flipH="false" flipV="false" rot="0">
              <a:off x="0" y="0"/>
              <a:ext cx="3484283" cy="2088592"/>
            </a:xfrm>
            <a:custGeom>
              <a:avLst/>
              <a:gdLst/>
              <a:ahLst/>
              <a:cxnLst/>
              <a:rect r="r" b="b" t="t" l="l"/>
              <a:pathLst>
                <a:path h="2088592" w="3484283">
                  <a:moveTo>
                    <a:pt x="0" y="0"/>
                  </a:moveTo>
                  <a:lnTo>
                    <a:pt x="3484283" y="0"/>
                  </a:lnTo>
                  <a:lnTo>
                    <a:pt x="3484283" y="2088592"/>
                  </a:lnTo>
                  <a:lnTo>
                    <a:pt x="0" y="2088592"/>
                  </a:lnTo>
                  <a:close/>
                </a:path>
              </a:pathLst>
            </a:custGeom>
            <a:solidFill>
              <a:srgbClr val="000000">
                <a:alpha val="0"/>
              </a:srgbClr>
            </a:solidFill>
            <a:ln w="38100" cap="sq">
              <a:solidFill>
                <a:srgbClr val="FFFFFF"/>
              </a:solidFill>
              <a:prstDash val="solid"/>
              <a:miter/>
            </a:ln>
          </p:spPr>
        </p:sp>
        <p:sp>
          <p:nvSpPr>
            <p:cNvPr name="TextBox 9" id="9"/>
            <p:cNvSpPr txBox="true"/>
            <p:nvPr/>
          </p:nvSpPr>
          <p:spPr>
            <a:xfrm>
              <a:off x="0" y="-38100"/>
              <a:ext cx="3484283" cy="2126692"/>
            </a:xfrm>
            <a:prstGeom prst="rect">
              <a:avLst/>
            </a:prstGeom>
          </p:spPr>
          <p:txBody>
            <a:bodyPr anchor="ctr" rtlCol="false" tIns="50800" lIns="50800" bIns="50800" rIns="50800"/>
            <a:lstStyle/>
            <a:p>
              <a:pPr algn="ctr">
                <a:lnSpc>
                  <a:spcPts val="2400"/>
                </a:lnSpc>
              </a:pPr>
            </a:p>
          </p:txBody>
        </p:sp>
      </p:grpSp>
      <p:sp>
        <p:nvSpPr>
          <p:cNvPr name="TextBox 10" id="10"/>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1" id="11"/>
          <p:cNvSpPr txBox="true"/>
          <p:nvPr/>
        </p:nvSpPr>
        <p:spPr>
          <a:xfrm rot="0">
            <a:off x="389020" y="1798864"/>
            <a:ext cx="3666614"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Manipulation System:</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25</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grpSp>
        <p:nvGrpSpPr>
          <p:cNvPr name="Group 6" id="6"/>
          <p:cNvGrpSpPr/>
          <p:nvPr/>
        </p:nvGrpSpPr>
        <p:grpSpPr>
          <a:xfrm rot="0">
            <a:off x="4312947" y="1850007"/>
            <a:ext cx="12437800" cy="7698211"/>
            <a:chOff x="0" y="0"/>
            <a:chExt cx="3275799" cy="2027512"/>
          </a:xfrm>
        </p:grpSpPr>
        <p:sp>
          <p:nvSpPr>
            <p:cNvPr name="Freeform 7" id="7"/>
            <p:cNvSpPr/>
            <p:nvPr/>
          </p:nvSpPr>
          <p:spPr>
            <a:xfrm flipH="false" flipV="false" rot="0">
              <a:off x="0" y="0"/>
              <a:ext cx="3275799" cy="2027512"/>
            </a:xfrm>
            <a:custGeom>
              <a:avLst/>
              <a:gdLst/>
              <a:ahLst/>
              <a:cxnLst/>
              <a:rect r="r" b="b" t="t" l="l"/>
              <a:pathLst>
                <a:path h="2027512" w="3275799">
                  <a:moveTo>
                    <a:pt x="0" y="0"/>
                  </a:moveTo>
                  <a:lnTo>
                    <a:pt x="3275799" y="0"/>
                  </a:lnTo>
                  <a:lnTo>
                    <a:pt x="3275799" y="2027512"/>
                  </a:lnTo>
                  <a:lnTo>
                    <a:pt x="0" y="2027512"/>
                  </a:lnTo>
                  <a:close/>
                </a:path>
              </a:pathLst>
            </a:custGeom>
            <a:solidFill>
              <a:srgbClr val="000000">
                <a:alpha val="0"/>
              </a:srgbClr>
            </a:solidFill>
            <a:ln w="38100" cap="sq">
              <a:solidFill>
                <a:srgbClr val="FFFFFF"/>
              </a:solidFill>
              <a:prstDash val="solid"/>
              <a:miter/>
            </a:ln>
          </p:spPr>
        </p:sp>
        <p:sp>
          <p:nvSpPr>
            <p:cNvPr name="TextBox 8" id="8"/>
            <p:cNvSpPr txBox="true"/>
            <p:nvPr/>
          </p:nvSpPr>
          <p:spPr>
            <a:xfrm>
              <a:off x="0" y="-38100"/>
              <a:ext cx="3275799" cy="2065612"/>
            </a:xfrm>
            <a:prstGeom prst="rect">
              <a:avLst/>
            </a:prstGeom>
          </p:spPr>
          <p:txBody>
            <a:bodyPr anchor="ctr" rtlCol="false" tIns="50800" lIns="50800" bIns="50800" rIns="50800"/>
            <a:lstStyle/>
            <a:p>
              <a:pPr algn="ctr">
                <a:lnSpc>
                  <a:spcPts val="2400"/>
                </a:lnSpc>
              </a:pPr>
            </a:p>
          </p:txBody>
        </p:sp>
      </p:grpSp>
      <p:sp>
        <p:nvSpPr>
          <p:cNvPr name="TextBox 9" id="9"/>
          <p:cNvSpPr txBox="true"/>
          <p:nvPr/>
        </p:nvSpPr>
        <p:spPr>
          <a:xfrm rot="0">
            <a:off x="4583313" y="2026163"/>
            <a:ext cx="5686425" cy="838200"/>
          </a:xfrm>
          <a:prstGeom prst="rect">
            <a:avLst/>
          </a:prstGeom>
        </p:spPr>
        <p:txBody>
          <a:bodyPr anchor="t" rtlCol="false" tIns="0" lIns="0" bIns="0" rIns="0">
            <a:spAutoFit/>
          </a:bodyPr>
          <a:lstStyle/>
          <a:p>
            <a:pPr algn="ctr">
              <a:lnSpc>
                <a:spcPts val="5887"/>
              </a:lnSpc>
              <a:spcBef>
                <a:spcPct val="0"/>
              </a:spcBef>
            </a:pPr>
            <a:r>
              <a:rPr lang="en-US" sz="4906">
                <a:solidFill>
                  <a:srgbClr val="FFFFFF"/>
                </a:solidFill>
                <a:latin typeface="Calibri (MS) Bold"/>
              </a:rPr>
              <a:t>SYSTEM DESCRIPTION</a:t>
            </a:r>
          </a:p>
        </p:txBody>
      </p:sp>
      <p:sp>
        <p:nvSpPr>
          <p:cNvPr name="TextBox 10" id="10"/>
          <p:cNvSpPr txBox="true"/>
          <p:nvPr/>
        </p:nvSpPr>
        <p:spPr>
          <a:xfrm rot="0">
            <a:off x="4583313" y="2797688"/>
            <a:ext cx="11713520" cy="6248400"/>
          </a:xfrm>
          <a:prstGeom prst="rect">
            <a:avLst/>
          </a:prstGeom>
        </p:spPr>
        <p:txBody>
          <a:bodyPr anchor="t" rtlCol="false" tIns="0" lIns="0" bIns="0" rIns="0">
            <a:spAutoFit/>
          </a:bodyPr>
          <a:lstStyle/>
          <a:p>
            <a:pPr algn="just" marL="806322" indent="-403161" lvl="1">
              <a:lnSpc>
                <a:spcPts val="4481"/>
              </a:lnSpc>
              <a:spcBef>
                <a:spcPct val="0"/>
              </a:spcBef>
              <a:buFont typeface="Arial"/>
              <a:buChar char="•"/>
            </a:pPr>
            <a:r>
              <a:rPr lang="en-US" sz="3734" strike="noStrike" u="none">
                <a:solidFill>
                  <a:srgbClr val="FFFFFF"/>
                </a:solidFill>
                <a:latin typeface="Calibri (MS)"/>
              </a:rPr>
              <a:t> Chemical Analysis: These tests confirm the presence of vital elements and compounds such as Nitrogen, Phosphorus, Potassium, sugars, proteins and carbonates crucial for supporting life. </a:t>
            </a:r>
          </a:p>
          <a:p>
            <a:pPr algn="just" marL="806322" indent="-403161" lvl="1">
              <a:lnSpc>
                <a:spcPts val="4481"/>
              </a:lnSpc>
              <a:spcBef>
                <a:spcPct val="0"/>
              </a:spcBef>
              <a:buFont typeface="Arial"/>
              <a:buChar char="•"/>
            </a:pPr>
            <a:r>
              <a:rPr lang="en-US" sz="3734" strike="noStrike" u="none">
                <a:solidFill>
                  <a:srgbClr val="FFFFFF"/>
                </a:solidFill>
                <a:latin typeface="Calibri (MS)"/>
              </a:rPr>
              <a:t>Spectrometry: Minute concentrations of biomolecules like proteins and lipids are analyzed using the spectrometer.</a:t>
            </a:r>
          </a:p>
          <a:p>
            <a:pPr algn="just" marL="806322" indent="-403161" lvl="1">
              <a:lnSpc>
                <a:spcPts val="4481"/>
              </a:lnSpc>
              <a:spcBef>
                <a:spcPct val="0"/>
              </a:spcBef>
              <a:buFont typeface="Arial"/>
              <a:buChar char="•"/>
            </a:pPr>
            <a:r>
              <a:rPr lang="en-US" sz="3734" strike="noStrike" u="none">
                <a:solidFill>
                  <a:srgbClr val="FFFFFF"/>
                </a:solidFill>
                <a:latin typeface="Calibri (MS)"/>
              </a:rPr>
              <a:t>Rock Analysis: Microscopic images of rocks are captured to study their texture, composition, and colour. Additionally, a machine learning model aids in classifying the rocks.</a:t>
            </a:r>
          </a:p>
        </p:txBody>
      </p:sp>
      <p:sp>
        <p:nvSpPr>
          <p:cNvPr name="TextBox 11" id="11"/>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2" id="12"/>
          <p:cNvSpPr txBox="true"/>
          <p:nvPr/>
        </p:nvSpPr>
        <p:spPr>
          <a:xfrm rot="0">
            <a:off x="389020" y="1798864"/>
            <a:ext cx="3666614"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Science Payload:</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25</a:t>
            </a:r>
          </a:p>
        </p:txBody>
      </p:sp>
      <p:sp>
        <p:nvSpPr>
          <p:cNvPr name="TextBox 4" id="4"/>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Freeform 5" id="5"/>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6" id="6"/>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7" id="7"/>
          <p:cNvSpPr txBox="true"/>
          <p:nvPr/>
        </p:nvSpPr>
        <p:spPr>
          <a:xfrm rot="0">
            <a:off x="3990789" y="1595323"/>
            <a:ext cx="6951107" cy="857250"/>
          </a:xfrm>
          <a:prstGeom prst="rect">
            <a:avLst/>
          </a:prstGeom>
        </p:spPr>
        <p:txBody>
          <a:bodyPr anchor="t" rtlCol="false" tIns="0" lIns="0" bIns="0" rIns="0">
            <a:spAutoFit/>
          </a:bodyPr>
          <a:lstStyle/>
          <a:p>
            <a:pPr algn="ctr">
              <a:lnSpc>
                <a:spcPts val="5966"/>
              </a:lnSpc>
              <a:spcBef>
                <a:spcPct val="0"/>
              </a:spcBef>
            </a:pPr>
            <a:r>
              <a:rPr lang="en-US" sz="4972">
                <a:solidFill>
                  <a:srgbClr val="FFFFFF"/>
                </a:solidFill>
                <a:latin typeface="Calibri (MS) Bold"/>
              </a:rPr>
              <a:t>SYSTEM CONSIDERATIONS</a:t>
            </a:r>
          </a:p>
        </p:txBody>
      </p:sp>
      <p:sp>
        <p:nvSpPr>
          <p:cNvPr name="TextBox 8" id="8"/>
          <p:cNvSpPr txBox="true"/>
          <p:nvPr/>
        </p:nvSpPr>
        <p:spPr>
          <a:xfrm rot="0">
            <a:off x="3909823" y="2509609"/>
            <a:ext cx="14064146" cy="7210425"/>
          </a:xfrm>
          <a:prstGeom prst="rect">
            <a:avLst/>
          </a:prstGeom>
        </p:spPr>
        <p:txBody>
          <a:bodyPr anchor="t" rtlCol="false" tIns="0" lIns="0" bIns="0" rIns="0">
            <a:spAutoFit/>
          </a:bodyPr>
          <a:lstStyle/>
          <a:p>
            <a:pPr marL="680982" indent="-340491" lvl="1">
              <a:lnSpc>
                <a:spcPts val="3784"/>
              </a:lnSpc>
              <a:buFont typeface="Arial"/>
              <a:buChar char="•"/>
            </a:pPr>
            <a:r>
              <a:rPr lang="en-US" sz="3154">
                <a:solidFill>
                  <a:srgbClr val="FFFFFF"/>
                </a:solidFill>
                <a:latin typeface="Calibri (MS)"/>
              </a:rPr>
              <a:t>Considering the required depth of collection (5cm) into the soil, our previous scooper has been improvised with a narrower aspect ratio for better penetration.</a:t>
            </a:r>
          </a:p>
          <a:p>
            <a:pPr marL="680982" indent="-340491" lvl="1">
              <a:lnSpc>
                <a:spcPts val="3784"/>
              </a:lnSpc>
              <a:buFont typeface="Arial"/>
              <a:buChar char="•"/>
            </a:pPr>
            <a:r>
              <a:rPr lang="en-US" sz="3154">
                <a:solidFill>
                  <a:srgbClr val="FFFFFF"/>
                </a:solidFill>
                <a:latin typeface="Calibri (MS)"/>
              </a:rPr>
              <a:t>While chemical analysis is qualitative and gives more general results, spectrometric analysis gives quantitative results and can also identify the specific biomolecules present.</a:t>
            </a:r>
          </a:p>
          <a:p>
            <a:pPr marL="680982" indent="-340491" lvl="1">
              <a:lnSpc>
                <a:spcPts val="3784"/>
              </a:lnSpc>
              <a:buFont typeface="Arial"/>
              <a:buChar char="•"/>
            </a:pPr>
            <a:r>
              <a:rPr lang="en-US" sz="3154">
                <a:solidFill>
                  <a:srgbClr val="FFFFFF"/>
                </a:solidFill>
                <a:latin typeface="Calibri (MS)"/>
              </a:rPr>
              <a:t>The new system prioritizes the development of new instruments such as the spectrometer and microscope for rock detection, powered by an AI algorithm, rather than relying on traditional chemical testing methods. These tools provide more accurate results and emulate what actual Mars rovers use.</a:t>
            </a:r>
          </a:p>
          <a:p>
            <a:pPr marL="680982" indent="-340491" lvl="1">
              <a:lnSpc>
                <a:spcPts val="3784"/>
              </a:lnSpc>
              <a:buFont typeface="Arial"/>
              <a:buChar char="•"/>
            </a:pPr>
            <a:r>
              <a:rPr lang="en-US" sz="3154">
                <a:solidFill>
                  <a:srgbClr val="FFFFFF"/>
                </a:solidFill>
                <a:latin typeface="Calibri (MS)"/>
              </a:rPr>
              <a:t> </a:t>
            </a:r>
            <a:r>
              <a:rPr lang="en-US" sz="3154">
                <a:solidFill>
                  <a:srgbClr val="FFFFFF"/>
                </a:solidFill>
                <a:latin typeface="Calibri (MS) Bold"/>
              </a:rPr>
              <a:t>Strengths:</a:t>
            </a:r>
            <a:r>
              <a:rPr lang="en-US" sz="3154">
                <a:solidFill>
                  <a:srgbClr val="FFFFFF"/>
                </a:solidFill>
                <a:latin typeface="Calibri (MS)"/>
              </a:rPr>
              <a:t> The new instruments are developed keeping in mind the wide variety of soil textures that may be present at the task site, allowing collection and analysis of all kinds of soil thereby being versatile for the same.</a:t>
            </a:r>
          </a:p>
          <a:p>
            <a:pPr algn="l" marL="680982" indent="-340491" lvl="1">
              <a:lnSpc>
                <a:spcPts val="3784"/>
              </a:lnSpc>
              <a:buFont typeface="Arial"/>
              <a:buChar char="•"/>
            </a:pPr>
            <a:r>
              <a:rPr lang="en-US" sz="3154">
                <a:solidFill>
                  <a:srgbClr val="FFFFFF"/>
                </a:solidFill>
                <a:latin typeface="Calibri (MS) Bold"/>
              </a:rPr>
              <a:t>Weaknesses:</a:t>
            </a:r>
            <a:r>
              <a:rPr lang="en-US" sz="3154">
                <a:solidFill>
                  <a:srgbClr val="FFFFFF"/>
                </a:solidFill>
                <a:latin typeface="Calibri (MS)"/>
              </a:rPr>
              <a:t> Not all biosignatures are tested for; For example, detection of nucleic acids is not possible with the existing setup. Also, only three different soil samples per mission can be collected.</a:t>
            </a:r>
          </a:p>
        </p:txBody>
      </p:sp>
      <p:grpSp>
        <p:nvGrpSpPr>
          <p:cNvPr name="Group 9" id="9"/>
          <p:cNvGrpSpPr/>
          <p:nvPr/>
        </p:nvGrpSpPr>
        <p:grpSpPr>
          <a:xfrm rot="0">
            <a:off x="3814127" y="1574372"/>
            <a:ext cx="14136764" cy="8293300"/>
            <a:chOff x="0" y="0"/>
            <a:chExt cx="3723263" cy="2184243"/>
          </a:xfrm>
        </p:grpSpPr>
        <p:sp>
          <p:nvSpPr>
            <p:cNvPr name="Freeform 10" id="10"/>
            <p:cNvSpPr/>
            <p:nvPr/>
          </p:nvSpPr>
          <p:spPr>
            <a:xfrm flipH="false" flipV="false" rot="0">
              <a:off x="0" y="0"/>
              <a:ext cx="3723263" cy="2184243"/>
            </a:xfrm>
            <a:custGeom>
              <a:avLst/>
              <a:gdLst/>
              <a:ahLst/>
              <a:cxnLst/>
              <a:rect r="r" b="b" t="t" l="l"/>
              <a:pathLst>
                <a:path h="2184243" w="3723263">
                  <a:moveTo>
                    <a:pt x="0" y="0"/>
                  </a:moveTo>
                  <a:lnTo>
                    <a:pt x="3723263" y="0"/>
                  </a:lnTo>
                  <a:lnTo>
                    <a:pt x="3723263" y="2184243"/>
                  </a:lnTo>
                  <a:lnTo>
                    <a:pt x="0" y="2184243"/>
                  </a:lnTo>
                  <a:close/>
                </a:path>
              </a:pathLst>
            </a:custGeom>
            <a:solidFill>
              <a:srgbClr val="000000">
                <a:alpha val="0"/>
              </a:srgbClr>
            </a:solidFill>
            <a:ln w="38100" cap="sq">
              <a:solidFill>
                <a:srgbClr val="FFFFFF"/>
              </a:solidFill>
              <a:prstDash val="solid"/>
              <a:miter/>
            </a:ln>
          </p:spPr>
        </p:sp>
        <p:sp>
          <p:nvSpPr>
            <p:cNvPr name="TextBox 11" id="11"/>
            <p:cNvSpPr txBox="true"/>
            <p:nvPr/>
          </p:nvSpPr>
          <p:spPr>
            <a:xfrm>
              <a:off x="0" y="-38100"/>
              <a:ext cx="3723263" cy="2222343"/>
            </a:xfrm>
            <a:prstGeom prst="rect">
              <a:avLst/>
            </a:prstGeom>
          </p:spPr>
          <p:txBody>
            <a:bodyPr anchor="ctr" rtlCol="false" tIns="50800" lIns="50800" bIns="50800" rIns="50800"/>
            <a:lstStyle/>
            <a:p>
              <a:pPr algn="ctr">
                <a:lnSpc>
                  <a:spcPts val="2400"/>
                </a:lnSpc>
              </a:pPr>
            </a:p>
          </p:txBody>
        </p:sp>
      </p:grpSp>
      <p:sp>
        <p:nvSpPr>
          <p:cNvPr name="TextBox 12" id="12"/>
          <p:cNvSpPr txBox="true"/>
          <p:nvPr/>
        </p:nvSpPr>
        <p:spPr>
          <a:xfrm rot="0">
            <a:off x="389020" y="1798864"/>
            <a:ext cx="3666614"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Science Payload: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26</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grpSp>
        <p:nvGrpSpPr>
          <p:cNvPr name="Group 6" id="6"/>
          <p:cNvGrpSpPr/>
          <p:nvPr/>
        </p:nvGrpSpPr>
        <p:grpSpPr>
          <a:xfrm rot="0">
            <a:off x="4055634" y="1884589"/>
            <a:ext cx="12754270" cy="6889756"/>
            <a:chOff x="0" y="0"/>
            <a:chExt cx="3359149" cy="1814586"/>
          </a:xfrm>
        </p:grpSpPr>
        <p:sp>
          <p:nvSpPr>
            <p:cNvPr name="Freeform 7" id="7"/>
            <p:cNvSpPr/>
            <p:nvPr/>
          </p:nvSpPr>
          <p:spPr>
            <a:xfrm flipH="false" flipV="false" rot="0">
              <a:off x="0" y="0"/>
              <a:ext cx="3359149" cy="1814586"/>
            </a:xfrm>
            <a:custGeom>
              <a:avLst/>
              <a:gdLst/>
              <a:ahLst/>
              <a:cxnLst/>
              <a:rect r="r" b="b" t="t" l="l"/>
              <a:pathLst>
                <a:path h="1814586" w="3359149">
                  <a:moveTo>
                    <a:pt x="0" y="0"/>
                  </a:moveTo>
                  <a:lnTo>
                    <a:pt x="3359149" y="0"/>
                  </a:lnTo>
                  <a:lnTo>
                    <a:pt x="3359149" y="1814586"/>
                  </a:lnTo>
                  <a:lnTo>
                    <a:pt x="0" y="1814586"/>
                  </a:lnTo>
                  <a:close/>
                </a:path>
              </a:pathLst>
            </a:custGeom>
            <a:solidFill>
              <a:srgbClr val="000000">
                <a:alpha val="0"/>
              </a:srgbClr>
            </a:solidFill>
            <a:ln w="38100" cap="sq">
              <a:solidFill>
                <a:srgbClr val="FFFFFF"/>
              </a:solidFill>
              <a:prstDash val="solid"/>
              <a:miter/>
            </a:ln>
          </p:spPr>
        </p:sp>
        <p:sp>
          <p:nvSpPr>
            <p:cNvPr name="TextBox 8" id="8"/>
            <p:cNvSpPr txBox="true"/>
            <p:nvPr/>
          </p:nvSpPr>
          <p:spPr>
            <a:xfrm>
              <a:off x="0" y="-38100"/>
              <a:ext cx="3359149" cy="1852686"/>
            </a:xfrm>
            <a:prstGeom prst="rect">
              <a:avLst/>
            </a:prstGeom>
          </p:spPr>
          <p:txBody>
            <a:bodyPr anchor="ctr" rtlCol="false" tIns="50800" lIns="50800" bIns="50800" rIns="50800"/>
            <a:lstStyle/>
            <a:p>
              <a:pPr algn="ctr">
                <a:lnSpc>
                  <a:spcPts val="2400"/>
                </a:lnSpc>
              </a:pPr>
            </a:p>
          </p:txBody>
        </p:sp>
      </p:grpSp>
      <p:sp>
        <p:nvSpPr>
          <p:cNvPr name="TextBox 9" id="9"/>
          <p:cNvSpPr txBox="true"/>
          <p:nvPr/>
        </p:nvSpPr>
        <p:spPr>
          <a:xfrm rot="0">
            <a:off x="4288742" y="2003092"/>
            <a:ext cx="8909844" cy="800100"/>
          </a:xfrm>
          <a:prstGeom prst="rect">
            <a:avLst/>
          </a:prstGeom>
        </p:spPr>
        <p:txBody>
          <a:bodyPr anchor="t" rtlCol="false" tIns="0" lIns="0" bIns="0" rIns="0">
            <a:spAutoFit/>
          </a:bodyPr>
          <a:lstStyle/>
          <a:p>
            <a:pPr algn="ctr">
              <a:lnSpc>
                <a:spcPts val="5607"/>
              </a:lnSpc>
              <a:spcBef>
                <a:spcPct val="0"/>
              </a:spcBef>
            </a:pPr>
            <a:r>
              <a:rPr lang="en-US" sz="4672">
                <a:solidFill>
                  <a:srgbClr val="FFFFFF"/>
                </a:solidFill>
                <a:latin typeface="Calibri (MS) Bold"/>
              </a:rPr>
              <a:t>UNIQUE POINTS AND INSPIRATIONS</a:t>
            </a:r>
          </a:p>
        </p:txBody>
      </p:sp>
      <p:sp>
        <p:nvSpPr>
          <p:cNvPr name="TextBox 10" id="10"/>
          <p:cNvSpPr txBox="true"/>
          <p:nvPr/>
        </p:nvSpPr>
        <p:spPr>
          <a:xfrm rot="0">
            <a:off x="4042777" y="2736517"/>
            <a:ext cx="12645078" cy="5643383"/>
          </a:xfrm>
          <a:prstGeom prst="rect">
            <a:avLst/>
          </a:prstGeom>
        </p:spPr>
        <p:txBody>
          <a:bodyPr anchor="t" rtlCol="false" tIns="0" lIns="0" bIns="0" rIns="0">
            <a:spAutoFit/>
          </a:bodyPr>
          <a:lstStyle/>
          <a:p>
            <a:pPr algn="l" marL="718212" indent="-359106" lvl="1">
              <a:lnSpc>
                <a:spcPts val="3991"/>
              </a:lnSpc>
              <a:spcBef>
                <a:spcPct val="0"/>
              </a:spcBef>
              <a:buFont typeface="Arial"/>
              <a:buChar char="•"/>
            </a:pPr>
            <a:r>
              <a:rPr lang="en-US" sz="3326" strike="noStrike" u="none">
                <a:solidFill>
                  <a:srgbClr val="FFFFFF"/>
                </a:solidFill>
                <a:latin typeface="Calibri (MS)"/>
              </a:rPr>
              <a:t>The Spectrometer is completely made from scratch. The housing is 3D printed with PLA and employs a carousel mechanism controlled by a stepper motor to test multiple cuvettes. The test results are analyzed using a custom Python code that can be modified based on the data required per sample.</a:t>
            </a:r>
          </a:p>
          <a:p>
            <a:pPr algn="l" marL="718212" indent="-359106" lvl="1">
              <a:lnSpc>
                <a:spcPts val="3991"/>
              </a:lnSpc>
              <a:spcBef>
                <a:spcPct val="0"/>
              </a:spcBef>
              <a:buFont typeface="Arial"/>
              <a:buChar char="•"/>
            </a:pPr>
            <a:r>
              <a:rPr lang="en-US" sz="3326" strike="noStrike" u="none">
                <a:solidFill>
                  <a:srgbClr val="FFFFFF"/>
                </a:solidFill>
                <a:latin typeface="Calibri (MS)"/>
              </a:rPr>
              <a:t>Rock classification is done by an AI Model. The Model has been trained on a dataset of both online images and pictures taken during competitions in MDRS, Utah, USA and Ankara, Türkiye from last year.</a:t>
            </a:r>
          </a:p>
          <a:p>
            <a:pPr algn="l" marL="718212" indent="-359106" lvl="1">
              <a:lnSpc>
                <a:spcPts val="3991"/>
              </a:lnSpc>
              <a:spcBef>
                <a:spcPct val="0"/>
              </a:spcBef>
              <a:buFont typeface="Arial"/>
              <a:buChar char="•"/>
            </a:pPr>
            <a:r>
              <a:rPr lang="en-US" sz="3326" strike="noStrike" u="none">
                <a:solidFill>
                  <a:srgbClr val="FFFFFF"/>
                </a:solidFill>
                <a:latin typeface="Calibri (MS)"/>
              </a:rPr>
              <a:t>The system is able to collect and store more than enough soil for onboard testing as well as return an untouched, pure soil sample for further analysis.</a:t>
            </a:r>
          </a:p>
        </p:txBody>
      </p:sp>
      <p:sp>
        <p:nvSpPr>
          <p:cNvPr name="TextBox 11" id="11"/>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2" id="12"/>
          <p:cNvSpPr txBox="true"/>
          <p:nvPr/>
        </p:nvSpPr>
        <p:spPr>
          <a:xfrm rot="0">
            <a:off x="389020" y="1798864"/>
            <a:ext cx="3666614"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Science Payload:</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11747992" y="1692501"/>
            <a:ext cx="6158363" cy="3450999"/>
          </a:xfrm>
          <a:custGeom>
            <a:avLst/>
            <a:gdLst/>
            <a:ahLst/>
            <a:cxnLst/>
            <a:rect r="r" b="b" t="t" l="l"/>
            <a:pathLst>
              <a:path h="3450999" w="6158363">
                <a:moveTo>
                  <a:pt x="0" y="0"/>
                </a:moveTo>
                <a:lnTo>
                  <a:pt x="6158363" y="0"/>
                </a:lnTo>
                <a:lnTo>
                  <a:pt x="6158363" y="3450999"/>
                </a:lnTo>
                <a:lnTo>
                  <a:pt x="0" y="3450999"/>
                </a:lnTo>
                <a:lnTo>
                  <a:pt x="0" y="0"/>
                </a:lnTo>
                <a:close/>
              </a:path>
            </a:pathLst>
          </a:custGeom>
          <a:blipFill>
            <a:blip r:embed="rId5"/>
            <a:stretch>
              <a:fillRect l="0" t="0" r="-8210" b="0"/>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6"/>
            <a:stretch>
              <a:fillRect l="0" t="0" r="0" b="0"/>
            </a:stretch>
          </a:blipFill>
        </p:spPr>
      </p:sp>
      <p:sp>
        <p:nvSpPr>
          <p:cNvPr name="Freeform 6" id="6"/>
          <p:cNvSpPr/>
          <p:nvPr/>
        </p:nvSpPr>
        <p:spPr>
          <a:xfrm flipH="false" flipV="false" rot="5400000">
            <a:off x="4258346" y="1539191"/>
            <a:ext cx="4857468" cy="6086928"/>
          </a:xfrm>
          <a:custGeom>
            <a:avLst/>
            <a:gdLst/>
            <a:ahLst/>
            <a:cxnLst/>
            <a:rect r="r" b="b" t="t" l="l"/>
            <a:pathLst>
              <a:path h="6086928" w="4857468">
                <a:moveTo>
                  <a:pt x="0" y="0"/>
                </a:moveTo>
                <a:lnTo>
                  <a:pt x="4857467" y="0"/>
                </a:lnTo>
                <a:lnTo>
                  <a:pt x="4857467" y="6086928"/>
                </a:lnTo>
                <a:lnTo>
                  <a:pt x="0" y="6086928"/>
                </a:lnTo>
                <a:lnTo>
                  <a:pt x="0" y="0"/>
                </a:lnTo>
                <a:close/>
              </a:path>
            </a:pathLst>
          </a:custGeom>
          <a:blipFill>
            <a:blip r:embed="rId7"/>
            <a:stretch>
              <a:fillRect l="0" t="-3" r="0" b="-3"/>
            </a:stretch>
          </a:blipFill>
        </p:spPr>
      </p:sp>
      <p:sp>
        <p:nvSpPr>
          <p:cNvPr name="Freeform 7" id="7"/>
          <p:cNvSpPr/>
          <p:nvPr/>
        </p:nvSpPr>
        <p:spPr>
          <a:xfrm flipH="false" flipV="false" rot="0">
            <a:off x="10218409" y="5876925"/>
            <a:ext cx="6091942" cy="3781196"/>
          </a:xfrm>
          <a:custGeom>
            <a:avLst/>
            <a:gdLst/>
            <a:ahLst/>
            <a:cxnLst/>
            <a:rect r="r" b="b" t="t" l="l"/>
            <a:pathLst>
              <a:path h="3781196" w="6091942">
                <a:moveTo>
                  <a:pt x="0" y="0"/>
                </a:moveTo>
                <a:lnTo>
                  <a:pt x="6091942" y="0"/>
                </a:lnTo>
                <a:lnTo>
                  <a:pt x="6091942" y="3781196"/>
                </a:lnTo>
                <a:lnTo>
                  <a:pt x="0" y="3781196"/>
                </a:lnTo>
                <a:lnTo>
                  <a:pt x="0" y="0"/>
                </a:lnTo>
                <a:close/>
              </a:path>
            </a:pathLst>
          </a:custGeom>
          <a:blipFill>
            <a:blip r:embed="rId8"/>
            <a:stretch>
              <a:fillRect l="-20684" t="0" r="-19286" b="0"/>
            </a:stretch>
          </a:blipFill>
        </p:spPr>
      </p:sp>
      <p:sp>
        <p:nvSpPr>
          <p:cNvPr name="TextBox 8" id="8"/>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27</a:t>
            </a:r>
          </a:p>
        </p:txBody>
      </p:sp>
      <p:sp>
        <p:nvSpPr>
          <p:cNvPr name="TextBox 9" id="9"/>
          <p:cNvSpPr txBox="true"/>
          <p:nvPr/>
        </p:nvSpPr>
        <p:spPr>
          <a:xfrm rot="0">
            <a:off x="4152765" y="7144739"/>
            <a:ext cx="5068629" cy="466725"/>
          </a:xfrm>
          <a:prstGeom prst="rect">
            <a:avLst/>
          </a:prstGeom>
        </p:spPr>
        <p:txBody>
          <a:bodyPr anchor="t" rtlCol="false" tIns="0" lIns="0" bIns="0" rIns="0">
            <a:spAutoFit/>
          </a:bodyPr>
          <a:lstStyle/>
          <a:p>
            <a:pPr algn="ctr">
              <a:lnSpc>
                <a:spcPts val="3359"/>
              </a:lnSpc>
            </a:pPr>
            <a:r>
              <a:rPr lang="en-US" sz="2799">
                <a:solidFill>
                  <a:srgbClr val="F2F2F2"/>
                </a:solidFill>
                <a:latin typeface="Calibri (MS)"/>
              </a:rPr>
              <a:t>O</a:t>
            </a:r>
            <a:r>
              <a:rPr lang="en-US" sz="2799">
                <a:solidFill>
                  <a:srgbClr val="F2F2F2"/>
                </a:solidFill>
                <a:latin typeface="Calibri (MS)"/>
              </a:rPr>
              <a:t>n-board Science Mechanism</a:t>
            </a:r>
          </a:p>
        </p:txBody>
      </p:sp>
      <p:sp>
        <p:nvSpPr>
          <p:cNvPr name="TextBox 10" id="10"/>
          <p:cNvSpPr txBox="true"/>
          <p:nvPr/>
        </p:nvSpPr>
        <p:spPr>
          <a:xfrm rot="0">
            <a:off x="13150263" y="5210175"/>
            <a:ext cx="3465553" cy="466725"/>
          </a:xfrm>
          <a:prstGeom prst="rect">
            <a:avLst/>
          </a:prstGeom>
        </p:spPr>
        <p:txBody>
          <a:bodyPr anchor="t" rtlCol="false" tIns="0" lIns="0" bIns="0" rIns="0">
            <a:spAutoFit/>
          </a:bodyPr>
          <a:lstStyle/>
          <a:p>
            <a:pPr algn="l">
              <a:lnSpc>
                <a:spcPts val="3359"/>
              </a:lnSpc>
            </a:pPr>
            <a:r>
              <a:rPr lang="en-US" sz="2799">
                <a:solidFill>
                  <a:srgbClr val="F2F2F2"/>
                </a:solidFill>
                <a:latin typeface="Calibri (MS)"/>
              </a:rPr>
              <a:t>I</a:t>
            </a:r>
            <a:r>
              <a:rPr lang="en-US" sz="2799">
                <a:solidFill>
                  <a:srgbClr val="F2F2F2"/>
                </a:solidFill>
                <a:latin typeface="Calibri (MS)"/>
              </a:rPr>
              <a:t>n-House Spectrometer</a:t>
            </a:r>
          </a:p>
        </p:txBody>
      </p:sp>
      <p:sp>
        <p:nvSpPr>
          <p:cNvPr name="TextBox 11" id="11"/>
          <p:cNvSpPr txBox="true"/>
          <p:nvPr/>
        </p:nvSpPr>
        <p:spPr>
          <a:xfrm rot="0">
            <a:off x="11483833" y="9610497"/>
            <a:ext cx="3534058" cy="466725"/>
          </a:xfrm>
          <a:prstGeom prst="rect">
            <a:avLst/>
          </a:prstGeom>
        </p:spPr>
        <p:txBody>
          <a:bodyPr anchor="t" rtlCol="false" tIns="0" lIns="0" bIns="0" rIns="0">
            <a:spAutoFit/>
          </a:bodyPr>
          <a:lstStyle/>
          <a:p>
            <a:pPr algn="l">
              <a:lnSpc>
                <a:spcPts val="3359"/>
              </a:lnSpc>
            </a:pPr>
            <a:r>
              <a:rPr lang="en-US" sz="2799">
                <a:solidFill>
                  <a:srgbClr val="F2F2F2"/>
                </a:solidFill>
                <a:latin typeface="Calibri (MS)"/>
              </a:rPr>
              <a:t>Current scooper design</a:t>
            </a:r>
          </a:p>
        </p:txBody>
      </p:sp>
      <p:sp>
        <p:nvSpPr>
          <p:cNvPr name="TextBox 12" id="12"/>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3" id="13"/>
          <p:cNvSpPr txBox="true"/>
          <p:nvPr/>
        </p:nvSpPr>
        <p:spPr>
          <a:xfrm rot="0">
            <a:off x="389020" y="1798864"/>
            <a:ext cx="3666614"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Science Payload:</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28</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grpSp>
        <p:nvGrpSpPr>
          <p:cNvPr name="Group 6" id="6"/>
          <p:cNvGrpSpPr/>
          <p:nvPr/>
        </p:nvGrpSpPr>
        <p:grpSpPr>
          <a:xfrm rot="0">
            <a:off x="3859761" y="1574372"/>
            <a:ext cx="13633855" cy="8591494"/>
            <a:chOff x="0" y="0"/>
            <a:chExt cx="18178474" cy="11455326"/>
          </a:xfrm>
        </p:grpSpPr>
        <p:sp>
          <p:nvSpPr>
            <p:cNvPr name="TextBox 7" id="7"/>
            <p:cNvSpPr txBox="true"/>
            <p:nvPr/>
          </p:nvSpPr>
          <p:spPr>
            <a:xfrm rot="0">
              <a:off x="324214" y="-85725"/>
              <a:ext cx="9617712" cy="949325"/>
            </a:xfrm>
            <a:prstGeom prst="rect">
              <a:avLst/>
            </a:prstGeom>
          </p:spPr>
          <p:txBody>
            <a:bodyPr anchor="t" rtlCol="false" tIns="0" lIns="0" bIns="0" rIns="0">
              <a:spAutoFit/>
            </a:bodyPr>
            <a:lstStyle/>
            <a:p>
              <a:pPr>
                <a:lnSpc>
                  <a:spcPts val="5146"/>
                </a:lnSpc>
                <a:spcBef>
                  <a:spcPct val="0"/>
                </a:spcBef>
              </a:pPr>
              <a:r>
                <a:rPr lang="en-US" sz="4288">
                  <a:solidFill>
                    <a:srgbClr val="FFFFFF"/>
                  </a:solidFill>
                  <a:latin typeface="Calibri (MS) Bold"/>
                </a:rPr>
                <a:t>TECHNICAL SPECIFICATIONS</a:t>
              </a:r>
            </a:p>
          </p:txBody>
        </p:sp>
        <p:sp>
          <p:nvSpPr>
            <p:cNvPr name="TextBox 8" id="8"/>
            <p:cNvSpPr txBox="true"/>
            <p:nvPr/>
          </p:nvSpPr>
          <p:spPr>
            <a:xfrm rot="0">
              <a:off x="0" y="1003300"/>
              <a:ext cx="18178474" cy="3886200"/>
            </a:xfrm>
            <a:prstGeom prst="rect">
              <a:avLst/>
            </a:prstGeom>
          </p:spPr>
          <p:txBody>
            <a:bodyPr anchor="t" rtlCol="false" tIns="0" lIns="0" bIns="0" rIns="0">
              <a:spAutoFit/>
            </a:bodyPr>
            <a:lstStyle/>
            <a:p>
              <a:pPr marL="684400" indent="-342200" lvl="1">
                <a:lnSpc>
                  <a:spcPts val="3803"/>
                </a:lnSpc>
                <a:buFont typeface="Arial"/>
                <a:buChar char="•"/>
              </a:pPr>
              <a:r>
                <a:rPr lang="en-US" sz="3169">
                  <a:solidFill>
                    <a:srgbClr val="FFFFFF"/>
                  </a:solidFill>
                  <a:latin typeface="Calibri (MS)"/>
                </a:rPr>
                <a:t>The science set-up includes the following components: a spectrometer, sensors, microscope, pumps, collection boxes, chemical testing suite, PCB, webcams and a battery.</a:t>
              </a:r>
            </a:p>
            <a:p>
              <a:pPr algn="just" marL="684400" indent="-342200" lvl="1">
                <a:lnSpc>
                  <a:spcPts val="3803"/>
                </a:lnSpc>
                <a:buFont typeface="Arial"/>
                <a:buChar char="•"/>
              </a:pPr>
              <a:r>
                <a:rPr lang="en-US" sz="3169">
                  <a:solidFill>
                    <a:srgbClr val="FFFFFF"/>
                  </a:solidFill>
                  <a:latin typeface="Calibri (MS)"/>
                </a:rPr>
                <a:t> </a:t>
              </a:r>
              <a:r>
                <a:rPr lang="en-US" sz="3169">
                  <a:solidFill>
                    <a:srgbClr val="FFFFFF"/>
                  </a:solidFill>
                  <a:latin typeface="Calibri (MS)"/>
                </a:rPr>
                <a:t>The battery powering the Astrobiology module is an 11.1V 3300mAh battery.</a:t>
              </a:r>
            </a:p>
            <a:p>
              <a:pPr algn="just" marL="684400" indent="-342200" lvl="1">
                <a:lnSpc>
                  <a:spcPts val="3803"/>
                </a:lnSpc>
                <a:buFont typeface="Arial"/>
                <a:buChar char="•"/>
              </a:pPr>
              <a:r>
                <a:rPr lang="en-US" sz="3169">
                  <a:solidFill>
                    <a:srgbClr val="FFFFFF"/>
                  </a:solidFill>
                  <a:latin typeface="Calibri (MS)"/>
                </a:rPr>
                <a:t> The entire setup weighs 4 kilograms.</a:t>
              </a:r>
            </a:p>
            <a:p>
              <a:pPr algn="l" marL="684400" indent="-342200" lvl="1">
                <a:lnSpc>
                  <a:spcPts val="3803"/>
                </a:lnSpc>
                <a:buFont typeface="Arial"/>
                <a:buChar char="•"/>
              </a:pPr>
              <a:r>
                <a:rPr lang="en-US" sz="3169">
                  <a:solidFill>
                    <a:srgbClr val="FFFFFF"/>
                  </a:solidFill>
                  <a:latin typeface="Calibri (MS)"/>
                </a:rPr>
                <a:t>T</a:t>
              </a:r>
              <a:r>
                <a:rPr lang="en-US" sz="3169">
                  <a:solidFill>
                    <a:srgbClr val="FFFFFF"/>
                  </a:solidFill>
                  <a:latin typeface="Calibri (MS)"/>
                </a:rPr>
                <a:t>he system has a total continuous run time of over an hour.</a:t>
              </a:r>
            </a:p>
          </p:txBody>
        </p:sp>
        <p:sp>
          <p:nvSpPr>
            <p:cNvPr name="TextBox 9" id="9"/>
            <p:cNvSpPr txBox="true"/>
            <p:nvPr/>
          </p:nvSpPr>
          <p:spPr>
            <a:xfrm rot="0">
              <a:off x="624200" y="5391126"/>
              <a:ext cx="7606101" cy="936625"/>
            </a:xfrm>
            <a:prstGeom prst="rect">
              <a:avLst/>
            </a:prstGeom>
          </p:spPr>
          <p:txBody>
            <a:bodyPr anchor="t" rtlCol="false" tIns="0" lIns="0" bIns="0" rIns="0">
              <a:spAutoFit/>
            </a:bodyPr>
            <a:lstStyle/>
            <a:p>
              <a:pPr>
                <a:lnSpc>
                  <a:spcPts val="5026"/>
                </a:lnSpc>
                <a:spcBef>
                  <a:spcPct val="0"/>
                </a:spcBef>
              </a:pPr>
              <a:r>
                <a:rPr lang="en-US" sz="4188">
                  <a:solidFill>
                    <a:srgbClr val="FFFFFF"/>
                  </a:solidFill>
                  <a:latin typeface="Calibri (MS) Bold"/>
                </a:rPr>
                <a:t>SYSTEMS ADEQUACY</a:t>
              </a:r>
            </a:p>
          </p:txBody>
        </p:sp>
        <p:sp>
          <p:nvSpPr>
            <p:cNvPr name="TextBox 10" id="10"/>
            <p:cNvSpPr txBox="true"/>
            <p:nvPr/>
          </p:nvSpPr>
          <p:spPr>
            <a:xfrm rot="0">
              <a:off x="0" y="6419776"/>
              <a:ext cx="17623045" cy="5035550"/>
            </a:xfrm>
            <a:prstGeom prst="rect">
              <a:avLst/>
            </a:prstGeom>
          </p:spPr>
          <p:txBody>
            <a:bodyPr anchor="t" rtlCol="false" tIns="0" lIns="0" bIns="0" rIns="0">
              <a:spAutoFit/>
            </a:bodyPr>
            <a:lstStyle/>
            <a:p>
              <a:pPr marL="662811" indent="-331405" lvl="1">
                <a:lnSpc>
                  <a:spcPts val="3683"/>
                </a:lnSpc>
                <a:buFont typeface="Arial"/>
                <a:buChar char="•"/>
              </a:pPr>
              <a:r>
                <a:rPr lang="en-US" sz="3069">
                  <a:solidFill>
                    <a:srgbClr val="FFFFFF"/>
                  </a:solidFill>
                  <a:latin typeface="Calibri (MS)"/>
                </a:rPr>
                <a:t>The scooper mechanism equipped with metal claws is an efficient method to collect soil from the required depth. The scooper is also capable of picking up objects of most materials and shapes.</a:t>
              </a:r>
            </a:p>
            <a:p>
              <a:pPr marL="662811" indent="-331405" lvl="1">
                <a:lnSpc>
                  <a:spcPts val="3683"/>
                </a:lnSpc>
                <a:buFont typeface="Arial"/>
                <a:buChar char="•"/>
              </a:pPr>
              <a:r>
                <a:rPr lang="en-US" sz="3069">
                  <a:solidFill>
                    <a:srgbClr val="FFFFFF"/>
                  </a:solidFill>
                  <a:latin typeface="Calibri (MS)"/>
                </a:rPr>
                <a:t>The containers ensure the separation of samples and prevent environmental contamination, even during operations on a 30-degree incline.</a:t>
              </a:r>
            </a:p>
            <a:p>
              <a:pPr algn="l" marL="662811" indent="-331405" lvl="1">
                <a:lnSpc>
                  <a:spcPts val="3683"/>
                </a:lnSpc>
                <a:buFont typeface="Arial"/>
                <a:buChar char="•"/>
              </a:pPr>
              <a:r>
                <a:rPr lang="en-US" sz="3069">
                  <a:solidFill>
                    <a:srgbClr val="FFFFFF"/>
                  </a:solidFill>
                  <a:latin typeface="Calibri (MS)"/>
                </a:rPr>
                <a:t>The spectrometer and chemical tests provide important results regarding various biomolecules present in the soil. These results and sensor data can help us test the scientific hypothesis provided.</a:t>
              </a:r>
            </a:p>
          </p:txBody>
        </p:sp>
      </p:grpSp>
      <p:grpSp>
        <p:nvGrpSpPr>
          <p:cNvPr name="Group 11" id="11"/>
          <p:cNvGrpSpPr/>
          <p:nvPr/>
        </p:nvGrpSpPr>
        <p:grpSpPr>
          <a:xfrm rot="0">
            <a:off x="3939318" y="1576388"/>
            <a:ext cx="13810520" cy="3744884"/>
            <a:chOff x="0" y="0"/>
            <a:chExt cx="3637339" cy="986307"/>
          </a:xfrm>
        </p:grpSpPr>
        <p:sp>
          <p:nvSpPr>
            <p:cNvPr name="Freeform 12" id="12"/>
            <p:cNvSpPr/>
            <p:nvPr/>
          </p:nvSpPr>
          <p:spPr>
            <a:xfrm flipH="false" flipV="false" rot="0">
              <a:off x="0" y="0"/>
              <a:ext cx="3637338" cy="986307"/>
            </a:xfrm>
            <a:custGeom>
              <a:avLst/>
              <a:gdLst/>
              <a:ahLst/>
              <a:cxnLst/>
              <a:rect r="r" b="b" t="t" l="l"/>
              <a:pathLst>
                <a:path h="986307" w="3637338">
                  <a:moveTo>
                    <a:pt x="0" y="0"/>
                  </a:moveTo>
                  <a:lnTo>
                    <a:pt x="3637338" y="0"/>
                  </a:lnTo>
                  <a:lnTo>
                    <a:pt x="3637338" y="986307"/>
                  </a:lnTo>
                  <a:lnTo>
                    <a:pt x="0" y="986307"/>
                  </a:lnTo>
                  <a:close/>
                </a:path>
              </a:pathLst>
            </a:custGeom>
            <a:solidFill>
              <a:srgbClr val="000000">
                <a:alpha val="0"/>
              </a:srgbClr>
            </a:solidFill>
            <a:ln w="38100" cap="sq">
              <a:solidFill>
                <a:srgbClr val="FFFFFF"/>
              </a:solidFill>
              <a:prstDash val="solid"/>
              <a:miter/>
            </a:ln>
          </p:spPr>
        </p:sp>
        <p:sp>
          <p:nvSpPr>
            <p:cNvPr name="TextBox 13" id="13"/>
            <p:cNvSpPr txBox="true"/>
            <p:nvPr/>
          </p:nvSpPr>
          <p:spPr>
            <a:xfrm>
              <a:off x="0" y="-38100"/>
              <a:ext cx="3637339" cy="1024407"/>
            </a:xfrm>
            <a:prstGeom prst="rect">
              <a:avLst/>
            </a:prstGeom>
          </p:spPr>
          <p:txBody>
            <a:bodyPr anchor="ctr" rtlCol="false" tIns="50800" lIns="50800" bIns="50800" rIns="50800"/>
            <a:lstStyle/>
            <a:p>
              <a:pPr algn="ctr">
                <a:lnSpc>
                  <a:spcPts val="2400"/>
                </a:lnSpc>
              </a:pPr>
            </a:p>
          </p:txBody>
        </p:sp>
      </p:grpSp>
      <p:grpSp>
        <p:nvGrpSpPr>
          <p:cNvPr name="Group 14" id="14"/>
          <p:cNvGrpSpPr/>
          <p:nvPr/>
        </p:nvGrpSpPr>
        <p:grpSpPr>
          <a:xfrm rot="0">
            <a:off x="3939318" y="5604604"/>
            <a:ext cx="13810520" cy="4561262"/>
            <a:chOff x="0" y="0"/>
            <a:chExt cx="3637339" cy="1201320"/>
          </a:xfrm>
        </p:grpSpPr>
        <p:sp>
          <p:nvSpPr>
            <p:cNvPr name="Freeform 15" id="15"/>
            <p:cNvSpPr/>
            <p:nvPr/>
          </p:nvSpPr>
          <p:spPr>
            <a:xfrm flipH="false" flipV="false" rot="0">
              <a:off x="0" y="0"/>
              <a:ext cx="3637338" cy="1201320"/>
            </a:xfrm>
            <a:custGeom>
              <a:avLst/>
              <a:gdLst/>
              <a:ahLst/>
              <a:cxnLst/>
              <a:rect r="r" b="b" t="t" l="l"/>
              <a:pathLst>
                <a:path h="1201320" w="3637338">
                  <a:moveTo>
                    <a:pt x="0" y="0"/>
                  </a:moveTo>
                  <a:lnTo>
                    <a:pt x="3637338" y="0"/>
                  </a:lnTo>
                  <a:lnTo>
                    <a:pt x="3637338" y="1201320"/>
                  </a:lnTo>
                  <a:lnTo>
                    <a:pt x="0" y="1201320"/>
                  </a:lnTo>
                  <a:close/>
                </a:path>
              </a:pathLst>
            </a:custGeom>
            <a:solidFill>
              <a:srgbClr val="000000">
                <a:alpha val="0"/>
              </a:srgbClr>
            </a:solidFill>
            <a:ln w="38100" cap="sq">
              <a:solidFill>
                <a:srgbClr val="FFFFFF"/>
              </a:solidFill>
              <a:prstDash val="solid"/>
              <a:miter/>
            </a:ln>
          </p:spPr>
        </p:sp>
        <p:sp>
          <p:nvSpPr>
            <p:cNvPr name="TextBox 16" id="16"/>
            <p:cNvSpPr txBox="true"/>
            <p:nvPr/>
          </p:nvSpPr>
          <p:spPr>
            <a:xfrm>
              <a:off x="0" y="-38100"/>
              <a:ext cx="3637339" cy="1239420"/>
            </a:xfrm>
            <a:prstGeom prst="rect">
              <a:avLst/>
            </a:prstGeom>
          </p:spPr>
          <p:txBody>
            <a:bodyPr anchor="ctr" rtlCol="false" tIns="50800" lIns="50800" bIns="50800" rIns="50800"/>
            <a:lstStyle/>
            <a:p>
              <a:pPr algn="ctr">
                <a:lnSpc>
                  <a:spcPts val="2400"/>
                </a:lnSpc>
              </a:pPr>
            </a:p>
          </p:txBody>
        </p:sp>
      </p:grpSp>
      <p:sp>
        <p:nvSpPr>
          <p:cNvPr name="TextBox 17" id="17"/>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8" id="18"/>
          <p:cNvSpPr txBox="true"/>
          <p:nvPr/>
        </p:nvSpPr>
        <p:spPr>
          <a:xfrm rot="0">
            <a:off x="389020" y="1798864"/>
            <a:ext cx="3666614"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Science Payload: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5" id="5"/>
          <p:cNvSpPr txBox="true"/>
          <p:nvPr/>
        </p:nvSpPr>
        <p:spPr>
          <a:xfrm rot="0">
            <a:off x="389020" y="1852888"/>
            <a:ext cx="4919028" cy="29813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Ground Station Equipment and Communication System:</a:t>
            </a:r>
          </a:p>
        </p:txBody>
      </p:sp>
      <p:sp>
        <p:nvSpPr>
          <p:cNvPr name="TextBox 6" id="6"/>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29</a:t>
            </a:r>
          </a:p>
        </p:txBody>
      </p:sp>
      <p:sp>
        <p:nvSpPr>
          <p:cNvPr name="TextBox 7" id="7"/>
          <p:cNvSpPr txBox="true"/>
          <p:nvPr/>
        </p:nvSpPr>
        <p:spPr>
          <a:xfrm rot="0">
            <a:off x="5600537" y="2052863"/>
            <a:ext cx="5653089" cy="723900"/>
          </a:xfrm>
          <a:prstGeom prst="rect">
            <a:avLst/>
          </a:prstGeom>
        </p:spPr>
        <p:txBody>
          <a:bodyPr anchor="t" rtlCol="false" tIns="0" lIns="0" bIns="0" rIns="0">
            <a:spAutoFit/>
          </a:bodyPr>
          <a:lstStyle/>
          <a:p>
            <a:pPr>
              <a:lnSpc>
                <a:spcPts val="5026"/>
              </a:lnSpc>
              <a:spcBef>
                <a:spcPct val="0"/>
              </a:spcBef>
            </a:pPr>
            <a:r>
              <a:rPr lang="en-US" sz="4188">
                <a:solidFill>
                  <a:srgbClr val="FFFFFF"/>
                </a:solidFill>
                <a:latin typeface="Calibri (MS) Bold"/>
              </a:rPr>
              <a:t>SYSTEM DESCRIPTION</a:t>
            </a:r>
          </a:p>
        </p:txBody>
      </p:sp>
      <p:sp>
        <p:nvSpPr>
          <p:cNvPr name="TextBox 8" id="8"/>
          <p:cNvSpPr txBox="true"/>
          <p:nvPr/>
        </p:nvSpPr>
        <p:spPr>
          <a:xfrm rot="0">
            <a:off x="5600537" y="2588851"/>
            <a:ext cx="12011348" cy="2085975"/>
          </a:xfrm>
          <a:prstGeom prst="rect">
            <a:avLst/>
          </a:prstGeom>
        </p:spPr>
        <p:txBody>
          <a:bodyPr anchor="t" rtlCol="false" tIns="0" lIns="0" bIns="0" rIns="0">
            <a:spAutoFit/>
          </a:bodyPr>
          <a:lstStyle/>
          <a:p>
            <a:pPr marL="727579" indent="-363790" lvl="1">
              <a:lnSpc>
                <a:spcPts val="4043"/>
              </a:lnSpc>
              <a:buFont typeface="Arial"/>
              <a:buChar char="•"/>
            </a:pPr>
            <a:r>
              <a:rPr lang="en-US" sz="3369">
                <a:solidFill>
                  <a:srgbClr val="FFFFFF"/>
                </a:solidFill>
                <a:latin typeface="Calibri (MS)"/>
              </a:rPr>
              <a:t>In order to enable live video streaming of the rover, manipulator and surroundings</a:t>
            </a:r>
            <a:r>
              <a:rPr lang="en-US" sz="3369">
                <a:solidFill>
                  <a:srgbClr val="FFFFFF"/>
                </a:solidFill>
                <a:latin typeface="Calibri (MS)"/>
              </a:rPr>
              <a:t> we have used Logitech cameras.</a:t>
            </a:r>
          </a:p>
          <a:p>
            <a:pPr algn="l" marL="727579" indent="-363790" lvl="1">
              <a:lnSpc>
                <a:spcPts val="4043"/>
              </a:lnSpc>
              <a:buFont typeface="Arial"/>
              <a:buChar char="•"/>
            </a:pPr>
            <a:r>
              <a:rPr lang="en-US" sz="3369">
                <a:solidFill>
                  <a:srgbClr val="FFFFFF"/>
                </a:solidFill>
                <a:latin typeface="Calibri (MS)"/>
              </a:rPr>
              <a:t>The rover and base station are both equipped with Mikrotik netmetal 5 as transceivers.</a:t>
            </a:r>
          </a:p>
        </p:txBody>
      </p:sp>
      <p:sp>
        <p:nvSpPr>
          <p:cNvPr name="TextBox 9" id="9"/>
          <p:cNvSpPr txBox="true"/>
          <p:nvPr/>
        </p:nvSpPr>
        <p:spPr>
          <a:xfrm rot="0">
            <a:off x="5600537" y="4932001"/>
            <a:ext cx="5653089" cy="723900"/>
          </a:xfrm>
          <a:prstGeom prst="rect">
            <a:avLst/>
          </a:prstGeom>
        </p:spPr>
        <p:txBody>
          <a:bodyPr anchor="t" rtlCol="false" tIns="0" lIns="0" bIns="0" rIns="0">
            <a:spAutoFit/>
          </a:bodyPr>
          <a:lstStyle/>
          <a:p>
            <a:pPr>
              <a:lnSpc>
                <a:spcPts val="5026"/>
              </a:lnSpc>
              <a:spcBef>
                <a:spcPct val="0"/>
              </a:spcBef>
            </a:pPr>
            <a:r>
              <a:rPr lang="en-US" sz="4188">
                <a:solidFill>
                  <a:srgbClr val="FFFFFF"/>
                </a:solidFill>
                <a:latin typeface="Calibri (MS) Bold"/>
              </a:rPr>
              <a:t>STRENGTHS</a:t>
            </a:r>
          </a:p>
        </p:txBody>
      </p:sp>
      <p:sp>
        <p:nvSpPr>
          <p:cNvPr name="TextBox 10" id="10"/>
          <p:cNvSpPr txBox="true"/>
          <p:nvPr/>
        </p:nvSpPr>
        <p:spPr>
          <a:xfrm rot="0">
            <a:off x="5603373" y="5505675"/>
            <a:ext cx="12011348" cy="1581150"/>
          </a:xfrm>
          <a:prstGeom prst="rect">
            <a:avLst/>
          </a:prstGeom>
        </p:spPr>
        <p:txBody>
          <a:bodyPr anchor="t" rtlCol="false" tIns="0" lIns="0" bIns="0" rIns="0">
            <a:spAutoFit/>
          </a:bodyPr>
          <a:lstStyle/>
          <a:p>
            <a:pPr marL="727579" indent="-363790" lvl="1">
              <a:lnSpc>
                <a:spcPts val="4043"/>
              </a:lnSpc>
              <a:buFont typeface="Arial"/>
              <a:buChar char="•"/>
            </a:pPr>
            <a:r>
              <a:rPr lang="en-US" sz="3369">
                <a:solidFill>
                  <a:srgbClr val="FFFFFF"/>
                </a:solidFill>
                <a:latin typeface="Calibri (MS)"/>
              </a:rPr>
              <a:t> We can switch between frequency channels according to our requirements.</a:t>
            </a:r>
          </a:p>
          <a:p>
            <a:pPr algn="l" marL="727579" indent="-363790" lvl="1">
              <a:lnSpc>
                <a:spcPts val="4043"/>
              </a:lnSpc>
              <a:buFont typeface="Arial"/>
              <a:buChar char="•"/>
            </a:pPr>
            <a:r>
              <a:rPr lang="en-US" sz="3369">
                <a:solidFill>
                  <a:srgbClr val="FFFFFF"/>
                </a:solidFill>
                <a:latin typeface="Calibri (MS)"/>
              </a:rPr>
              <a:t>Use of TCP,UDP and SRT protocols.</a:t>
            </a:r>
          </a:p>
        </p:txBody>
      </p:sp>
      <p:sp>
        <p:nvSpPr>
          <p:cNvPr name="TextBox 11" id="11"/>
          <p:cNvSpPr txBox="true"/>
          <p:nvPr/>
        </p:nvSpPr>
        <p:spPr>
          <a:xfrm rot="0">
            <a:off x="5600537" y="7341826"/>
            <a:ext cx="5653089" cy="723900"/>
          </a:xfrm>
          <a:prstGeom prst="rect">
            <a:avLst/>
          </a:prstGeom>
        </p:spPr>
        <p:txBody>
          <a:bodyPr anchor="t" rtlCol="false" tIns="0" lIns="0" bIns="0" rIns="0">
            <a:spAutoFit/>
          </a:bodyPr>
          <a:lstStyle/>
          <a:p>
            <a:pPr>
              <a:lnSpc>
                <a:spcPts val="5026"/>
              </a:lnSpc>
              <a:spcBef>
                <a:spcPct val="0"/>
              </a:spcBef>
            </a:pPr>
            <a:r>
              <a:rPr lang="en-US" sz="4188">
                <a:solidFill>
                  <a:srgbClr val="FFFFFF"/>
                </a:solidFill>
                <a:latin typeface="Calibri (MS) Bold"/>
              </a:rPr>
              <a:t>WEAKNESSES</a:t>
            </a:r>
          </a:p>
        </p:txBody>
      </p:sp>
      <p:sp>
        <p:nvSpPr>
          <p:cNvPr name="TextBox 12" id="12"/>
          <p:cNvSpPr txBox="true"/>
          <p:nvPr/>
        </p:nvSpPr>
        <p:spPr>
          <a:xfrm rot="0">
            <a:off x="5603373" y="7967068"/>
            <a:ext cx="12011348" cy="1581150"/>
          </a:xfrm>
          <a:prstGeom prst="rect">
            <a:avLst/>
          </a:prstGeom>
        </p:spPr>
        <p:txBody>
          <a:bodyPr anchor="t" rtlCol="false" tIns="0" lIns="0" bIns="0" rIns="0">
            <a:spAutoFit/>
          </a:bodyPr>
          <a:lstStyle/>
          <a:p>
            <a:pPr marL="727579" indent="-363790" lvl="1">
              <a:lnSpc>
                <a:spcPts val="4043"/>
              </a:lnSpc>
              <a:buFont typeface="Arial"/>
              <a:buChar char="•"/>
            </a:pPr>
            <a:r>
              <a:rPr lang="en-US" sz="3369">
                <a:solidFill>
                  <a:srgbClr val="FFFFFF"/>
                </a:solidFill>
                <a:latin typeface="Calibri (MS)"/>
              </a:rPr>
              <a:t>5GHz band provides lower range when compare to 2.4GHz.</a:t>
            </a:r>
          </a:p>
          <a:p>
            <a:pPr marL="727579" indent="-363790" lvl="1">
              <a:lnSpc>
                <a:spcPts val="4043"/>
              </a:lnSpc>
              <a:buFont typeface="Arial"/>
              <a:buChar char="•"/>
            </a:pPr>
            <a:r>
              <a:rPr lang="en-US" sz="3369">
                <a:solidFill>
                  <a:srgbClr val="FFFFFF"/>
                </a:solidFill>
                <a:latin typeface="Calibri (MS)"/>
              </a:rPr>
              <a:t>High power requirements which results in lower battery life.</a:t>
            </a:r>
          </a:p>
          <a:p>
            <a:pPr algn="l" marL="727579" indent="-363790" lvl="1">
              <a:lnSpc>
                <a:spcPts val="4043"/>
              </a:lnSpc>
              <a:buFont typeface="Arial"/>
              <a:buChar char="•"/>
            </a:pPr>
            <a:r>
              <a:rPr lang="en-US" sz="3369">
                <a:solidFill>
                  <a:srgbClr val="FFFFFF"/>
                </a:solidFill>
                <a:latin typeface="Calibri (MS)"/>
              </a:rPr>
              <a:t>Losses are also high due to the high frequency usage.</a:t>
            </a:r>
          </a:p>
        </p:txBody>
      </p:sp>
      <p:grpSp>
        <p:nvGrpSpPr>
          <p:cNvPr name="Group 13" id="13"/>
          <p:cNvGrpSpPr/>
          <p:nvPr/>
        </p:nvGrpSpPr>
        <p:grpSpPr>
          <a:xfrm rot="0">
            <a:off x="5448046" y="2098000"/>
            <a:ext cx="12502845" cy="2576826"/>
            <a:chOff x="0" y="0"/>
            <a:chExt cx="3292930" cy="678670"/>
          </a:xfrm>
        </p:grpSpPr>
        <p:sp>
          <p:nvSpPr>
            <p:cNvPr name="Freeform 14" id="14"/>
            <p:cNvSpPr/>
            <p:nvPr/>
          </p:nvSpPr>
          <p:spPr>
            <a:xfrm flipH="false" flipV="false" rot="0">
              <a:off x="0" y="0"/>
              <a:ext cx="3292930" cy="678670"/>
            </a:xfrm>
            <a:custGeom>
              <a:avLst/>
              <a:gdLst/>
              <a:ahLst/>
              <a:cxnLst/>
              <a:rect r="r" b="b" t="t" l="l"/>
              <a:pathLst>
                <a:path h="678670" w="3292930">
                  <a:moveTo>
                    <a:pt x="0" y="0"/>
                  </a:moveTo>
                  <a:lnTo>
                    <a:pt x="3292930" y="0"/>
                  </a:lnTo>
                  <a:lnTo>
                    <a:pt x="3292930" y="678670"/>
                  </a:lnTo>
                  <a:lnTo>
                    <a:pt x="0" y="678670"/>
                  </a:lnTo>
                  <a:close/>
                </a:path>
              </a:pathLst>
            </a:custGeom>
            <a:solidFill>
              <a:srgbClr val="000000">
                <a:alpha val="0"/>
              </a:srgbClr>
            </a:solidFill>
            <a:ln w="38100" cap="sq">
              <a:solidFill>
                <a:srgbClr val="FFFFFF"/>
              </a:solidFill>
              <a:prstDash val="solid"/>
              <a:miter/>
            </a:ln>
          </p:spPr>
        </p:sp>
        <p:sp>
          <p:nvSpPr>
            <p:cNvPr name="TextBox 15" id="15"/>
            <p:cNvSpPr txBox="true"/>
            <p:nvPr/>
          </p:nvSpPr>
          <p:spPr>
            <a:xfrm>
              <a:off x="0" y="-38100"/>
              <a:ext cx="3292930" cy="716770"/>
            </a:xfrm>
            <a:prstGeom prst="rect">
              <a:avLst/>
            </a:prstGeom>
          </p:spPr>
          <p:txBody>
            <a:bodyPr anchor="ctr" rtlCol="false" tIns="50800" lIns="50800" bIns="50800" rIns="50800"/>
            <a:lstStyle/>
            <a:p>
              <a:pPr algn="ctr">
                <a:lnSpc>
                  <a:spcPts val="2400"/>
                </a:lnSpc>
              </a:pPr>
            </a:p>
          </p:txBody>
        </p:sp>
      </p:grpSp>
      <p:grpSp>
        <p:nvGrpSpPr>
          <p:cNvPr name="Group 16" id="16"/>
          <p:cNvGrpSpPr/>
          <p:nvPr/>
        </p:nvGrpSpPr>
        <p:grpSpPr>
          <a:xfrm rot="0">
            <a:off x="5448046" y="4893901"/>
            <a:ext cx="12502845" cy="2192924"/>
            <a:chOff x="0" y="0"/>
            <a:chExt cx="3292930" cy="577560"/>
          </a:xfrm>
        </p:grpSpPr>
        <p:sp>
          <p:nvSpPr>
            <p:cNvPr name="Freeform 17" id="17"/>
            <p:cNvSpPr/>
            <p:nvPr/>
          </p:nvSpPr>
          <p:spPr>
            <a:xfrm flipH="false" flipV="false" rot="0">
              <a:off x="0" y="0"/>
              <a:ext cx="3292930" cy="577560"/>
            </a:xfrm>
            <a:custGeom>
              <a:avLst/>
              <a:gdLst/>
              <a:ahLst/>
              <a:cxnLst/>
              <a:rect r="r" b="b" t="t" l="l"/>
              <a:pathLst>
                <a:path h="577560" w="3292930">
                  <a:moveTo>
                    <a:pt x="0" y="0"/>
                  </a:moveTo>
                  <a:lnTo>
                    <a:pt x="3292930" y="0"/>
                  </a:lnTo>
                  <a:lnTo>
                    <a:pt x="3292930" y="577560"/>
                  </a:lnTo>
                  <a:lnTo>
                    <a:pt x="0" y="577560"/>
                  </a:lnTo>
                  <a:close/>
                </a:path>
              </a:pathLst>
            </a:custGeom>
            <a:solidFill>
              <a:srgbClr val="000000">
                <a:alpha val="0"/>
              </a:srgbClr>
            </a:solidFill>
            <a:ln w="38100" cap="sq">
              <a:solidFill>
                <a:srgbClr val="FFFFFF"/>
              </a:solidFill>
              <a:prstDash val="solid"/>
              <a:miter/>
            </a:ln>
          </p:spPr>
        </p:sp>
        <p:sp>
          <p:nvSpPr>
            <p:cNvPr name="TextBox 18" id="18"/>
            <p:cNvSpPr txBox="true"/>
            <p:nvPr/>
          </p:nvSpPr>
          <p:spPr>
            <a:xfrm>
              <a:off x="0" y="-38100"/>
              <a:ext cx="3292930" cy="615660"/>
            </a:xfrm>
            <a:prstGeom prst="rect">
              <a:avLst/>
            </a:prstGeom>
          </p:spPr>
          <p:txBody>
            <a:bodyPr anchor="ctr" rtlCol="false" tIns="50800" lIns="50800" bIns="50800" rIns="50800"/>
            <a:lstStyle/>
            <a:p>
              <a:pPr algn="ctr">
                <a:lnSpc>
                  <a:spcPts val="2400"/>
                </a:lnSpc>
              </a:pPr>
            </a:p>
          </p:txBody>
        </p:sp>
      </p:grpSp>
      <p:grpSp>
        <p:nvGrpSpPr>
          <p:cNvPr name="Group 19" id="19"/>
          <p:cNvGrpSpPr/>
          <p:nvPr/>
        </p:nvGrpSpPr>
        <p:grpSpPr>
          <a:xfrm rot="0">
            <a:off x="5448046" y="7369622"/>
            <a:ext cx="12502845" cy="2350412"/>
            <a:chOff x="0" y="0"/>
            <a:chExt cx="3292930" cy="619039"/>
          </a:xfrm>
        </p:grpSpPr>
        <p:sp>
          <p:nvSpPr>
            <p:cNvPr name="Freeform 20" id="20"/>
            <p:cNvSpPr/>
            <p:nvPr/>
          </p:nvSpPr>
          <p:spPr>
            <a:xfrm flipH="false" flipV="false" rot="0">
              <a:off x="0" y="0"/>
              <a:ext cx="3292930" cy="619039"/>
            </a:xfrm>
            <a:custGeom>
              <a:avLst/>
              <a:gdLst/>
              <a:ahLst/>
              <a:cxnLst/>
              <a:rect r="r" b="b" t="t" l="l"/>
              <a:pathLst>
                <a:path h="619039" w="3292930">
                  <a:moveTo>
                    <a:pt x="0" y="0"/>
                  </a:moveTo>
                  <a:lnTo>
                    <a:pt x="3292930" y="0"/>
                  </a:lnTo>
                  <a:lnTo>
                    <a:pt x="3292930" y="619039"/>
                  </a:lnTo>
                  <a:lnTo>
                    <a:pt x="0" y="619039"/>
                  </a:lnTo>
                  <a:close/>
                </a:path>
              </a:pathLst>
            </a:custGeom>
            <a:solidFill>
              <a:srgbClr val="000000">
                <a:alpha val="0"/>
              </a:srgbClr>
            </a:solidFill>
            <a:ln w="38100" cap="sq">
              <a:solidFill>
                <a:srgbClr val="FFFFFF"/>
              </a:solidFill>
              <a:prstDash val="solid"/>
              <a:miter/>
            </a:ln>
          </p:spPr>
        </p:sp>
        <p:sp>
          <p:nvSpPr>
            <p:cNvPr name="TextBox 21" id="21"/>
            <p:cNvSpPr txBox="true"/>
            <p:nvPr/>
          </p:nvSpPr>
          <p:spPr>
            <a:xfrm>
              <a:off x="0" y="-38100"/>
              <a:ext cx="3292930" cy="657139"/>
            </a:xfrm>
            <a:prstGeom prst="rect">
              <a:avLst/>
            </a:prstGeom>
          </p:spPr>
          <p:txBody>
            <a:bodyPr anchor="ctr" rtlCol="false" tIns="50800" lIns="50800" bIns="50800" rIns="50800"/>
            <a:lstStyle/>
            <a:p>
              <a:pPr algn="ctr">
                <a:lnSpc>
                  <a:spcPts val="2400"/>
                </a:lnSpc>
              </a:pPr>
            </a:p>
          </p:txBody>
        </p:sp>
      </p:grpSp>
      <p:sp>
        <p:nvSpPr>
          <p:cNvPr name="TextBox 22" id="22"/>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grpSp>
        <p:nvGrpSpPr>
          <p:cNvPr name="Group 5" id="5"/>
          <p:cNvGrpSpPr/>
          <p:nvPr/>
        </p:nvGrpSpPr>
        <p:grpSpPr>
          <a:xfrm rot="0">
            <a:off x="4597925" y="2023964"/>
            <a:ext cx="12895691" cy="7548433"/>
            <a:chOff x="0" y="0"/>
            <a:chExt cx="3396396" cy="1988065"/>
          </a:xfrm>
        </p:grpSpPr>
        <p:sp>
          <p:nvSpPr>
            <p:cNvPr name="Freeform 6" id="6"/>
            <p:cNvSpPr/>
            <p:nvPr/>
          </p:nvSpPr>
          <p:spPr>
            <a:xfrm flipH="false" flipV="false" rot="0">
              <a:off x="0" y="0"/>
              <a:ext cx="3396396" cy="1988065"/>
            </a:xfrm>
            <a:custGeom>
              <a:avLst/>
              <a:gdLst/>
              <a:ahLst/>
              <a:cxnLst/>
              <a:rect r="r" b="b" t="t" l="l"/>
              <a:pathLst>
                <a:path h="1988065" w="3396396">
                  <a:moveTo>
                    <a:pt x="0" y="0"/>
                  </a:moveTo>
                  <a:lnTo>
                    <a:pt x="3396396" y="0"/>
                  </a:lnTo>
                  <a:lnTo>
                    <a:pt x="3396396" y="1988065"/>
                  </a:lnTo>
                  <a:lnTo>
                    <a:pt x="0" y="1988065"/>
                  </a:lnTo>
                  <a:close/>
                </a:path>
              </a:pathLst>
            </a:custGeom>
            <a:solidFill>
              <a:srgbClr val="000000">
                <a:alpha val="0"/>
              </a:srgbClr>
            </a:solidFill>
            <a:ln w="38100" cap="sq">
              <a:solidFill>
                <a:srgbClr val="FFFFFF"/>
              </a:solidFill>
              <a:prstDash val="solid"/>
              <a:miter/>
            </a:ln>
          </p:spPr>
        </p:sp>
        <p:sp>
          <p:nvSpPr>
            <p:cNvPr name="TextBox 7" id="7"/>
            <p:cNvSpPr txBox="true"/>
            <p:nvPr/>
          </p:nvSpPr>
          <p:spPr>
            <a:xfrm>
              <a:off x="0" y="-38100"/>
              <a:ext cx="3396396" cy="2026165"/>
            </a:xfrm>
            <a:prstGeom prst="rect">
              <a:avLst/>
            </a:prstGeom>
          </p:spPr>
          <p:txBody>
            <a:bodyPr anchor="ctr" rtlCol="false" tIns="50800" lIns="50800" bIns="50800" rIns="50800"/>
            <a:lstStyle/>
            <a:p>
              <a:pPr algn="ctr">
                <a:lnSpc>
                  <a:spcPts val="2400"/>
                </a:lnSpc>
              </a:pPr>
            </a:p>
          </p:txBody>
        </p:sp>
      </p:grpSp>
      <p:sp>
        <p:nvSpPr>
          <p:cNvPr name="TextBox 8" id="8"/>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30</a:t>
            </a:r>
          </a:p>
        </p:txBody>
      </p:sp>
      <p:sp>
        <p:nvSpPr>
          <p:cNvPr name="TextBox 9" id="9"/>
          <p:cNvSpPr txBox="true"/>
          <p:nvPr/>
        </p:nvSpPr>
        <p:spPr>
          <a:xfrm rot="0">
            <a:off x="4799314" y="2108572"/>
            <a:ext cx="8909745" cy="800100"/>
          </a:xfrm>
          <a:prstGeom prst="rect">
            <a:avLst/>
          </a:prstGeom>
        </p:spPr>
        <p:txBody>
          <a:bodyPr anchor="t" rtlCol="false" tIns="0" lIns="0" bIns="0" rIns="0">
            <a:spAutoFit/>
          </a:bodyPr>
          <a:lstStyle/>
          <a:p>
            <a:pPr algn="ctr">
              <a:lnSpc>
                <a:spcPts val="5606"/>
              </a:lnSpc>
              <a:spcBef>
                <a:spcPct val="0"/>
              </a:spcBef>
            </a:pPr>
            <a:r>
              <a:rPr lang="en-US" sz="4672">
                <a:solidFill>
                  <a:srgbClr val="FFFFFF"/>
                </a:solidFill>
                <a:latin typeface="Calibri (MS) Bold"/>
              </a:rPr>
              <a:t>UNIQUE POINTS AND INSPIRATIONS</a:t>
            </a:r>
          </a:p>
        </p:txBody>
      </p:sp>
      <p:sp>
        <p:nvSpPr>
          <p:cNvPr name="TextBox 10" id="10"/>
          <p:cNvSpPr txBox="true"/>
          <p:nvPr/>
        </p:nvSpPr>
        <p:spPr>
          <a:xfrm rot="0">
            <a:off x="4597925" y="2822947"/>
            <a:ext cx="12800923" cy="6600825"/>
          </a:xfrm>
          <a:prstGeom prst="rect">
            <a:avLst/>
          </a:prstGeom>
        </p:spPr>
        <p:txBody>
          <a:bodyPr anchor="t" rtlCol="false" tIns="0" lIns="0" bIns="0" rIns="0">
            <a:spAutoFit/>
          </a:bodyPr>
          <a:lstStyle/>
          <a:p>
            <a:pPr marL="774452" indent="-387226" lvl="1">
              <a:lnSpc>
                <a:spcPts val="4304"/>
              </a:lnSpc>
              <a:buFont typeface="Arial"/>
              <a:buChar char="•"/>
            </a:pPr>
            <a:r>
              <a:rPr lang="en-US" sz="3587">
                <a:solidFill>
                  <a:srgbClr val="FFFFFF"/>
                </a:solidFill>
                <a:latin typeface="Calibri (MS)"/>
              </a:rPr>
              <a:t>The routers are configured in PTP bridge mode, so the signals are directional, making them more resistant to interference.</a:t>
            </a:r>
          </a:p>
          <a:p>
            <a:pPr marL="774452" indent="-387226" lvl="1">
              <a:lnSpc>
                <a:spcPts val="4304"/>
              </a:lnSpc>
              <a:buFont typeface="Arial"/>
              <a:buChar char="•"/>
            </a:pPr>
            <a:r>
              <a:rPr lang="en-US" sz="3587">
                <a:solidFill>
                  <a:srgbClr val="FFFFFF"/>
                </a:solidFill>
                <a:latin typeface="Calibri (MS)"/>
              </a:rPr>
              <a:t>Inspired by the television broadcast methods, we have employed scripts to transmit video from the rover to the base station using SRT(Secure Reliable Transport) protocol and FFmpeg, enabling us to transmit video over long distances with subzero latency.</a:t>
            </a:r>
          </a:p>
          <a:p>
            <a:pPr marL="774452" indent="-387226" lvl="1">
              <a:lnSpc>
                <a:spcPts val="4304"/>
              </a:lnSpc>
              <a:buFont typeface="Arial"/>
              <a:buChar char="•"/>
            </a:pPr>
            <a:r>
              <a:rPr lang="en-US" sz="3587">
                <a:solidFill>
                  <a:srgbClr val="FFFFFF"/>
                </a:solidFill>
                <a:latin typeface="Calibri (MS)"/>
              </a:rPr>
              <a:t>Control commands and telemetry data are sent using TCP protocol, which ensures lossless and error-free data transmission.</a:t>
            </a:r>
          </a:p>
          <a:p>
            <a:pPr algn="l" marL="774450" indent="-387225" lvl="1">
              <a:lnSpc>
                <a:spcPts val="4304"/>
              </a:lnSpc>
              <a:buFont typeface="Arial"/>
              <a:buChar char="•"/>
            </a:pPr>
            <a:r>
              <a:rPr lang="en-US" sz="3587">
                <a:solidFill>
                  <a:srgbClr val="FFFFFF"/>
                </a:solidFill>
                <a:latin typeface="Calibri (MS)"/>
              </a:rPr>
              <a:t>The Mikrotik routers have a special command line interface that can be used to change router configurations with scripting.</a:t>
            </a:r>
          </a:p>
        </p:txBody>
      </p:sp>
      <p:sp>
        <p:nvSpPr>
          <p:cNvPr name="TextBox 11" id="11"/>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2" id="12"/>
          <p:cNvSpPr txBox="true"/>
          <p:nvPr/>
        </p:nvSpPr>
        <p:spPr>
          <a:xfrm rot="0">
            <a:off x="389020" y="1852888"/>
            <a:ext cx="4919028" cy="29813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Ground Station Equipment and Communication System:</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Freeform 5" id="5"/>
          <p:cNvSpPr/>
          <p:nvPr/>
        </p:nvSpPr>
        <p:spPr>
          <a:xfrm flipH="false" flipV="false" rot="0">
            <a:off x="3635981" y="298336"/>
            <a:ext cx="14472284" cy="9421698"/>
          </a:xfrm>
          <a:custGeom>
            <a:avLst/>
            <a:gdLst/>
            <a:ahLst/>
            <a:cxnLst/>
            <a:rect r="r" b="b" t="t" l="l"/>
            <a:pathLst>
              <a:path h="9421698" w="14472284">
                <a:moveTo>
                  <a:pt x="0" y="0"/>
                </a:moveTo>
                <a:lnTo>
                  <a:pt x="14472284" y="0"/>
                </a:lnTo>
                <a:lnTo>
                  <a:pt x="14472284" y="9421698"/>
                </a:lnTo>
                <a:lnTo>
                  <a:pt x="0" y="9421698"/>
                </a:lnTo>
                <a:lnTo>
                  <a:pt x="0" y="0"/>
                </a:lnTo>
                <a:close/>
              </a:path>
            </a:pathLst>
          </a:custGeom>
          <a:blipFill>
            <a:blip r:embed="rId6"/>
            <a:stretch>
              <a:fillRect l="-1306" t="0" r="-2293" b="-5636"/>
            </a:stretch>
          </a:blipFill>
        </p:spPr>
      </p:sp>
      <p:sp>
        <p:nvSpPr>
          <p:cNvPr name="TextBox 6" id="6"/>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31</a:t>
            </a:r>
          </a:p>
        </p:txBody>
      </p:sp>
      <p:sp>
        <p:nvSpPr>
          <p:cNvPr name="TextBox 7" id="7"/>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8" id="8"/>
          <p:cNvSpPr txBox="true"/>
          <p:nvPr/>
        </p:nvSpPr>
        <p:spPr>
          <a:xfrm rot="0">
            <a:off x="389020" y="1852888"/>
            <a:ext cx="4919028" cy="29813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Ground Station Equipment and Communication System:</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5" id="5"/>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32</a:t>
            </a:r>
          </a:p>
        </p:txBody>
      </p:sp>
      <p:sp>
        <p:nvSpPr>
          <p:cNvPr name="TextBox 6" id="6"/>
          <p:cNvSpPr txBox="true"/>
          <p:nvPr/>
        </p:nvSpPr>
        <p:spPr>
          <a:xfrm rot="0">
            <a:off x="5569910" y="1852888"/>
            <a:ext cx="7148180" cy="723900"/>
          </a:xfrm>
          <a:prstGeom prst="rect">
            <a:avLst/>
          </a:prstGeom>
        </p:spPr>
        <p:txBody>
          <a:bodyPr anchor="t" rtlCol="false" tIns="0" lIns="0" bIns="0" rIns="0">
            <a:spAutoFit/>
          </a:bodyPr>
          <a:lstStyle/>
          <a:p>
            <a:pPr>
              <a:lnSpc>
                <a:spcPts val="5026"/>
              </a:lnSpc>
              <a:spcBef>
                <a:spcPct val="0"/>
              </a:spcBef>
            </a:pPr>
            <a:r>
              <a:rPr lang="en-US" sz="4188">
                <a:solidFill>
                  <a:srgbClr val="FFFFFF"/>
                </a:solidFill>
                <a:latin typeface="Calibri (MS) Bold"/>
              </a:rPr>
              <a:t>TECHNICAL SPECIFICATIONS</a:t>
            </a:r>
          </a:p>
        </p:txBody>
      </p:sp>
      <p:sp>
        <p:nvSpPr>
          <p:cNvPr name="TextBox 7" id="7"/>
          <p:cNvSpPr txBox="true"/>
          <p:nvPr/>
        </p:nvSpPr>
        <p:spPr>
          <a:xfrm rot="0">
            <a:off x="5603373" y="2574831"/>
            <a:ext cx="11076152" cy="3209925"/>
          </a:xfrm>
          <a:prstGeom prst="rect">
            <a:avLst/>
          </a:prstGeom>
        </p:spPr>
        <p:txBody>
          <a:bodyPr anchor="t" rtlCol="false" tIns="0" lIns="0" bIns="0" rIns="0">
            <a:spAutoFit/>
          </a:bodyPr>
          <a:lstStyle/>
          <a:p>
            <a:pPr marL="727579" indent="-363790" lvl="1">
              <a:lnSpc>
                <a:spcPts val="4043"/>
              </a:lnSpc>
              <a:buFont typeface="Arial"/>
              <a:buChar char="•"/>
            </a:pPr>
            <a:r>
              <a:rPr lang="en-US" sz="3369">
                <a:solidFill>
                  <a:srgbClr val="FFFFFF"/>
                </a:solidFill>
                <a:latin typeface="Calibri (MS)"/>
              </a:rPr>
              <a:t>The 5 Ghz band is used for communication.</a:t>
            </a:r>
          </a:p>
          <a:p>
            <a:pPr algn="l" marL="727579" indent="-363790" lvl="1">
              <a:lnSpc>
                <a:spcPts val="4043"/>
              </a:lnSpc>
              <a:buFont typeface="Arial"/>
              <a:buChar char="•"/>
            </a:pPr>
            <a:r>
              <a:rPr lang="en-US" sz="3369">
                <a:solidFill>
                  <a:srgbClr val="FFFFFF"/>
                </a:solidFill>
                <a:latin typeface="Calibri (MS)"/>
              </a:rPr>
              <a:t>The rover is equipped with AMO-5G13  Omni directional antenna of 13dbi gain and the base station is equipped with AM-5G19-120 phase sector antenna of 19dbi gain to facilitate communication and provide resilience to noise by amplifying the signals.</a:t>
            </a:r>
          </a:p>
        </p:txBody>
      </p:sp>
      <p:sp>
        <p:nvSpPr>
          <p:cNvPr name="TextBox 8" id="8"/>
          <p:cNvSpPr txBox="true"/>
          <p:nvPr/>
        </p:nvSpPr>
        <p:spPr>
          <a:xfrm rot="0">
            <a:off x="5488360" y="6114821"/>
            <a:ext cx="5653089" cy="723900"/>
          </a:xfrm>
          <a:prstGeom prst="rect">
            <a:avLst/>
          </a:prstGeom>
        </p:spPr>
        <p:txBody>
          <a:bodyPr anchor="t" rtlCol="false" tIns="0" lIns="0" bIns="0" rIns="0">
            <a:spAutoFit/>
          </a:bodyPr>
          <a:lstStyle/>
          <a:p>
            <a:pPr>
              <a:lnSpc>
                <a:spcPts val="5026"/>
              </a:lnSpc>
              <a:spcBef>
                <a:spcPct val="0"/>
              </a:spcBef>
            </a:pPr>
            <a:r>
              <a:rPr lang="en-US" sz="4188">
                <a:solidFill>
                  <a:srgbClr val="FFFFFF"/>
                </a:solidFill>
                <a:latin typeface="Calibri (MS) Bold"/>
              </a:rPr>
              <a:t>SYSTEMS ADEQUACY</a:t>
            </a:r>
          </a:p>
        </p:txBody>
      </p:sp>
      <p:sp>
        <p:nvSpPr>
          <p:cNvPr name="TextBox 9" id="9"/>
          <p:cNvSpPr txBox="true"/>
          <p:nvPr/>
        </p:nvSpPr>
        <p:spPr>
          <a:xfrm rot="0">
            <a:off x="5366633" y="6772046"/>
            <a:ext cx="12448137" cy="3095625"/>
          </a:xfrm>
          <a:prstGeom prst="rect">
            <a:avLst/>
          </a:prstGeom>
        </p:spPr>
        <p:txBody>
          <a:bodyPr anchor="t" rtlCol="false" tIns="0" lIns="0" bIns="0" rIns="0">
            <a:spAutoFit/>
          </a:bodyPr>
          <a:lstStyle/>
          <a:p>
            <a:pPr marL="727579" indent="-363790" lvl="1">
              <a:lnSpc>
                <a:spcPts val="4043"/>
              </a:lnSpc>
              <a:buFont typeface="Arial"/>
              <a:buChar char="•"/>
            </a:pPr>
            <a:r>
              <a:rPr lang="en-US" sz="3369">
                <a:solidFill>
                  <a:srgbClr val="FFFFFF"/>
                </a:solidFill>
                <a:latin typeface="Calibri (MS)"/>
              </a:rPr>
              <a:t> Mikrotik Netmetal 5 routers are used because of their ability to transmit data effectively, even in the case of interference, such as obstacles and walls.</a:t>
            </a:r>
          </a:p>
          <a:p>
            <a:pPr algn="l" marL="727579" indent="-363790" lvl="1">
              <a:lnSpc>
                <a:spcPts val="4043"/>
              </a:lnSpc>
              <a:buFont typeface="Arial"/>
              <a:buChar char="•"/>
            </a:pPr>
            <a:r>
              <a:rPr lang="en-US" sz="3369">
                <a:solidFill>
                  <a:srgbClr val="FFFFFF"/>
                </a:solidFill>
                <a:latin typeface="Calibri (MS)"/>
              </a:rPr>
              <a:t> The setup has provided a satisfactory range of 700m with LOS and 150m without LOS, transmitting video feed and other telemetry data along with the control commands with subzero latency.</a:t>
            </a:r>
          </a:p>
        </p:txBody>
      </p:sp>
      <p:grpSp>
        <p:nvGrpSpPr>
          <p:cNvPr name="Group 10" id="10"/>
          <p:cNvGrpSpPr/>
          <p:nvPr/>
        </p:nvGrpSpPr>
        <p:grpSpPr>
          <a:xfrm rot="0">
            <a:off x="5308048" y="1938613"/>
            <a:ext cx="12412634" cy="3846142"/>
            <a:chOff x="0" y="0"/>
            <a:chExt cx="3269171" cy="1012976"/>
          </a:xfrm>
        </p:grpSpPr>
        <p:sp>
          <p:nvSpPr>
            <p:cNvPr name="Freeform 11" id="11"/>
            <p:cNvSpPr/>
            <p:nvPr/>
          </p:nvSpPr>
          <p:spPr>
            <a:xfrm flipH="false" flipV="false" rot="0">
              <a:off x="0" y="0"/>
              <a:ext cx="3269171" cy="1012976"/>
            </a:xfrm>
            <a:custGeom>
              <a:avLst/>
              <a:gdLst/>
              <a:ahLst/>
              <a:cxnLst/>
              <a:rect r="r" b="b" t="t" l="l"/>
              <a:pathLst>
                <a:path h="1012976" w="3269171">
                  <a:moveTo>
                    <a:pt x="0" y="0"/>
                  </a:moveTo>
                  <a:lnTo>
                    <a:pt x="3269171" y="0"/>
                  </a:lnTo>
                  <a:lnTo>
                    <a:pt x="3269171" y="1012976"/>
                  </a:lnTo>
                  <a:lnTo>
                    <a:pt x="0" y="1012976"/>
                  </a:lnTo>
                  <a:close/>
                </a:path>
              </a:pathLst>
            </a:custGeom>
            <a:solidFill>
              <a:srgbClr val="000000">
                <a:alpha val="0"/>
              </a:srgbClr>
            </a:solidFill>
            <a:ln w="38100" cap="sq">
              <a:solidFill>
                <a:srgbClr val="FFFFFF"/>
              </a:solidFill>
              <a:prstDash val="solid"/>
              <a:miter/>
            </a:ln>
          </p:spPr>
        </p:sp>
        <p:sp>
          <p:nvSpPr>
            <p:cNvPr name="TextBox 12" id="12"/>
            <p:cNvSpPr txBox="true"/>
            <p:nvPr/>
          </p:nvSpPr>
          <p:spPr>
            <a:xfrm>
              <a:off x="0" y="-38100"/>
              <a:ext cx="3269171" cy="1051076"/>
            </a:xfrm>
            <a:prstGeom prst="rect">
              <a:avLst/>
            </a:prstGeom>
          </p:spPr>
          <p:txBody>
            <a:bodyPr anchor="ctr" rtlCol="false" tIns="50800" lIns="50800" bIns="50800" rIns="50800"/>
            <a:lstStyle/>
            <a:p>
              <a:pPr algn="ctr">
                <a:lnSpc>
                  <a:spcPts val="2400"/>
                </a:lnSpc>
              </a:pPr>
            </a:p>
          </p:txBody>
        </p:sp>
      </p:grpSp>
      <p:grpSp>
        <p:nvGrpSpPr>
          <p:cNvPr name="Group 13" id="13"/>
          <p:cNvGrpSpPr/>
          <p:nvPr/>
        </p:nvGrpSpPr>
        <p:grpSpPr>
          <a:xfrm rot="0">
            <a:off x="5308048" y="6155316"/>
            <a:ext cx="12506721" cy="3895032"/>
            <a:chOff x="0" y="0"/>
            <a:chExt cx="3293951" cy="1025852"/>
          </a:xfrm>
        </p:grpSpPr>
        <p:sp>
          <p:nvSpPr>
            <p:cNvPr name="Freeform 14" id="14"/>
            <p:cNvSpPr/>
            <p:nvPr/>
          </p:nvSpPr>
          <p:spPr>
            <a:xfrm flipH="false" flipV="false" rot="0">
              <a:off x="0" y="0"/>
              <a:ext cx="3293951" cy="1025852"/>
            </a:xfrm>
            <a:custGeom>
              <a:avLst/>
              <a:gdLst/>
              <a:ahLst/>
              <a:cxnLst/>
              <a:rect r="r" b="b" t="t" l="l"/>
              <a:pathLst>
                <a:path h="1025852" w="3293951">
                  <a:moveTo>
                    <a:pt x="0" y="0"/>
                  </a:moveTo>
                  <a:lnTo>
                    <a:pt x="3293951" y="0"/>
                  </a:lnTo>
                  <a:lnTo>
                    <a:pt x="3293951" y="1025852"/>
                  </a:lnTo>
                  <a:lnTo>
                    <a:pt x="0" y="1025852"/>
                  </a:lnTo>
                  <a:close/>
                </a:path>
              </a:pathLst>
            </a:custGeom>
            <a:solidFill>
              <a:srgbClr val="000000">
                <a:alpha val="0"/>
              </a:srgbClr>
            </a:solidFill>
            <a:ln w="38100" cap="sq">
              <a:solidFill>
                <a:srgbClr val="FFFFFF"/>
              </a:solidFill>
              <a:prstDash val="solid"/>
              <a:miter/>
            </a:ln>
          </p:spPr>
        </p:sp>
        <p:sp>
          <p:nvSpPr>
            <p:cNvPr name="TextBox 15" id="15"/>
            <p:cNvSpPr txBox="true"/>
            <p:nvPr/>
          </p:nvSpPr>
          <p:spPr>
            <a:xfrm>
              <a:off x="0" y="-38100"/>
              <a:ext cx="3293951" cy="1063952"/>
            </a:xfrm>
            <a:prstGeom prst="rect">
              <a:avLst/>
            </a:prstGeom>
          </p:spPr>
          <p:txBody>
            <a:bodyPr anchor="ctr" rtlCol="false" tIns="50800" lIns="50800" bIns="50800" rIns="50800"/>
            <a:lstStyle/>
            <a:p>
              <a:pPr algn="ctr">
                <a:lnSpc>
                  <a:spcPts val="2400"/>
                </a:lnSpc>
              </a:pPr>
            </a:p>
          </p:txBody>
        </p:sp>
      </p:grpSp>
      <p:sp>
        <p:nvSpPr>
          <p:cNvPr name="TextBox 16" id="16"/>
          <p:cNvSpPr txBox="true"/>
          <p:nvPr/>
        </p:nvSpPr>
        <p:spPr>
          <a:xfrm rot="0">
            <a:off x="389020" y="338137"/>
            <a:ext cx="6031544" cy="1238250"/>
          </a:xfrm>
          <a:prstGeom prst="rect">
            <a:avLst/>
          </a:prstGeom>
        </p:spPr>
        <p:txBody>
          <a:bodyPr anchor="t" rtlCol="false" tIns="0" lIns="0" bIns="0" rIns="0">
            <a:spAutoFit/>
          </a:bodyPr>
          <a:lstStyle/>
          <a:p>
            <a:pPr algn="l">
              <a:lnSpc>
                <a:spcPts val="8640"/>
              </a:lnSpc>
            </a:pPr>
            <a:r>
              <a:rPr lang="en-US" sz="7200" spc="67">
                <a:solidFill>
                  <a:srgbClr val="F2F2F2"/>
                </a:solidFill>
                <a:latin typeface="Calibri (MS) Bold"/>
              </a:rPr>
              <a:t>ROVER DESIGN</a:t>
            </a:r>
          </a:p>
        </p:txBody>
      </p:sp>
      <p:sp>
        <p:nvSpPr>
          <p:cNvPr name="TextBox 17" id="17"/>
          <p:cNvSpPr txBox="true"/>
          <p:nvPr/>
        </p:nvSpPr>
        <p:spPr>
          <a:xfrm rot="0">
            <a:off x="389020" y="1852888"/>
            <a:ext cx="4919028" cy="29813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Ground Station Equipment and Communication System: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714825" y="1914525"/>
            <a:ext cx="3834750"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History of</a:t>
            </a:r>
          </a:p>
          <a:p>
            <a:pPr algn="l">
              <a:lnSpc>
                <a:spcPts val="5759"/>
              </a:lnSpc>
            </a:pPr>
            <a:r>
              <a:rPr lang="en-US" sz="4800" spc="44">
                <a:solidFill>
                  <a:srgbClr val="F2F2F2"/>
                </a:solidFill>
                <a:latin typeface="Calibri (MS) Bold"/>
              </a:rPr>
              <a:t>the Team:</a:t>
            </a:r>
          </a:p>
        </p:txBody>
      </p:sp>
      <p:sp>
        <p:nvSpPr>
          <p:cNvPr name="TextBox 4" id="4"/>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4</a:t>
            </a:r>
          </a:p>
        </p:txBody>
      </p:sp>
      <p:sp>
        <p:nvSpPr>
          <p:cNvPr name="Freeform 5" id="5"/>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6" id="6"/>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7" id="7"/>
          <p:cNvSpPr txBox="true"/>
          <p:nvPr/>
        </p:nvSpPr>
        <p:spPr>
          <a:xfrm rot="0">
            <a:off x="4549575" y="2074735"/>
            <a:ext cx="12748948" cy="5305425"/>
          </a:xfrm>
          <a:prstGeom prst="rect">
            <a:avLst/>
          </a:prstGeom>
        </p:spPr>
        <p:txBody>
          <a:bodyPr anchor="t" rtlCol="false" tIns="0" lIns="0" bIns="0" rIns="0">
            <a:spAutoFit/>
          </a:bodyPr>
          <a:lstStyle/>
          <a:p>
            <a:pPr>
              <a:lnSpc>
                <a:spcPts val="4199"/>
              </a:lnSpc>
              <a:spcBef>
                <a:spcPct val="0"/>
              </a:spcBef>
            </a:pPr>
            <a:r>
              <a:rPr lang="en-US" sz="3499">
                <a:solidFill>
                  <a:srgbClr val="FFFFFF"/>
                </a:solidFill>
                <a:latin typeface="Calibri (MS) Light"/>
              </a:rPr>
              <a:t>Team Anveshak is now a group of more than 50 enthusiastic students from IIT Madras who have a great passion for robotics. Since our inception in early 2017, we have devoted numerous days and nights to making our own remote-controlled/autonomous all-terrain rovers equipped with a robotic manipulator and soil scooper. Our team comprises highly committed and skilled students who work in mechanical design, system architecture and control, outreach, and business relations. The technical expertise and practical experience that our team members gain are second to none, preparing them to become effective team players and leaders in industry and research.</a:t>
            </a:r>
          </a:p>
        </p:txBody>
      </p:sp>
      <p:sp>
        <p:nvSpPr>
          <p:cNvPr name="TextBox 8" id="8"/>
          <p:cNvSpPr txBox="true"/>
          <p:nvPr/>
        </p:nvSpPr>
        <p:spPr>
          <a:xfrm rot="0">
            <a:off x="714825" y="705775"/>
            <a:ext cx="16858350"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TEAM INFO</a:t>
            </a:r>
          </a:p>
        </p:txBody>
      </p:sp>
      <p:grpSp>
        <p:nvGrpSpPr>
          <p:cNvPr name="Group 9" id="9"/>
          <p:cNvGrpSpPr/>
          <p:nvPr/>
        </p:nvGrpSpPr>
        <p:grpSpPr>
          <a:xfrm rot="0">
            <a:off x="4384889" y="2000250"/>
            <a:ext cx="13108727" cy="5513985"/>
            <a:chOff x="0" y="0"/>
            <a:chExt cx="3452504" cy="1452243"/>
          </a:xfrm>
        </p:grpSpPr>
        <p:sp>
          <p:nvSpPr>
            <p:cNvPr name="Freeform 10" id="10"/>
            <p:cNvSpPr/>
            <p:nvPr/>
          </p:nvSpPr>
          <p:spPr>
            <a:xfrm flipH="false" flipV="false" rot="0">
              <a:off x="0" y="0"/>
              <a:ext cx="3452504" cy="1452243"/>
            </a:xfrm>
            <a:custGeom>
              <a:avLst/>
              <a:gdLst/>
              <a:ahLst/>
              <a:cxnLst/>
              <a:rect r="r" b="b" t="t" l="l"/>
              <a:pathLst>
                <a:path h="1452243" w="3452504">
                  <a:moveTo>
                    <a:pt x="0" y="0"/>
                  </a:moveTo>
                  <a:lnTo>
                    <a:pt x="3452504" y="0"/>
                  </a:lnTo>
                  <a:lnTo>
                    <a:pt x="3452504" y="1452243"/>
                  </a:lnTo>
                  <a:lnTo>
                    <a:pt x="0" y="1452243"/>
                  </a:lnTo>
                  <a:close/>
                </a:path>
              </a:pathLst>
            </a:custGeom>
            <a:solidFill>
              <a:srgbClr val="000000">
                <a:alpha val="0"/>
              </a:srgbClr>
            </a:solidFill>
            <a:ln w="38100" cap="sq">
              <a:solidFill>
                <a:srgbClr val="0097A7"/>
              </a:solidFill>
              <a:prstDash val="solid"/>
              <a:miter/>
            </a:ln>
          </p:spPr>
        </p:sp>
        <p:sp>
          <p:nvSpPr>
            <p:cNvPr name="TextBox 11" id="11"/>
            <p:cNvSpPr txBox="true"/>
            <p:nvPr/>
          </p:nvSpPr>
          <p:spPr>
            <a:xfrm>
              <a:off x="0" y="-38100"/>
              <a:ext cx="3452504" cy="1490343"/>
            </a:xfrm>
            <a:prstGeom prst="rect">
              <a:avLst/>
            </a:prstGeom>
          </p:spPr>
          <p:txBody>
            <a:bodyPr anchor="ctr" rtlCol="false" tIns="50800" lIns="50800" bIns="50800" rIns="50800"/>
            <a:lstStyle/>
            <a:p>
              <a:pPr algn="ctr">
                <a:lnSpc>
                  <a:spcPts val="2400"/>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714825" y="1914525"/>
            <a:ext cx="3834750"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History of</a:t>
            </a:r>
          </a:p>
          <a:p>
            <a:pPr algn="l">
              <a:lnSpc>
                <a:spcPts val="5759"/>
              </a:lnSpc>
            </a:pPr>
            <a:r>
              <a:rPr lang="en-US" sz="4800" spc="44">
                <a:solidFill>
                  <a:srgbClr val="F2F2F2"/>
                </a:solidFill>
                <a:latin typeface="Calibri (MS) Bold"/>
              </a:rPr>
              <a:t>the Team:</a:t>
            </a:r>
          </a:p>
        </p:txBody>
      </p:sp>
      <p:sp>
        <p:nvSpPr>
          <p:cNvPr name="TextBox 4" id="4"/>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4</a:t>
            </a:r>
          </a:p>
        </p:txBody>
      </p:sp>
      <p:sp>
        <p:nvSpPr>
          <p:cNvPr name="Freeform 5" id="5"/>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6" id="6"/>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TextBox 7" id="7"/>
          <p:cNvSpPr txBox="true"/>
          <p:nvPr/>
        </p:nvSpPr>
        <p:spPr>
          <a:xfrm rot="0">
            <a:off x="6218268" y="1795234"/>
            <a:ext cx="10443343" cy="7400925"/>
          </a:xfrm>
          <a:prstGeom prst="rect">
            <a:avLst/>
          </a:prstGeom>
        </p:spPr>
        <p:txBody>
          <a:bodyPr anchor="t" rtlCol="false" tIns="0" lIns="0" bIns="0" rIns="0">
            <a:spAutoFit/>
          </a:bodyPr>
          <a:lstStyle/>
          <a:p>
            <a:pPr>
              <a:lnSpc>
                <a:spcPts val="4199"/>
              </a:lnSpc>
              <a:spcBef>
                <a:spcPct val="0"/>
              </a:spcBef>
            </a:pPr>
            <a:r>
              <a:rPr lang="en-US" sz="3499" u="sng">
                <a:solidFill>
                  <a:srgbClr val="FFFFFF"/>
                </a:solidFill>
                <a:latin typeface="Calibri (MS) Light"/>
              </a:rPr>
              <a:t>Our Experiences:</a:t>
            </a:r>
          </a:p>
          <a:p>
            <a:pPr>
              <a:lnSpc>
                <a:spcPts val="4199"/>
              </a:lnSpc>
              <a:spcBef>
                <a:spcPct val="0"/>
              </a:spcBef>
            </a:pPr>
            <a:r>
              <a:rPr lang="en-US" sz="3499">
                <a:solidFill>
                  <a:srgbClr val="FFFFFF"/>
                </a:solidFill>
                <a:latin typeface="Calibri (MS) Light"/>
                <a:ea typeface="Calibri (MS) Light"/>
              </a:rPr>
              <a:t>❖ IRC 2019 - Champions!</a:t>
            </a:r>
          </a:p>
          <a:p>
            <a:pPr>
              <a:lnSpc>
                <a:spcPts val="4199"/>
              </a:lnSpc>
              <a:spcBef>
                <a:spcPct val="0"/>
              </a:spcBef>
            </a:pPr>
            <a:r>
              <a:rPr lang="en-US" sz="3499">
                <a:solidFill>
                  <a:srgbClr val="FFFFFF"/>
                </a:solidFill>
                <a:latin typeface="Calibri (MS) Light"/>
                <a:ea typeface="Calibri (MS) Light"/>
              </a:rPr>
              <a:t>❖ URC 2019- 12th Place</a:t>
            </a:r>
          </a:p>
          <a:p>
            <a:pPr>
              <a:lnSpc>
                <a:spcPts val="4199"/>
              </a:lnSpc>
              <a:spcBef>
                <a:spcPct val="0"/>
              </a:spcBef>
            </a:pPr>
            <a:r>
              <a:rPr lang="en-US" sz="3499">
                <a:solidFill>
                  <a:srgbClr val="FFFFFF"/>
                </a:solidFill>
                <a:latin typeface="Calibri (MS) Light"/>
                <a:ea typeface="Calibri (MS) Light"/>
              </a:rPr>
              <a:t>❖ IRC 2020 - 5th Place</a:t>
            </a:r>
          </a:p>
          <a:p>
            <a:pPr>
              <a:lnSpc>
                <a:spcPts val="4199"/>
              </a:lnSpc>
              <a:spcBef>
                <a:spcPct val="0"/>
              </a:spcBef>
            </a:pPr>
            <a:r>
              <a:rPr lang="en-US" sz="3499">
                <a:solidFill>
                  <a:srgbClr val="FFFFFF"/>
                </a:solidFill>
                <a:latin typeface="Calibri (MS) Light"/>
                <a:ea typeface="Calibri (MS) Light"/>
              </a:rPr>
              <a:t>❖ ERC 2021- 12th Place (Remote edition)</a:t>
            </a:r>
          </a:p>
          <a:p>
            <a:pPr>
              <a:lnSpc>
                <a:spcPts val="4199"/>
              </a:lnSpc>
              <a:spcBef>
                <a:spcPct val="0"/>
              </a:spcBef>
            </a:pPr>
            <a:r>
              <a:rPr lang="en-US" sz="3499">
                <a:solidFill>
                  <a:srgbClr val="FFFFFF"/>
                </a:solidFill>
                <a:latin typeface="Calibri (MS) Light"/>
                <a:ea typeface="Calibri (MS) Light"/>
              </a:rPr>
              <a:t>❖ IRDC 2021- 6th Place</a:t>
            </a:r>
          </a:p>
          <a:p>
            <a:pPr>
              <a:lnSpc>
                <a:spcPts val="4199"/>
              </a:lnSpc>
              <a:spcBef>
                <a:spcPct val="0"/>
              </a:spcBef>
            </a:pPr>
            <a:r>
              <a:rPr lang="en-US" sz="3499">
                <a:solidFill>
                  <a:srgbClr val="FFFFFF"/>
                </a:solidFill>
                <a:latin typeface="Calibri (MS) Light"/>
                <a:ea typeface="Calibri (MS) Light"/>
              </a:rPr>
              <a:t>❖ URC 2022- Qualified</a:t>
            </a:r>
          </a:p>
          <a:p>
            <a:pPr>
              <a:lnSpc>
                <a:spcPts val="4199"/>
              </a:lnSpc>
              <a:spcBef>
                <a:spcPct val="0"/>
              </a:spcBef>
            </a:pPr>
            <a:r>
              <a:rPr lang="en-US" sz="3499">
                <a:solidFill>
                  <a:srgbClr val="FFFFFF"/>
                </a:solidFill>
                <a:latin typeface="Calibri (MS) Light"/>
                <a:ea typeface="Calibri (MS) Light"/>
              </a:rPr>
              <a:t>❖ ARC 2022- 6th PLace</a:t>
            </a:r>
          </a:p>
          <a:p>
            <a:pPr>
              <a:lnSpc>
                <a:spcPts val="4199"/>
              </a:lnSpc>
              <a:spcBef>
                <a:spcPct val="0"/>
              </a:spcBef>
            </a:pPr>
            <a:r>
              <a:rPr lang="en-US" sz="3499">
                <a:solidFill>
                  <a:srgbClr val="FFFFFF"/>
                </a:solidFill>
                <a:latin typeface="Calibri (MS) Light"/>
                <a:ea typeface="Calibri (MS) Light"/>
              </a:rPr>
              <a:t>❖ ERC 2022 - 4th Place (Remote edition, Qualification A)</a:t>
            </a:r>
          </a:p>
          <a:p>
            <a:pPr>
              <a:lnSpc>
                <a:spcPts val="4199"/>
              </a:lnSpc>
              <a:spcBef>
                <a:spcPct val="0"/>
              </a:spcBef>
            </a:pPr>
            <a:r>
              <a:rPr lang="en-US" sz="3499">
                <a:solidFill>
                  <a:srgbClr val="FFFFFF"/>
                </a:solidFill>
                <a:latin typeface="Calibri (MS) Light"/>
                <a:ea typeface="Calibri (MS) Light"/>
              </a:rPr>
              <a:t>❖ IRDC 2022-12th Place</a:t>
            </a:r>
          </a:p>
          <a:p>
            <a:pPr>
              <a:lnSpc>
                <a:spcPts val="4199"/>
              </a:lnSpc>
              <a:spcBef>
                <a:spcPct val="0"/>
              </a:spcBef>
            </a:pPr>
            <a:r>
              <a:rPr lang="en-US" sz="3499">
                <a:solidFill>
                  <a:srgbClr val="FFFFFF"/>
                </a:solidFill>
                <a:latin typeface="Calibri (MS) Light"/>
                <a:ea typeface="Calibri (MS) Light"/>
              </a:rPr>
              <a:t>❖ IRC 2023- 14th Place</a:t>
            </a:r>
          </a:p>
          <a:p>
            <a:pPr>
              <a:lnSpc>
                <a:spcPts val="4199"/>
              </a:lnSpc>
              <a:spcBef>
                <a:spcPct val="0"/>
              </a:spcBef>
            </a:pPr>
            <a:r>
              <a:rPr lang="en-US" sz="3499">
                <a:solidFill>
                  <a:srgbClr val="FFFFFF"/>
                </a:solidFill>
                <a:latin typeface="Calibri (MS) Light"/>
                <a:ea typeface="Calibri (MS) Light"/>
              </a:rPr>
              <a:t>❖ URC 2023- 30th Place</a:t>
            </a:r>
          </a:p>
          <a:p>
            <a:pPr>
              <a:lnSpc>
                <a:spcPts val="4199"/>
              </a:lnSpc>
              <a:spcBef>
                <a:spcPct val="0"/>
              </a:spcBef>
            </a:pPr>
            <a:r>
              <a:rPr lang="en-US" sz="3499">
                <a:solidFill>
                  <a:srgbClr val="FFFFFF"/>
                </a:solidFill>
                <a:latin typeface="Calibri (MS) Light"/>
                <a:ea typeface="Calibri (MS) Light"/>
              </a:rPr>
              <a:t>❖ ARC 2023- 6th Place</a:t>
            </a:r>
          </a:p>
          <a:p>
            <a:pPr>
              <a:lnSpc>
                <a:spcPts val="4199"/>
              </a:lnSpc>
              <a:spcBef>
                <a:spcPct val="0"/>
              </a:spcBef>
            </a:pPr>
            <a:r>
              <a:rPr lang="en-US" sz="3499">
                <a:solidFill>
                  <a:srgbClr val="FFFFFF"/>
                </a:solidFill>
                <a:latin typeface="Calibri (MS) Light"/>
                <a:ea typeface="Calibri (MS) Light"/>
              </a:rPr>
              <a:t>❖ IRC 2024- 2nd Place</a:t>
            </a:r>
          </a:p>
        </p:txBody>
      </p:sp>
      <p:sp>
        <p:nvSpPr>
          <p:cNvPr name="TextBox 8" id="8"/>
          <p:cNvSpPr txBox="true"/>
          <p:nvPr/>
        </p:nvSpPr>
        <p:spPr>
          <a:xfrm rot="0">
            <a:off x="714825" y="705775"/>
            <a:ext cx="16858350"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TEAM INFO</a:t>
            </a:r>
          </a:p>
        </p:txBody>
      </p:sp>
      <p:grpSp>
        <p:nvGrpSpPr>
          <p:cNvPr name="Group 9" id="9"/>
          <p:cNvGrpSpPr/>
          <p:nvPr/>
        </p:nvGrpSpPr>
        <p:grpSpPr>
          <a:xfrm rot="0">
            <a:off x="5926282" y="1756238"/>
            <a:ext cx="11110059" cy="7439921"/>
            <a:chOff x="0" y="0"/>
            <a:chExt cx="2926106" cy="1959485"/>
          </a:xfrm>
        </p:grpSpPr>
        <p:sp>
          <p:nvSpPr>
            <p:cNvPr name="Freeform 10" id="10"/>
            <p:cNvSpPr/>
            <p:nvPr/>
          </p:nvSpPr>
          <p:spPr>
            <a:xfrm flipH="false" flipV="false" rot="0">
              <a:off x="0" y="0"/>
              <a:ext cx="2926106" cy="1959485"/>
            </a:xfrm>
            <a:custGeom>
              <a:avLst/>
              <a:gdLst/>
              <a:ahLst/>
              <a:cxnLst/>
              <a:rect r="r" b="b" t="t" l="l"/>
              <a:pathLst>
                <a:path h="1959485" w="2926106">
                  <a:moveTo>
                    <a:pt x="0" y="0"/>
                  </a:moveTo>
                  <a:lnTo>
                    <a:pt x="2926106" y="0"/>
                  </a:lnTo>
                  <a:lnTo>
                    <a:pt x="2926106" y="1959485"/>
                  </a:lnTo>
                  <a:lnTo>
                    <a:pt x="0" y="1959485"/>
                  </a:lnTo>
                  <a:close/>
                </a:path>
              </a:pathLst>
            </a:custGeom>
            <a:solidFill>
              <a:srgbClr val="000000">
                <a:alpha val="0"/>
              </a:srgbClr>
            </a:solidFill>
            <a:ln w="38100" cap="sq">
              <a:solidFill>
                <a:srgbClr val="0097A7"/>
              </a:solidFill>
              <a:prstDash val="solid"/>
              <a:miter/>
            </a:ln>
          </p:spPr>
        </p:sp>
        <p:sp>
          <p:nvSpPr>
            <p:cNvPr name="TextBox 11" id="11"/>
            <p:cNvSpPr txBox="true"/>
            <p:nvPr/>
          </p:nvSpPr>
          <p:spPr>
            <a:xfrm>
              <a:off x="0" y="-38100"/>
              <a:ext cx="2926106" cy="1997585"/>
            </a:xfrm>
            <a:prstGeom prst="rect">
              <a:avLst/>
            </a:prstGeom>
          </p:spPr>
          <p:txBody>
            <a:bodyPr anchor="ctr" rtlCol="false" tIns="50800" lIns="50800" bIns="50800" rIns="50800"/>
            <a:lstStyle/>
            <a:p>
              <a:pPr algn="ctr">
                <a:lnSpc>
                  <a:spcPts val="2400"/>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5</a:t>
            </a:r>
          </a:p>
        </p:txBody>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4"/>
            <a:stretch>
              <a:fillRect l="0" t="0" r="0" b="0"/>
            </a:stretch>
          </a:blipFill>
        </p:spPr>
      </p:sp>
      <p:graphicFrame>
        <p:nvGraphicFramePr>
          <p:cNvPr name="Table 5" id="5"/>
          <p:cNvGraphicFramePr>
            <a:graphicFrameLocks noGrp="true"/>
          </p:cNvGraphicFramePr>
          <p:nvPr/>
        </p:nvGraphicFramePr>
        <p:xfrm>
          <a:off x="6769100" y="1589621"/>
          <a:ext cx="10490200" cy="8460727"/>
        </p:xfrm>
        <a:graphic>
          <a:graphicData uri="http://schemas.openxmlformats.org/drawingml/2006/table">
            <a:tbl>
              <a:tblPr/>
              <a:tblGrid>
                <a:gridCol w="2662178"/>
                <a:gridCol w="2085759"/>
                <a:gridCol w="2172218"/>
                <a:gridCol w="3570045"/>
              </a:tblGrid>
              <a:tr h="461023">
                <a:tc>
                  <a:txBody>
                    <a:bodyPr anchor="t" rtlCol="false"/>
                    <a:lstStyle/>
                    <a:p>
                      <a:pPr algn="ctr">
                        <a:lnSpc>
                          <a:spcPts val="1920"/>
                        </a:lnSpc>
                        <a:defRPr/>
                      </a:pPr>
                      <a:r>
                        <a:rPr lang="en-US" sz="1600">
                          <a:solidFill>
                            <a:srgbClr val="FFFFFF"/>
                          </a:solidFill>
                          <a:latin typeface="Calibri (MS) Bold"/>
                        </a:rPr>
                        <a:t>Name</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solidFill>
                      <a:srgbClr val="FF882F"/>
                    </a:solidFill>
                  </a:tcPr>
                </a:tc>
                <a:tc>
                  <a:txBody>
                    <a:bodyPr anchor="t" rtlCol="false"/>
                    <a:lstStyle/>
                    <a:p>
                      <a:pPr algn="ctr">
                        <a:lnSpc>
                          <a:spcPts val="1920"/>
                        </a:lnSpc>
                        <a:defRPr/>
                      </a:pPr>
                      <a:r>
                        <a:rPr lang="en-US" sz="1600">
                          <a:solidFill>
                            <a:srgbClr val="FFFFFF"/>
                          </a:solidFill>
                          <a:latin typeface="Calibri (MS) Bold"/>
                        </a:rPr>
                        <a:t>Designation</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solidFill>
                      <a:srgbClr val="FF882F"/>
                    </a:solidFill>
                  </a:tcPr>
                </a:tc>
                <a:tc>
                  <a:txBody>
                    <a:bodyPr anchor="t" rtlCol="false"/>
                    <a:lstStyle/>
                    <a:p>
                      <a:pPr algn="ctr">
                        <a:lnSpc>
                          <a:spcPts val="1920"/>
                        </a:lnSpc>
                        <a:defRPr/>
                      </a:pPr>
                      <a:r>
                        <a:rPr lang="en-US" sz="1600">
                          <a:solidFill>
                            <a:srgbClr val="FFFFFF"/>
                          </a:solidFill>
                          <a:latin typeface="Calibri (MS) Bold"/>
                        </a:rPr>
                        <a:t>Module Name</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solidFill>
                      <a:srgbClr val="FF882F"/>
                    </a:solidFill>
                  </a:tcPr>
                </a:tc>
                <a:tc>
                  <a:txBody>
                    <a:bodyPr anchor="t" rtlCol="false"/>
                    <a:lstStyle/>
                    <a:p>
                      <a:pPr algn="ctr">
                        <a:lnSpc>
                          <a:spcPts val="1920"/>
                        </a:lnSpc>
                        <a:defRPr/>
                      </a:pPr>
                      <a:r>
                        <a:rPr lang="en-US" sz="1600">
                          <a:solidFill>
                            <a:srgbClr val="FFFFFF"/>
                          </a:solidFill>
                          <a:latin typeface="Calibri (MS) Bold"/>
                        </a:rPr>
                        <a:t>Major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solidFill>
                      <a:srgbClr val="FF882F"/>
                    </a:solidFill>
                  </a:tcPr>
                </a:tc>
              </a:tr>
              <a:tr h="431553">
                <a:tc>
                  <a:txBody>
                    <a:bodyPr anchor="t" rtlCol="false"/>
                    <a:lstStyle/>
                    <a:p>
                      <a:pPr algn="l">
                        <a:lnSpc>
                          <a:spcPts val="1920"/>
                        </a:lnSpc>
                        <a:defRPr/>
                      </a:pPr>
                      <a:r>
                        <a:rPr lang="en-US" sz="1600">
                          <a:solidFill>
                            <a:srgbClr val="FFFFFF"/>
                          </a:solidFill>
                          <a:latin typeface="Calibri (MS)"/>
                        </a:rPr>
                        <a:t>Anuraag Rapaka</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Team Head</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NA</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Darshan K</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Team Head</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NA</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623917">
                <a:tc>
                  <a:txBody>
                    <a:bodyPr anchor="t" rtlCol="false"/>
                    <a:lstStyle/>
                    <a:p>
                      <a:pPr algn="l">
                        <a:lnSpc>
                          <a:spcPts val="1920"/>
                        </a:lnSpc>
                        <a:defRPr/>
                      </a:pPr>
                      <a:r>
                        <a:rPr lang="en-US" sz="1600">
                          <a:solidFill>
                            <a:srgbClr val="FFFFFF"/>
                          </a:solidFill>
                          <a:latin typeface="Calibri (MS)"/>
                        </a:rPr>
                        <a:t>Jaswanth VG</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Head Of Operations</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NA</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Metallurgical and Materials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Chandra Hasa</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Head Of Operations</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NA</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Aerospace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Saketh Polamraju</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Module Lead</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Yegneswaran</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Module Lead</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Gokul M K</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Module Lead</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Engineering Design</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19"/>
                        </a:lnSpc>
                        <a:defRPr/>
                      </a:pPr>
                      <a:r>
                        <a:rPr lang="en-US" sz="1599">
                          <a:solidFill>
                            <a:srgbClr val="FFFFFF"/>
                          </a:solidFill>
                          <a:latin typeface="Calibri (MS)"/>
                        </a:rPr>
                        <a:t>Manjari Sengupta</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19"/>
                        </a:lnSpc>
                        <a:defRPr/>
                      </a:pPr>
                      <a:r>
                        <a:rPr lang="en-US" sz="1599">
                          <a:solidFill>
                            <a:srgbClr val="FFFFFF"/>
                          </a:solidFill>
                          <a:latin typeface="Calibri (MS)"/>
                        </a:rPr>
                        <a:t>Module Lead</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19"/>
                        </a:lnSpc>
                        <a:defRPr/>
                      </a:pPr>
                      <a:r>
                        <a:rPr lang="en-US" sz="1599">
                          <a:solidFill>
                            <a:srgbClr val="FFFFFF"/>
                          </a:solidFill>
                          <a:latin typeface="Calibri (MS)"/>
                        </a:rPr>
                        <a:t>Elec and Software</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19"/>
                        </a:lnSpc>
                        <a:defRPr/>
                      </a:pPr>
                      <a:r>
                        <a:rPr lang="en-US" sz="1599">
                          <a:solidFill>
                            <a:srgbClr val="FFFFFF"/>
                          </a:solidFill>
                          <a:latin typeface="Calibri (MS)"/>
                        </a:rPr>
                        <a:t>Engineering Physics</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Sanyukta Gedam</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Module Lead</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Astrobiology</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Biotechnology</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Divyanshu Singh</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Module Lead</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CPR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Pratham Kogta</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 </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Engineering Physics</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Anuj Sreenivasan </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559341">
                <a:tc>
                  <a:txBody>
                    <a:bodyPr anchor="t" rtlCol="false"/>
                    <a:lstStyle/>
                    <a:p>
                      <a:pPr algn="l">
                        <a:lnSpc>
                          <a:spcPts val="1920"/>
                        </a:lnSpc>
                        <a:defRPr/>
                      </a:pPr>
                      <a:r>
                        <a:rPr lang="en-US" sz="1600">
                          <a:solidFill>
                            <a:srgbClr val="FFFFFF"/>
                          </a:solidFill>
                          <a:latin typeface="Calibri (MS)"/>
                        </a:rPr>
                        <a:t>Kavin Arvinth Ravichandran </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 </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Aerospace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Venkata Sai Vishwesvar</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Biotechnology</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Pranav Ramesh</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Computer Science and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Om Shende</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Civil Engineering</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31553">
                <a:tc>
                  <a:txBody>
                    <a:bodyPr anchor="t" rtlCol="false"/>
                    <a:lstStyle/>
                    <a:p>
                      <a:pPr algn="l">
                        <a:lnSpc>
                          <a:spcPts val="1920"/>
                        </a:lnSpc>
                        <a:defRPr/>
                      </a:pPr>
                      <a:r>
                        <a:rPr lang="en-US" sz="1600">
                          <a:solidFill>
                            <a:srgbClr val="FFFFFF"/>
                          </a:solidFill>
                          <a:latin typeface="Calibri (MS)"/>
                        </a:rPr>
                        <a:t>Amogh G. Okade</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Engineering Physics</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343158">
                <a:tc>
                  <a:txBody>
                    <a:bodyPr anchor="t" rtlCol="false"/>
                    <a:lstStyle/>
                    <a:p>
                      <a:pPr algn="l">
                        <a:lnSpc>
                          <a:spcPts val="1920"/>
                        </a:lnSpc>
                        <a:defRPr/>
                      </a:pPr>
                      <a:r>
                        <a:rPr lang="en-US" sz="1600">
                          <a:solidFill>
                            <a:srgbClr val="FFFFFF"/>
                          </a:solidFill>
                          <a:latin typeface="Calibri (MS)"/>
                        </a:rPr>
                        <a:t>Aadit Chugh</a:t>
                      </a:r>
                      <a:endParaRPr lang="en-US" sz="1100"/>
                    </a:p>
                  </a:txBody>
                  <a:tcPr marL="7793" marR="7793" marT="7793" marB="7793"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000000"/>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000000"/>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000000"/>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Engineering Physics</a:t>
                      </a:r>
                      <a:endParaRPr lang="en-US" sz="1100"/>
                    </a:p>
                  </a:txBody>
                  <a:tcPr marL="7793" marR="7793" marT="7793" marB="7793"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000000"/>
                      </a:solidFill>
                      <a:prstDash val="solid"/>
                      <a:round/>
                      <a:headEnd type="none" w="med" len="med"/>
                      <a:tailEnd type="none" w="med" len="med"/>
                    </a:lnB>
                  </a:tcPr>
                </a:tc>
              </a:tr>
            </a:tbl>
          </a:graphicData>
        </a:graphic>
      </p:graphicFrame>
      <p:sp>
        <p:nvSpPr>
          <p:cNvPr name="Freeform 6" id="6"/>
          <p:cNvSpPr/>
          <p:nvPr/>
        </p:nvSpPr>
        <p:spPr>
          <a:xfrm flipH="false" flipV="false" rot="0">
            <a:off x="15100050" y="686539"/>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5"/>
            <a:stretch>
              <a:fillRect l="0" t="0" r="0" b="-34"/>
            </a:stretch>
          </a:blipFill>
        </p:spPr>
      </p:sp>
      <p:sp>
        <p:nvSpPr>
          <p:cNvPr name="TextBox 7" id="7"/>
          <p:cNvSpPr txBox="true"/>
          <p:nvPr/>
        </p:nvSpPr>
        <p:spPr>
          <a:xfrm rot="0">
            <a:off x="714825" y="705775"/>
            <a:ext cx="16858350"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TEAM INFO</a:t>
            </a:r>
          </a:p>
        </p:txBody>
      </p:sp>
      <p:sp>
        <p:nvSpPr>
          <p:cNvPr name="TextBox 8" id="8"/>
          <p:cNvSpPr txBox="true"/>
          <p:nvPr/>
        </p:nvSpPr>
        <p:spPr>
          <a:xfrm rot="0">
            <a:off x="714825" y="1914525"/>
            <a:ext cx="3834750"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Active Members List: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6</a:t>
            </a:r>
          </a:p>
        </p:txBody>
      </p:sp>
      <p:sp>
        <p:nvSpPr>
          <p:cNvPr name="Freeform 4" id="4"/>
          <p:cNvSpPr/>
          <p:nvPr/>
        </p:nvSpPr>
        <p:spPr>
          <a:xfrm flipH="false" flipV="false" rot="0">
            <a:off x="15100050" y="686539"/>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graphicFrame>
        <p:nvGraphicFramePr>
          <p:cNvPr name="Table 6" id="6"/>
          <p:cNvGraphicFramePr>
            <a:graphicFrameLocks noGrp="true"/>
          </p:cNvGraphicFramePr>
          <p:nvPr/>
        </p:nvGraphicFramePr>
        <p:xfrm>
          <a:off x="6881917" y="1713486"/>
          <a:ext cx="10611699" cy="8336862"/>
        </p:xfrm>
        <a:graphic>
          <a:graphicData uri="http://schemas.openxmlformats.org/drawingml/2006/table">
            <a:tbl>
              <a:tblPr/>
              <a:tblGrid>
                <a:gridCol w="2693010"/>
                <a:gridCol w="2109985"/>
                <a:gridCol w="2197438"/>
                <a:gridCol w="3611266"/>
              </a:tblGrid>
              <a:tr h="426952">
                <a:tc>
                  <a:txBody>
                    <a:bodyPr anchor="t" rtlCol="false"/>
                    <a:lstStyle/>
                    <a:p>
                      <a:pPr algn="ctr">
                        <a:lnSpc>
                          <a:spcPts val="1920"/>
                        </a:lnSpc>
                        <a:defRPr/>
                      </a:pPr>
                      <a:r>
                        <a:rPr lang="en-US" sz="1600">
                          <a:solidFill>
                            <a:srgbClr val="FFFFFF"/>
                          </a:solidFill>
                          <a:latin typeface="Calibri (MS) Bold"/>
                        </a:rPr>
                        <a:t>Name</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solidFill>
                      <a:srgbClr val="FF882F"/>
                    </a:solidFill>
                  </a:tcPr>
                </a:tc>
                <a:tc>
                  <a:txBody>
                    <a:bodyPr anchor="t" rtlCol="false"/>
                    <a:lstStyle/>
                    <a:p>
                      <a:pPr algn="ctr">
                        <a:lnSpc>
                          <a:spcPts val="1920"/>
                        </a:lnSpc>
                        <a:defRPr/>
                      </a:pPr>
                      <a:r>
                        <a:rPr lang="en-US" sz="1600">
                          <a:solidFill>
                            <a:srgbClr val="FFFFFF"/>
                          </a:solidFill>
                          <a:latin typeface="Calibri (MS) Bold"/>
                        </a:rPr>
                        <a:t>Designation</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solidFill>
                      <a:srgbClr val="FF882F"/>
                    </a:solidFill>
                  </a:tcPr>
                </a:tc>
                <a:tc>
                  <a:txBody>
                    <a:bodyPr anchor="t" rtlCol="false"/>
                    <a:lstStyle/>
                    <a:p>
                      <a:pPr algn="ctr">
                        <a:lnSpc>
                          <a:spcPts val="1920"/>
                        </a:lnSpc>
                        <a:defRPr/>
                      </a:pPr>
                      <a:r>
                        <a:rPr lang="en-US" sz="1600">
                          <a:solidFill>
                            <a:srgbClr val="FFFFFF"/>
                          </a:solidFill>
                          <a:latin typeface="Calibri (MS) Bold"/>
                        </a:rPr>
                        <a:t>Module Name</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solidFill>
                      <a:srgbClr val="FF882F"/>
                    </a:solidFill>
                  </a:tcPr>
                </a:tc>
                <a:tc>
                  <a:txBody>
                    <a:bodyPr anchor="t" rtlCol="false"/>
                    <a:lstStyle/>
                    <a:p>
                      <a:pPr algn="ctr">
                        <a:lnSpc>
                          <a:spcPts val="1920"/>
                        </a:lnSpc>
                        <a:defRPr/>
                      </a:pPr>
                      <a:r>
                        <a:rPr lang="en-US" sz="1600">
                          <a:solidFill>
                            <a:srgbClr val="FFFFFF"/>
                          </a:solidFill>
                          <a:latin typeface="Calibri (MS) Bold"/>
                        </a:rPr>
                        <a:t>Major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solidFill>
                      <a:srgbClr val="FF882F"/>
                    </a:solidFill>
                  </a:tcPr>
                </a:tc>
              </a:tr>
              <a:tr h="562694">
                <a:tc>
                  <a:txBody>
                    <a:bodyPr anchor="t" rtlCol="false"/>
                    <a:lstStyle/>
                    <a:p>
                      <a:pPr algn="l">
                        <a:lnSpc>
                          <a:spcPts val="1920"/>
                        </a:lnSpc>
                        <a:defRPr/>
                      </a:pPr>
                      <a:r>
                        <a:rPr lang="en-US" sz="1600">
                          <a:solidFill>
                            <a:srgbClr val="FFFFFF"/>
                          </a:solidFill>
                          <a:latin typeface="Calibri (MS)"/>
                        </a:rPr>
                        <a:t>Kishore kumar</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Computer Science and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Tanish Oleti</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Engineering Physics</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Santhosh V</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Elec and Software</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Debanjan Guha </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Civil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S. Pon Adithi</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617075">
                <a:tc>
                  <a:txBody>
                    <a:bodyPr anchor="t" rtlCol="false"/>
                    <a:lstStyle/>
                    <a:p>
                      <a:pPr algn="l">
                        <a:lnSpc>
                          <a:spcPts val="1920"/>
                        </a:lnSpc>
                        <a:defRPr/>
                      </a:pPr>
                      <a:r>
                        <a:rPr lang="en-US" sz="1600">
                          <a:solidFill>
                            <a:srgbClr val="FFFFFF"/>
                          </a:solidFill>
                          <a:latin typeface="Calibri (MS)"/>
                        </a:rPr>
                        <a:t>Hithysh Lakshmi Kanth</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Computer Science and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Chinmay Gurujee </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Engineering Design</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Anush Adithya</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Chemical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Kousikan </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Yukteshwar</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Aayush Chodhary</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Civil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Adarsh Hegde</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Chemical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19"/>
                        </a:lnSpc>
                        <a:defRPr/>
                      </a:pPr>
                      <a:r>
                        <a:rPr lang="en-US" sz="1599">
                          <a:solidFill>
                            <a:srgbClr val="FFFFFF"/>
                          </a:solidFill>
                          <a:latin typeface="Calibri (MS)"/>
                        </a:rPr>
                        <a:t>Sahil Kelkar</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19"/>
                        </a:lnSpc>
                        <a:defRPr/>
                      </a:pPr>
                      <a:r>
                        <a:rPr lang="en-US" sz="1599">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19"/>
                        </a:lnSpc>
                        <a:defRPr/>
                      </a:pPr>
                      <a:r>
                        <a:rPr lang="en-US" sz="1599">
                          <a:solidFill>
                            <a:srgbClr val="FFFFFF"/>
                          </a:solidFill>
                          <a:latin typeface="Calibri (MS)"/>
                        </a:rPr>
                        <a:t>Mechanical</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19"/>
                        </a:lnSpc>
                        <a:defRPr/>
                      </a:pPr>
                      <a:r>
                        <a:rPr lang="en-US" sz="1599">
                          <a:solidFill>
                            <a:srgbClr val="FFFFFF"/>
                          </a:solidFill>
                          <a:latin typeface="Calibri (MS)"/>
                        </a:rPr>
                        <a:t>Mechanical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Shrey Ramanujam</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Astrobiology</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Physics</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562694">
                <a:tc>
                  <a:txBody>
                    <a:bodyPr anchor="t" rtlCol="false"/>
                    <a:lstStyle/>
                    <a:p>
                      <a:pPr algn="l">
                        <a:lnSpc>
                          <a:spcPts val="1920"/>
                        </a:lnSpc>
                        <a:defRPr/>
                      </a:pPr>
                      <a:r>
                        <a:rPr lang="en-US" sz="1600">
                          <a:solidFill>
                            <a:srgbClr val="FFFFFF"/>
                          </a:solidFill>
                          <a:latin typeface="Calibri (MS)"/>
                        </a:rPr>
                        <a:t>R.P.Nishok</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Astrobiology</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Computer Science and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426952">
                <a:tc>
                  <a:txBody>
                    <a:bodyPr anchor="t" rtlCol="false"/>
                    <a:lstStyle/>
                    <a:p>
                      <a:pPr algn="l">
                        <a:lnSpc>
                          <a:spcPts val="1920"/>
                        </a:lnSpc>
                        <a:defRPr/>
                      </a:pPr>
                      <a:r>
                        <a:rPr lang="en-US" sz="1600">
                          <a:solidFill>
                            <a:srgbClr val="FFFFFF"/>
                          </a:solidFill>
                          <a:latin typeface="Calibri (MS)"/>
                        </a:rPr>
                        <a:t>Sneha Dharshini P</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Astrobiology</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Mechanical Engineering</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CCCCCC"/>
                      </a:solidFill>
                      <a:prstDash val="solid"/>
                      <a:round/>
                      <a:headEnd type="none" w="med" len="med"/>
                      <a:tailEnd type="none" w="med" len="med"/>
                    </a:lnB>
                  </a:tcPr>
                </a:tc>
              </a:tr>
              <a:tr h="617075">
                <a:tc>
                  <a:txBody>
                    <a:bodyPr anchor="t" rtlCol="false"/>
                    <a:lstStyle/>
                    <a:p>
                      <a:pPr algn="l">
                        <a:lnSpc>
                          <a:spcPts val="1920"/>
                        </a:lnSpc>
                        <a:defRPr/>
                      </a:pPr>
                      <a:r>
                        <a:rPr lang="en-US" sz="1600">
                          <a:solidFill>
                            <a:srgbClr val="FFFFFF"/>
                          </a:solidFill>
                          <a:latin typeface="Calibri (MS)"/>
                        </a:rPr>
                        <a:t>Amrutha Krishnan Rajashree </a:t>
                      </a:r>
                      <a:endParaRPr lang="en-US" sz="1100"/>
                    </a:p>
                  </a:txBody>
                  <a:tcPr marL="8022" marR="8022" marT="8022" marB="8022" anchor="ctr">
                    <a:lnL cmpd="sng" algn="ctr" cap="flat" w="6350">
                      <a:solidFill>
                        <a:srgbClr val="000000"/>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000000"/>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Project Member</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000000"/>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Astrobiology</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CCCCCC"/>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000000"/>
                      </a:solidFill>
                      <a:prstDash val="solid"/>
                      <a:round/>
                      <a:headEnd type="none" w="med" len="med"/>
                      <a:tailEnd type="none" w="med" len="med"/>
                    </a:lnB>
                  </a:tcPr>
                </a:tc>
                <a:tc>
                  <a:txBody>
                    <a:bodyPr anchor="t" rtlCol="false"/>
                    <a:lstStyle/>
                    <a:p>
                      <a:pPr algn="ctr">
                        <a:lnSpc>
                          <a:spcPts val="1920"/>
                        </a:lnSpc>
                        <a:defRPr/>
                      </a:pPr>
                      <a:r>
                        <a:rPr lang="en-US" sz="1600">
                          <a:solidFill>
                            <a:srgbClr val="FFFFFF"/>
                          </a:solidFill>
                          <a:latin typeface="Calibri (MS)"/>
                        </a:rPr>
                        <a:t>Engineering Physics</a:t>
                      </a:r>
                      <a:endParaRPr lang="en-US" sz="1100"/>
                    </a:p>
                  </a:txBody>
                  <a:tcPr marL="8022" marR="8022" marT="8022" marB="8022" anchor="ctr">
                    <a:lnL cmpd="sng" algn="ctr" cap="flat" w="6350">
                      <a:solidFill>
                        <a:srgbClr val="CCCCCC"/>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CCCCCC"/>
                      </a:solidFill>
                      <a:prstDash val="solid"/>
                      <a:round/>
                      <a:headEnd type="none" w="med" len="med"/>
                      <a:tailEnd type="none" w="med" len="med"/>
                    </a:lnT>
                    <a:lnB cmpd="sng" algn="ctr" cap="flat" w="6350">
                      <a:solidFill>
                        <a:srgbClr val="000000"/>
                      </a:solidFill>
                      <a:prstDash val="solid"/>
                      <a:round/>
                      <a:headEnd type="none" w="med" len="med"/>
                      <a:tailEnd type="none" w="med" len="med"/>
                    </a:lnB>
                  </a:tcPr>
                </a:tc>
              </a:tr>
            </a:tbl>
          </a:graphicData>
        </a:graphic>
      </p:graphicFrame>
      <p:sp>
        <p:nvSpPr>
          <p:cNvPr name="TextBox 7" id="7"/>
          <p:cNvSpPr txBox="true"/>
          <p:nvPr/>
        </p:nvSpPr>
        <p:spPr>
          <a:xfrm rot="0">
            <a:off x="714825" y="705775"/>
            <a:ext cx="16858350"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TEAM INFO</a:t>
            </a:r>
          </a:p>
        </p:txBody>
      </p:sp>
      <p:sp>
        <p:nvSpPr>
          <p:cNvPr name="TextBox 8" id="8"/>
          <p:cNvSpPr txBox="true"/>
          <p:nvPr/>
        </p:nvSpPr>
        <p:spPr>
          <a:xfrm rot="0">
            <a:off x="714825" y="1914525"/>
            <a:ext cx="3834750" cy="15335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Active Members List: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2" cy="684324"/>
          </a:xfrm>
          <a:custGeom>
            <a:avLst/>
            <a:gdLst/>
            <a:ahLst/>
            <a:cxnLst/>
            <a:rect r="r" b="b" t="t" l="l"/>
            <a:pathLst>
              <a:path h="684324" w="2393562">
                <a:moveTo>
                  <a:pt x="0" y="0"/>
                </a:moveTo>
                <a:lnTo>
                  <a:pt x="2393562" y="0"/>
                </a:lnTo>
                <a:lnTo>
                  <a:pt x="2393562" y="684324"/>
                </a:lnTo>
                <a:lnTo>
                  <a:pt x="0" y="684324"/>
                </a:lnTo>
                <a:lnTo>
                  <a:pt x="0" y="0"/>
                </a:lnTo>
                <a:close/>
              </a:path>
            </a:pathLst>
          </a:custGeom>
          <a:blipFill>
            <a:blip r:embed="rId4"/>
            <a:stretch>
              <a:fillRect l="0" t="0" r="0" b="-34"/>
            </a:stretch>
          </a:blipFill>
        </p:spPr>
      </p:sp>
      <p:sp>
        <p:nvSpPr>
          <p:cNvPr name="Freeform 4" id="4"/>
          <p:cNvSpPr/>
          <p:nvPr/>
        </p:nvSpPr>
        <p:spPr>
          <a:xfrm flipH="false" flipV="false" rot="0">
            <a:off x="34876" y="9046088"/>
            <a:ext cx="3024874" cy="1004260"/>
          </a:xfrm>
          <a:custGeom>
            <a:avLst/>
            <a:gdLst/>
            <a:ahLst/>
            <a:cxnLst/>
            <a:rect r="r" b="b" t="t" l="l"/>
            <a:pathLst>
              <a:path h="1004260" w="3024874">
                <a:moveTo>
                  <a:pt x="0" y="0"/>
                </a:moveTo>
                <a:lnTo>
                  <a:pt x="3024874" y="0"/>
                </a:lnTo>
                <a:lnTo>
                  <a:pt x="3024874" y="1004260"/>
                </a:lnTo>
                <a:lnTo>
                  <a:pt x="0" y="1004260"/>
                </a:lnTo>
                <a:lnTo>
                  <a:pt x="0" y="0"/>
                </a:lnTo>
                <a:close/>
              </a:path>
            </a:pathLst>
          </a:custGeom>
          <a:blipFill>
            <a:blip r:embed="rId5"/>
            <a:stretch>
              <a:fillRect l="0" t="0" r="0" b="0"/>
            </a:stretch>
          </a:blipFill>
        </p:spPr>
      </p:sp>
      <p:sp>
        <p:nvSpPr>
          <p:cNvPr name="Freeform 5" id="5"/>
          <p:cNvSpPr/>
          <p:nvPr/>
        </p:nvSpPr>
        <p:spPr>
          <a:xfrm flipH="false" flipV="false" rot="0">
            <a:off x="4349951" y="2031123"/>
            <a:ext cx="13600940" cy="7688911"/>
          </a:xfrm>
          <a:custGeom>
            <a:avLst/>
            <a:gdLst/>
            <a:ahLst/>
            <a:cxnLst/>
            <a:rect r="r" b="b" t="t" l="l"/>
            <a:pathLst>
              <a:path h="7688911" w="13600940">
                <a:moveTo>
                  <a:pt x="0" y="0"/>
                </a:moveTo>
                <a:lnTo>
                  <a:pt x="13600940" y="0"/>
                </a:lnTo>
                <a:lnTo>
                  <a:pt x="13600940" y="7688911"/>
                </a:lnTo>
                <a:lnTo>
                  <a:pt x="0" y="7688911"/>
                </a:lnTo>
                <a:lnTo>
                  <a:pt x="0" y="0"/>
                </a:lnTo>
                <a:close/>
              </a:path>
            </a:pathLst>
          </a:custGeom>
          <a:blipFill>
            <a:blip r:embed="rId6"/>
            <a:stretch>
              <a:fillRect l="0" t="-14765" r="0" b="-17902"/>
            </a:stretch>
          </a:blipFill>
        </p:spPr>
      </p:sp>
      <p:sp>
        <p:nvSpPr>
          <p:cNvPr name="TextBox 6" id="6"/>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7</a:t>
            </a:r>
          </a:p>
        </p:txBody>
      </p:sp>
      <p:sp>
        <p:nvSpPr>
          <p:cNvPr name="TextBox 7" id="7"/>
          <p:cNvSpPr txBox="true"/>
          <p:nvPr/>
        </p:nvSpPr>
        <p:spPr>
          <a:xfrm rot="0">
            <a:off x="714825" y="705775"/>
            <a:ext cx="16858350"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TEAM INFO</a:t>
            </a:r>
          </a:p>
        </p:txBody>
      </p:sp>
      <p:sp>
        <p:nvSpPr>
          <p:cNvPr name="TextBox 8" id="8"/>
          <p:cNvSpPr txBox="true"/>
          <p:nvPr/>
        </p:nvSpPr>
        <p:spPr>
          <a:xfrm rot="0">
            <a:off x="714825" y="1914525"/>
            <a:ext cx="3834750" cy="809625"/>
          </a:xfrm>
          <a:prstGeom prst="rect">
            <a:avLst/>
          </a:prstGeom>
        </p:spPr>
        <p:txBody>
          <a:bodyPr anchor="t" rtlCol="false" tIns="0" lIns="0" bIns="0" rIns="0">
            <a:spAutoFit/>
          </a:bodyPr>
          <a:lstStyle/>
          <a:p>
            <a:pPr algn="l">
              <a:lnSpc>
                <a:spcPts val="5759"/>
              </a:lnSpc>
            </a:pPr>
            <a:r>
              <a:rPr lang="en-US" sz="4800" spc="44">
                <a:solidFill>
                  <a:srgbClr val="F2F2F2"/>
                </a:solidFill>
                <a:latin typeface="Calibri (MS) Bold"/>
              </a:rPr>
              <a:t>Team Photo:</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125812" y="9326838"/>
            <a:ext cx="2892056" cy="960162"/>
          </a:xfrm>
          <a:custGeom>
            <a:avLst/>
            <a:gdLst/>
            <a:ahLst/>
            <a:cxnLst/>
            <a:rect r="r" b="b" t="t" l="l"/>
            <a:pathLst>
              <a:path h="960162" w="2892056">
                <a:moveTo>
                  <a:pt x="0" y="0"/>
                </a:moveTo>
                <a:lnTo>
                  <a:pt x="2892056" y="0"/>
                </a:lnTo>
                <a:lnTo>
                  <a:pt x="2892056" y="960162"/>
                </a:lnTo>
                <a:lnTo>
                  <a:pt x="0" y="960162"/>
                </a:lnTo>
                <a:lnTo>
                  <a:pt x="0" y="0"/>
                </a:lnTo>
                <a:close/>
              </a:path>
            </a:pathLst>
          </a:custGeom>
          <a:blipFill>
            <a:blip r:embed="rId5"/>
            <a:stretch>
              <a:fillRect l="0" t="0" r="0" b="0"/>
            </a:stretch>
          </a:blipFill>
        </p:spPr>
      </p:sp>
      <p:sp>
        <p:nvSpPr>
          <p:cNvPr name="Freeform 5" id="5"/>
          <p:cNvSpPr/>
          <p:nvPr/>
        </p:nvSpPr>
        <p:spPr>
          <a:xfrm flipH="false" flipV="false" rot="0">
            <a:off x="2766244" y="1779899"/>
            <a:ext cx="15521756" cy="8229776"/>
          </a:xfrm>
          <a:custGeom>
            <a:avLst/>
            <a:gdLst/>
            <a:ahLst/>
            <a:cxnLst/>
            <a:rect r="r" b="b" t="t" l="l"/>
            <a:pathLst>
              <a:path h="8229776" w="15521756">
                <a:moveTo>
                  <a:pt x="0" y="0"/>
                </a:moveTo>
                <a:lnTo>
                  <a:pt x="15521756" y="0"/>
                </a:lnTo>
                <a:lnTo>
                  <a:pt x="15521756" y="8229775"/>
                </a:lnTo>
                <a:lnTo>
                  <a:pt x="0" y="8229775"/>
                </a:lnTo>
                <a:lnTo>
                  <a:pt x="0" y="0"/>
                </a:lnTo>
                <a:close/>
              </a:path>
            </a:pathLst>
          </a:custGeom>
          <a:blipFill>
            <a:blip r:embed="rId6"/>
            <a:stretch>
              <a:fillRect l="0" t="-454" r="0" b="0"/>
            </a:stretch>
          </a:blipFill>
        </p:spPr>
      </p:sp>
      <p:sp>
        <p:nvSpPr>
          <p:cNvPr name="TextBox 6" id="6"/>
          <p:cNvSpPr txBox="true"/>
          <p:nvPr/>
        </p:nvSpPr>
        <p:spPr>
          <a:xfrm rot="0">
            <a:off x="326834" y="541648"/>
            <a:ext cx="6310476" cy="1238250"/>
          </a:xfrm>
          <a:prstGeom prst="rect">
            <a:avLst/>
          </a:prstGeom>
        </p:spPr>
        <p:txBody>
          <a:bodyPr anchor="t" rtlCol="false" tIns="0" lIns="0" bIns="0" rIns="0">
            <a:spAutoFit/>
          </a:bodyPr>
          <a:lstStyle/>
          <a:p>
            <a:pPr algn="l">
              <a:lnSpc>
                <a:spcPts val="8640"/>
              </a:lnSpc>
            </a:pPr>
            <a:r>
              <a:rPr lang="en-US" sz="7200" spc="67">
                <a:solidFill>
                  <a:srgbClr val="56B5BF"/>
                </a:solidFill>
                <a:latin typeface="Calibri (MS) Bold"/>
              </a:rPr>
              <a:t>MANAGEMENT</a:t>
            </a:r>
          </a:p>
        </p:txBody>
      </p:sp>
      <p:sp>
        <p:nvSpPr>
          <p:cNvPr name="TextBox 7" id="7"/>
          <p:cNvSpPr txBox="true"/>
          <p:nvPr/>
        </p:nvSpPr>
        <p:spPr>
          <a:xfrm rot="0">
            <a:off x="326834" y="1822457"/>
            <a:ext cx="3834750" cy="1466850"/>
          </a:xfrm>
          <a:prstGeom prst="rect">
            <a:avLst/>
          </a:prstGeom>
        </p:spPr>
        <p:txBody>
          <a:bodyPr anchor="t" rtlCol="false" tIns="0" lIns="0" bIns="0" rIns="0">
            <a:spAutoFit/>
          </a:bodyPr>
          <a:lstStyle/>
          <a:p>
            <a:pPr algn="l">
              <a:lnSpc>
                <a:spcPts val="5400"/>
              </a:lnSpc>
            </a:pPr>
            <a:r>
              <a:rPr lang="en-US" sz="4500" spc="42">
                <a:solidFill>
                  <a:srgbClr val="56B5BF"/>
                </a:solidFill>
                <a:latin typeface="Calibri (MS) Bold"/>
              </a:rPr>
              <a:t>Work</a:t>
            </a:r>
          </a:p>
          <a:p>
            <a:pPr algn="l">
              <a:lnSpc>
                <a:spcPts val="5400"/>
              </a:lnSpc>
            </a:pPr>
            <a:r>
              <a:rPr lang="en-US" sz="4500" spc="42">
                <a:solidFill>
                  <a:srgbClr val="56B5BF"/>
                </a:solidFill>
                <a:latin typeface="Calibri (MS) Bold"/>
              </a:rPr>
              <a:t>Calendar:</a:t>
            </a:r>
          </a:p>
        </p:txBody>
      </p:sp>
      <p:sp>
        <p:nvSpPr>
          <p:cNvPr name="TextBox 8" id="8"/>
          <p:cNvSpPr txBox="true"/>
          <p:nvPr/>
        </p:nvSpPr>
        <p:spPr>
          <a:xfrm rot="0">
            <a:off x="17036341" y="9534296"/>
            <a:ext cx="914550" cy="333375"/>
          </a:xfrm>
          <a:prstGeom prst="rect">
            <a:avLst/>
          </a:prstGeom>
        </p:spPr>
        <p:txBody>
          <a:bodyPr anchor="t" rtlCol="false" tIns="0" lIns="0" bIns="0" rIns="0">
            <a:spAutoFit/>
          </a:bodyPr>
          <a:lstStyle/>
          <a:p>
            <a:pPr algn="r">
              <a:lnSpc>
                <a:spcPts val="2400"/>
              </a:lnSpc>
            </a:pPr>
            <a:r>
              <a:rPr lang="en-US" sz="2000">
                <a:solidFill>
                  <a:srgbClr val="595959"/>
                </a:solidFill>
                <a:latin typeface="Calibri (MS)"/>
              </a:rPr>
              <a:t>8</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DAGD6fZv4m4</dc:identifier>
  <dcterms:modified xsi:type="dcterms:W3CDTF">2011-08-01T06:04:30Z</dcterms:modified>
  <cp:revision>1</cp:revision>
  <dc:title>ARC24_Design_Report - Jassshuuuuuuu.pptx</dc:title>
</cp:coreProperties>
</file>