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7" roundtripDataSignature="AMtx7mixEcSSfrJlC87D6bpOG0kVqw3+/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1CDB306-6EF5-4880-89BD-02E8B3B26344}">
  <a:tblStyle styleId="{61CDB306-6EF5-4880-89BD-02E8B3B2634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slide" Target="slides/slide38.xml"/><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46" Type="http://schemas.openxmlformats.org/officeDocument/2006/relationships/slide" Target="slides/slide40.xml"/><Relationship Id="rId23" Type="http://schemas.openxmlformats.org/officeDocument/2006/relationships/slide" Target="slides/slide17.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customschemas.google.com/relationships/presentationmetadata" Target="meta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 name="Google Shape;5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ce48b37adc_13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g2ce48b37adc_13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ce48b37adc_13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g2ce48b37adc_13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ce48b37adc_13_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g2ce48b37adc_13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ce48b37adc_13_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2ce48b37adc_13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24afb1094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g124afb1094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ce48b37adc_3_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g2ce48b37adc_3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3" name="Google Shape;34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5" name="Google Shape;46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0" name="Google Shape;48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2" name="Google Shape;49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 name="Google Shape;51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3" name="Google Shape;533;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5" name="Google Shape;54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 name="Google Shape;9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0" name="Google Shape;56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ce48b37adc_3_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g2ce48b37adc_3_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ce48b37adc_3_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g2ce48b37adc_3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ce48b37adc_13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g2ce48b37adc_13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ce48b37adc_13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g2ce48b37adc_13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3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2" name="Google Shape;12;p3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p4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7" name="Google Shape;47;p4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8" name="Google Shape;48;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 name="Google Shape;16;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7" name="Google Shape;17;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0" name="Google Shape;20;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 name="Google Shape;23;p3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3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5" name="Google Shape;25;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3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1" name="Google Shape;31;p3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2" name="Google Shape;32;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3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5" name="Google Shape;35;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3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3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9" name="Google Shape;39;p3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0" name="Google Shape;40;p3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1" name="Google Shape;41;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4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4" name="Google Shape;44;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
        <p:nvSpPr>
          <p:cNvPr id="9" name="Google Shape;9;p31"/>
          <p:cNvSpPr txBox="1"/>
          <p:nvPr/>
        </p:nvSpPr>
        <p:spPr>
          <a:xfrm>
            <a:off x="311150" y="4300538"/>
            <a:ext cx="1941513" cy="75627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6.png"/><Relationship Id="rId5"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jpg"/><Relationship Id="rId4" Type="http://schemas.openxmlformats.org/officeDocument/2006/relationships/image" Target="../media/image6.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jpg"/><Relationship Id="rId4" Type="http://schemas.openxmlformats.org/officeDocument/2006/relationships/image" Target="../media/image6.png"/><Relationship Id="rId5"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jpg"/><Relationship Id="rId4" Type="http://schemas.openxmlformats.org/officeDocument/2006/relationships/image" Target="../media/image6.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jp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jp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0.png"/><Relationship Id="rId7"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jp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jpg"/><Relationship Id="rId4" Type="http://schemas.openxmlformats.org/officeDocument/2006/relationships/image" Target="../media/image6.png"/><Relationship Id="rId5"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jp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jpg"/><Relationship Id="rId4" Type="http://schemas.openxmlformats.org/officeDocument/2006/relationships/image" Target="../media/image6.png"/><Relationship Id="rId5"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hyperlink" Target="mailto:projekt@scorpio.pwr.edu.pl" TargetMode="External"/><Relationship Id="rId9" Type="http://schemas.openxmlformats.org/officeDocument/2006/relationships/image" Target="../media/image4.png"/><Relationship Id="rId5" Type="http://schemas.openxmlformats.org/officeDocument/2006/relationships/hyperlink" Target="https://www.instagram.com/projektscorpio" TargetMode="External"/><Relationship Id="rId6" Type="http://schemas.openxmlformats.org/officeDocument/2006/relationships/hyperlink" Target="https://www.facebook.com/ProjektScorpio" TargetMode="External"/><Relationship Id="rId7" Type="http://schemas.openxmlformats.org/officeDocument/2006/relationships/hyperlink" Target="https://www.linkedin.com/company/projekt-scorpio/" TargetMode="External"/><Relationship Id="rId8"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jpg"/><Relationship Id="rId4" Type="http://schemas.openxmlformats.org/officeDocument/2006/relationships/image" Target="../media/image6.png"/><Relationship Id="rId5"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4.png"/><Relationship Id="rId7"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7.png"/><Relationship Id="rId7"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6.png"/><Relationship Id="rId5"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8.jpg"/><Relationship Id="rId7" Type="http://schemas.openxmlformats.org/officeDocument/2006/relationships/image" Target="../media/image2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21.png"/><Relationship Id="rId7"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26.jpg"/><Relationship Id="rId7"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6.png"/><Relationship Id="rId5"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6.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6.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image" Target="../media/image6.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6.png"/><Relationship Id="rId5"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jpg"/><Relationship Id="rId4" Type="http://schemas.openxmlformats.org/officeDocument/2006/relationships/image" Target="../media/image6.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 name="Shape 54"/>
        <p:cNvGrpSpPr/>
        <p:nvPr/>
      </p:nvGrpSpPr>
      <p:grpSpPr>
        <a:xfrm>
          <a:off x="0" y="0"/>
          <a:ext cx="0" cy="0"/>
          <a:chOff x="0" y="0"/>
          <a:chExt cx="0" cy="0"/>
        </a:xfrm>
      </p:grpSpPr>
      <p:pic>
        <p:nvPicPr>
          <p:cNvPr id="55" name="Google Shape;55;p1"/>
          <p:cNvPicPr preferRelativeResize="0"/>
          <p:nvPr/>
        </p:nvPicPr>
        <p:blipFill rotWithShape="1">
          <a:blip r:embed="rId4">
            <a:alphaModFix/>
          </a:blip>
          <a:srcRect b="0" l="0" r="0" t="0"/>
          <a:stretch/>
        </p:blipFill>
        <p:spPr>
          <a:xfrm>
            <a:off x="3201380" y="784252"/>
            <a:ext cx="2741239" cy="3214700"/>
          </a:xfrm>
          <a:prstGeom prst="rect">
            <a:avLst/>
          </a:prstGeom>
          <a:noFill/>
          <a:ln>
            <a:noFill/>
          </a:ln>
        </p:spPr>
      </p:pic>
      <p:sp>
        <p:nvSpPr>
          <p:cNvPr id="56" name="Google Shape;56;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57" name="Google Shape;57;p1"/>
          <p:cNvSpPr txBox="1"/>
          <p:nvPr/>
        </p:nvSpPr>
        <p:spPr>
          <a:xfrm>
            <a:off x="311699" y="3129449"/>
            <a:ext cx="8520600" cy="572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b="1" i="0" lang="tr-TR" sz="2400" u="none" cap="none" strike="noStrike">
                <a:solidFill>
                  <a:schemeClr val="lt1"/>
                </a:solidFill>
                <a:latin typeface="Calibri"/>
                <a:ea typeface="Calibri"/>
                <a:cs typeface="Calibri"/>
                <a:sym typeface="Calibri"/>
              </a:rPr>
              <a:t>2024</a:t>
            </a:r>
            <a:endParaRPr b="0" i="0" sz="1400" u="none" cap="none" strike="noStrike">
              <a:solidFill>
                <a:srgbClr val="000000"/>
              </a:solidFill>
              <a:latin typeface="Arial"/>
              <a:ea typeface="Arial"/>
              <a:cs typeface="Arial"/>
              <a:sym typeface="Arial"/>
            </a:endParaRPr>
          </a:p>
        </p:txBody>
      </p:sp>
      <p:sp>
        <p:nvSpPr>
          <p:cNvPr id="58" name="Google Shape;58;p1"/>
          <p:cNvSpPr txBox="1"/>
          <p:nvPr/>
        </p:nvSpPr>
        <p:spPr>
          <a:xfrm>
            <a:off x="3201380" y="4017820"/>
            <a:ext cx="2742227"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tr-TR" sz="3200" u="none" cap="none" strike="noStrike">
                <a:solidFill>
                  <a:schemeClr val="lt1"/>
                </a:solidFill>
                <a:latin typeface="Calibri"/>
                <a:ea typeface="Calibri"/>
                <a:cs typeface="Calibri"/>
                <a:sym typeface="Calibri"/>
              </a:rPr>
              <a:t>Design Report</a:t>
            </a:r>
            <a:endParaRPr b="0" i="0" sz="1400" u="none" cap="none" strike="noStrike">
              <a:solidFill>
                <a:srgbClr val="000000"/>
              </a:solidFill>
              <a:latin typeface="Arial"/>
              <a:ea typeface="Arial"/>
              <a:cs typeface="Arial"/>
              <a:sym typeface="Arial"/>
            </a:endParaRPr>
          </a:p>
        </p:txBody>
      </p:sp>
      <p:cxnSp>
        <p:nvCxnSpPr>
          <p:cNvPr id="59" name="Google Shape;59;p1"/>
          <p:cNvCxnSpPr/>
          <p:nvPr/>
        </p:nvCxnSpPr>
        <p:spPr>
          <a:xfrm>
            <a:off x="5142996" y="3426409"/>
            <a:ext cx="549638" cy="0"/>
          </a:xfrm>
          <a:prstGeom prst="straightConnector1">
            <a:avLst/>
          </a:prstGeom>
          <a:noFill/>
          <a:ln cap="flat" cmpd="sng" w="9525">
            <a:solidFill>
              <a:schemeClr val="lt1"/>
            </a:solidFill>
            <a:prstDash val="solid"/>
            <a:round/>
            <a:headEnd len="sm" w="sm" type="none"/>
            <a:tailEnd len="sm" w="sm" type="none"/>
          </a:ln>
        </p:spPr>
      </p:cxnSp>
      <p:cxnSp>
        <p:nvCxnSpPr>
          <p:cNvPr id="60" name="Google Shape;60;p1"/>
          <p:cNvCxnSpPr/>
          <p:nvPr/>
        </p:nvCxnSpPr>
        <p:spPr>
          <a:xfrm>
            <a:off x="3436116" y="3426409"/>
            <a:ext cx="549638"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8" name="Shape 168"/>
        <p:cNvGrpSpPr/>
        <p:nvPr/>
      </p:nvGrpSpPr>
      <p:grpSpPr>
        <a:xfrm>
          <a:off x="0" y="0"/>
          <a:ext cx="0" cy="0"/>
          <a:chOff x="0" y="0"/>
          <a:chExt cx="0" cy="0"/>
        </a:xfrm>
      </p:grpSpPr>
      <p:sp>
        <p:nvSpPr>
          <p:cNvPr id="169" name="Google Shape;169;g2ce48b37adc_13_28"/>
          <p:cNvSpPr txBox="1"/>
          <p:nvPr/>
        </p:nvSpPr>
        <p:spPr>
          <a:xfrm>
            <a:off x="532402" y="1253332"/>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Active</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Members List:</a:t>
            </a:r>
            <a:endParaRPr b="1" i="0" sz="2400" u="none" cap="none" strike="noStrike">
              <a:solidFill>
                <a:srgbClr val="F2F2F2"/>
              </a:solidFill>
              <a:latin typeface="Calibri"/>
              <a:ea typeface="Calibri"/>
              <a:cs typeface="Calibri"/>
              <a:sym typeface="Calibri"/>
            </a:endParaRPr>
          </a:p>
        </p:txBody>
      </p:sp>
      <p:sp>
        <p:nvSpPr>
          <p:cNvPr id="170" name="Google Shape;170;g2ce48b37adc_13_28"/>
          <p:cNvSpPr txBox="1"/>
          <p:nvPr/>
        </p:nvSpPr>
        <p:spPr>
          <a:xfrm>
            <a:off x="532402" y="2043770"/>
            <a:ext cx="20088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A table of active members including following information: Name, University Major</a:t>
            </a:r>
            <a:r>
              <a:rPr b="0" i="0" lang="tr-TR" sz="700" u="none" cap="none" strike="noStrike">
                <a:solidFill>
                  <a:srgbClr val="999999"/>
                </a:solidFill>
                <a:latin typeface="Arial"/>
                <a:ea typeface="Arial"/>
                <a:cs typeface="Arial"/>
                <a:sym typeface="Arial"/>
              </a:rPr>
              <a:t>*</a:t>
            </a:r>
            <a:r>
              <a:rPr b="0" i="0" lang="tr-TR" sz="800" u="none" cap="none" strike="noStrike">
                <a:solidFill>
                  <a:srgbClr val="999999"/>
                </a:solidFill>
                <a:latin typeface="Arial"/>
                <a:ea typeface="Arial"/>
                <a:cs typeface="Arial"/>
                <a:sym typeface="Arial"/>
              </a:rPr>
              <a:t>, and duty in the team.</a:t>
            </a:r>
            <a:endParaRPr b="0" i="0" sz="800" u="none" cap="none" strike="noStrike">
              <a:solidFill>
                <a:srgbClr val="99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700" u="none" cap="none" strike="noStrike">
                <a:solidFill>
                  <a:srgbClr val="999999"/>
                </a:solidFill>
                <a:latin typeface="Arial"/>
                <a:ea typeface="Arial"/>
                <a:cs typeface="Arial"/>
                <a:sym typeface="Arial"/>
              </a:rPr>
              <a:t>* University majors should be written without abbreviations.</a:t>
            </a:r>
            <a:endParaRPr b="0" i="0" sz="700" u="none" cap="none" strike="noStrike">
              <a:solidFill>
                <a:srgbClr val="999999"/>
              </a:solidFill>
              <a:latin typeface="Arial"/>
              <a:ea typeface="Arial"/>
              <a:cs typeface="Arial"/>
              <a:sym typeface="Arial"/>
            </a:endParaRPr>
          </a:p>
        </p:txBody>
      </p:sp>
      <p:sp>
        <p:nvSpPr>
          <p:cNvPr id="171" name="Google Shape;171;g2ce48b37adc_13_28"/>
          <p:cNvSpPr/>
          <p:nvPr/>
        </p:nvSpPr>
        <p:spPr>
          <a:xfrm rot="2700000">
            <a:off x="480571" y="2340967"/>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g2ce48b37adc_13_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73" name="Google Shape;173;g2ce48b37adc_13_28"/>
          <p:cNvPicPr preferRelativeResize="0"/>
          <p:nvPr/>
        </p:nvPicPr>
        <p:blipFill rotWithShape="1">
          <a:blip r:embed="rId4">
            <a:alphaModFix/>
          </a:blip>
          <a:srcRect b="0" l="0" r="0" t="0"/>
          <a:stretch/>
        </p:blipFill>
        <p:spPr>
          <a:xfrm>
            <a:off x="7550025" y="445025"/>
            <a:ext cx="1196781" cy="342161"/>
          </a:xfrm>
          <a:prstGeom prst="rect">
            <a:avLst/>
          </a:prstGeom>
          <a:noFill/>
          <a:ln>
            <a:noFill/>
          </a:ln>
        </p:spPr>
      </p:pic>
      <p:sp>
        <p:nvSpPr>
          <p:cNvPr id="174" name="Google Shape;174;g2ce48b37adc_13_28"/>
          <p:cNvSpPr txBox="1"/>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TEAM INFO</a:t>
            </a:r>
            <a:endParaRPr b="1" i="0" sz="3600" u="none" cap="none" strike="noStrike">
              <a:solidFill>
                <a:srgbClr val="56B5BF"/>
              </a:solidFill>
              <a:latin typeface="Calibri"/>
              <a:ea typeface="Calibri"/>
              <a:cs typeface="Calibri"/>
              <a:sym typeface="Calibri"/>
            </a:endParaRPr>
          </a:p>
        </p:txBody>
      </p:sp>
      <p:pic>
        <p:nvPicPr>
          <p:cNvPr id="175" name="Google Shape;175;g2ce48b37adc_13_28"/>
          <p:cNvPicPr preferRelativeResize="0"/>
          <p:nvPr/>
        </p:nvPicPr>
        <p:blipFill>
          <a:blip r:embed="rId5">
            <a:alphaModFix/>
          </a:blip>
          <a:stretch>
            <a:fillRect/>
          </a:stretch>
        </p:blipFill>
        <p:spPr>
          <a:xfrm>
            <a:off x="479701" y="4374900"/>
            <a:ext cx="1577600" cy="308925"/>
          </a:xfrm>
          <a:prstGeom prst="rect">
            <a:avLst/>
          </a:prstGeom>
          <a:noFill/>
          <a:ln>
            <a:noFill/>
          </a:ln>
        </p:spPr>
      </p:pic>
      <p:graphicFrame>
        <p:nvGraphicFramePr>
          <p:cNvPr id="176" name="Google Shape;176;g2ce48b37adc_13_28"/>
          <p:cNvGraphicFramePr/>
          <p:nvPr/>
        </p:nvGraphicFramePr>
        <p:xfrm>
          <a:off x="2700000" y="1008000"/>
          <a:ext cx="3000000" cy="3000000"/>
        </p:xfrm>
        <a:graphic>
          <a:graphicData uri="http://schemas.openxmlformats.org/drawingml/2006/table">
            <a:tbl>
              <a:tblPr>
                <a:noFill/>
                <a:tableStyleId>{61CDB306-6EF5-4880-89BD-02E8B3B26344}</a:tableStyleId>
              </a:tblPr>
              <a:tblGrid>
                <a:gridCol w="1530000"/>
                <a:gridCol w="1530000"/>
                <a:gridCol w="1530000"/>
                <a:gridCol w="1530000"/>
              </a:tblGrid>
              <a:tr h="340475">
                <a:tc>
                  <a:txBody>
                    <a:bodyPr/>
                    <a:lstStyle/>
                    <a:p>
                      <a:pPr indent="0" lvl="0" marL="0" rtl="0" algn="l">
                        <a:spcBef>
                          <a:spcPts val="0"/>
                        </a:spcBef>
                        <a:spcAft>
                          <a:spcPts val="0"/>
                        </a:spcAft>
                        <a:buNone/>
                      </a:pPr>
                      <a:r>
                        <a:rPr lang="tr-TR" sz="1000"/>
                        <a:t>Name and Surname</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c>
                  <a:txBody>
                    <a:bodyPr/>
                    <a:lstStyle/>
                    <a:p>
                      <a:pPr indent="0" lvl="0" marL="0" rtl="0" algn="l">
                        <a:spcBef>
                          <a:spcPts val="0"/>
                        </a:spcBef>
                        <a:spcAft>
                          <a:spcPts val="0"/>
                        </a:spcAft>
                        <a:buNone/>
                      </a:pPr>
                      <a:r>
                        <a:rPr lang="tr-TR" sz="1000"/>
                        <a:t>University</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c>
                  <a:txBody>
                    <a:bodyPr/>
                    <a:lstStyle/>
                    <a:p>
                      <a:pPr indent="0" lvl="0" marL="0" rtl="0" algn="l">
                        <a:spcBef>
                          <a:spcPts val="0"/>
                        </a:spcBef>
                        <a:spcAft>
                          <a:spcPts val="0"/>
                        </a:spcAft>
                        <a:buNone/>
                      </a:pPr>
                      <a:r>
                        <a:rPr lang="tr-TR" sz="1000"/>
                        <a:t>Department</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c>
                  <a:txBody>
                    <a:bodyPr/>
                    <a:lstStyle/>
                    <a:p>
                      <a:pPr indent="0" lvl="0" marL="0" rtl="0" algn="l">
                        <a:spcBef>
                          <a:spcPts val="0"/>
                        </a:spcBef>
                        <a:spcAft>
                          <a:spcPts val="0"/>
                        </a:spcAft>
                        <a:buNone/>
                      </a:pPr>
                      <a:r>
                        <a:rPr lang="tr-TR" sz="1000"/>
                        <a:t>Duty in Team</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r>
              <a:tr h="340475">
                <a:tc>
                  <a:txBody>
                    <a:bodyPr/>
                    <a:lstStyle/>
                    <a:p>
                      <a:pPr indent="0" lvl="0" marL="0" rtl="0" algn="just">
                        <a:lnSpc>
                          <a:spcPct val="115000"/>
                        </a:lnSpc>
                        <a:spcBef>
                          <a:spcPts val="0"/>
                        </a:spcBef>
                        <a:spcAft>
                          <a:spcPts val="0"/>
                        </a:spcAft>
                        <a:buNone/>
                      </a:pPr>
                      <a:r>
                        <a:rPr lang="tr-TR" sz="1000">
                          <a:solidFill>
                            <a:srgbClr val="F2F2F2"/>
                          </a:solidFill>
                        </a:rPr>
                        <a:t>Jakub Górski</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W12N - Faculty of Electronics, Photonics and </a:t>
                      </a:r>
                      <a:r>
                        <a:rPr lang="tr-TR" sz="700">
                          <a:solidFill>
                            <a:srgbClr val="F2F2F2"/>
                          </a:solidFill>
                        </a:rPr>
                        <a:t>Microsystems</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Electronics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Jakub Opyrchał</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W6 - Faculty of Geoengineering, Mining and Geology</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Vice-leader of </a:t>
                      </a:r>
                      <a:r>
                        <a:rPr lang="tr-TR" sz="700">
                          <a:solidFill>
                            <a:srgbClr val="F2F2F2"/>
                          </a:solidFill>
                        </a:rPr>
                        <a:t>Science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Jeremi Suchecki</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W10 - Faculty of Mechanical Engineering</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Mechanical Department</a:t>
                      </a:r>
                      <a:endParaRPr sz="700">
                        <a:solidFill>
                          <a:srgbClr val="F2F2F2"/>
                        </a:solidFill>
                      </a:endParaRPr>
                    </a:p>
                    <a:p>
                      <a:pPr indent="0" lvl="0" marL="0" rtl="0" algn="just">
                        <a:spcBef>
                          <a:spcPts val="0"/>
                        </a:spcBef>
                        <a:spcAft>
                          <a:spcPts val="0"/>
                        </a:spcAft>
                        <a:buNone/>
                      </a:pPr>
                      <a:r>
                        <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Julia Tyburczy</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W1 - Faculty of Architecture</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Marketing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Kacper Klasen</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W4N - Faculty of Information and Communication Technology</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Software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Kamil Sudoł</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W10 - Faculty of Mechanical Engineering</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Mechanical Department</a:t>
                      </a:r>
                      <a:endParaRPr sz="700">
                        <a:solidFill>
                          <a:srgbClr val="F2F2F2"/>
                        </a:solidFill>
                      </a:endParaRPr>
                    </a:p>
                    <a:p>
                      <a:pPr indent="0" lvl="0" marL="0" rtl="0" algn="just">
                        <a:spcBef>
                          <a:spcPts val="0"/>
                        </a:spcBef>
                        <a:spcAft>
                          <a:spcPts val="0"/>
                        </a:spcAft>
                        <a:buNone/>
                      </a:pPr>
                      <a:r>
                        <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Karolina Ossuch</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W4N - Faculty of Information and Communication Technology</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Marketing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Krzysztof Miler</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W12N - Faculty of Electronics, Photonics and Microsystems</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Marketing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0" name="Shape 180"/>
        <p:cNvGrpSpPr/>
        <p:nvPr/>
      </p:nvGrpSpPr>
      <p:grpSpPr>
        <a:xfrm>
          <a:off x="0" y="0"/>
          <a:ext cx="0" cy="0"/>
          <a:chOff x="0" y="0"/>
          <a:chExt cx="0" cy="0"/>
        </a:xfrm>
      </p:grpSpPr>
      <p:sp>
        <p:nvSpPr>
          <p:cNvPr id="181" name="Google Shape;181;g2ce48b37adc_13_40"/>
          <p:cNvSpPr txBox="1"/>
          <p:nvPr/>
        </p:nvSpPr>
        <p:spPr>
          <a:xfrm>
            <a:off x="532402" y="1253332"/>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Active</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Members List:</a:t>
            </a:r>
            <a:endParaRPr b="1" i="0" sz="2400" u="none" cap="none" strike="noStrike">
              <a:solidFill>
                <a:srgbClr val="F2F2F2"/>
              </a:solidFill>
              <a:latin typeface="Calibri"/>
              <a:ea typeface="Calibri"/>
              <a:cs typeface="Calibri"/>
              <a:sym typeface="Calibri"/>
            </a:endParaRPr>
          </a:p>
        </p:txBody>
      </p:sp>
      <p:sp>
        <p:nvSpPr>
          <p:cNvPr id="182" name="Google Shape;182;g2ce48b37adc_13_40"/>
          <p:cNvSpPr txBox="1"/>
          <p:nvPr/>
        </p:nvSpPr>
        <p:spPr>
          <a:xfrm>
            <a:off x="532402" y="2043770"/>
            <a:ext cx="20088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A table of active members including following information: Name, University Major</a:t>
            </a:r>
            <a:r>
              <a:rPr b="0" i="0" lang="tr-TR" sz="700" u="none" cap="none" strike="noStrike">
                <a:solidFill>
                  <a:srgbClr val="999999"/>
                </a:solidFill>
                <a:latin typeface="Arial"/>
                <a:ea typeface="Arial"/>
                <a:cs typeface="Arial"/>
                <a:sym typeface="Arial"/>
              </a:rPr>
              <a:t>*</a:t>
            </a:r>
            <a:r>
              <a:rPr b="0" i="0" lang="tr-TR" sz="800" u="none" cap="none" strike="noStrike">
                <a:solidFill>
                  <a:srgbClr val="999999"/>
                </a:solidFill>
                <a:latin typeface="Arial"/>
                <a:ea typeface="Arial"/>
                <a:cs typeface="Arial"/>
                <a:sym typeface="Arial"/>
              </a:rPr>
              <a:t>, and duty in the team.</a:t>
            </a:r>
            <a:endParaRPr b="0" i="0" sz="800" u="none" cap="none" strike="noStrike">
              <a:solidFill>
                <a:srgbClr val="99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700" u="none" cap="none" strike="noStrike">
                <a:solidFill>
                  <a:srgbClr val="999999"/>
                </a:solidFill>
                <a:latin typeface="Arial"/>
                <a:ea typeface="Arial"/>
                <a:cs typeface="Arial"/>
                <a:sym typeface="Arial"/>
              </a:rPr>
              <a:t>* University majors should be written without abbreviations.</a:t>
            </a:r>
            <a:endParaRPr b="0" i="0" sz="700" u="none" cap="none" strike="noStrike">
              <a:solidFill>
                <a:srgbClr val="999999"/>
              </a:solidFill>
              <a:latin typeface="Arial"/>
              <a:ea typeface="Arial"/>
              <a:cs typeface="Arial"/>
              <a:sym typeface="Arial"/>
            </a:endParaRPr>
          </a:p>
        </p:txBody>
      </p:sp>
      <p:sp>
        <p:nvSpPr>
          <p:cNvPr id="183" name="Google Shape;183;g2ce48b37adc_13_40"/>
          <p:cNvSpPr/>
          <p:nvPr/>
        </p:nvSpPr>
        <p:spPr>
          <a:xfrm rot="2700000">
            <a:off x="480571" y="2340967"/>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g2ce48b37adc_13_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85" name="Google Shape;185;g2ce48b37adc_13_40"/>
          <p:cNvPicPr preferRelativeResize="0"/>
          <p:nvPr/>
        </p:nvPicPr>
        <p:blipFill rotWithShape="1">
          <a:blip r:embed="rId4">
            <a:alphaModFix/>
          </a:blip>
          <a:srcRect b="0" l="0" r="0" t="0"/>
          <a:stretch/>
        </p:blipFill>
        <p:spPr>
          <a:xfrm>
            <a:off x="7550025" y="445025"/>
            <a:ext cx="1196781" cy="342161"/>
          </a:xfrm>
          <a:prstGeom prst="rect">
            <a:avLst/>
          </a:prstGeom>
          <a:noFill/>
          <a:ln>
            <a:noFill/>
          </a:ln>
        </p:spPr>
      </p:pic>
      <p:sp>
        <p:nvSpPr>
          <p:cNvPr id="186" name="Google Shape;186;g2ce48b37adc_13_40"/>
          <p:cNvSpPr txBox="1"/>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TEAM INFO</a:t>
            </a:r>
            <a:endParaRPr b="1" i="0" sz="3600" u="none" cap="none" strike="noStrike">
              <a:solidFill>
                <a:srgbClr val="56B5BF"/>
              </a:solidFill>
              <a:latin typeface="Calibri"/>
              <a:ea typeface="Calibri"/>
              <a:cs typeface="Calibri"/>
              <a:sym typeface="Calibri"/>
            </a:endParaRPr>
          </a:p>
        </p:txBody>
      </p:sp>
      <p:pic>
        <p:nvPicPr>
          <p:cNvPr id="187" name="Google Shape;187;g2ce48b37adc_13_40"/>
          <p:cNvPicPr preferRelativeResize="0"/>
          <p:nvPr/>
        </p:nvPicPr>
        <p:blipFill>
          <a:blip r:embed="rId5">
            <a:alphaModFix/>
          </a:blip>
          <a:stretch>
            <a:fillRect/>
          </a:stretch>
        </p:blipFill>
        <p:spPr>
          <a:xfrm>
            <a:off x="479701" y="4374900"/>
            <a:ext cx="1577600" cy="308925"/>
          </a:xfrm>
          <a:prstGeom prst="rect">
            <a:avLst/>
          </a:prstGeom>
          <a:noFill/>
          <a:ln>
            <a:noFill/>
          </a:ln>
        </p:spPr>
      </p:pic>
      <p:graphicFrame>
        <p:nvGraphicFramePr>
          <p:cNvPr id="188" name="Google Shape;188;g2ce48b37adc_13_40"/>
          <p:cNvGraphicFramePr/>
          <p:nvPr/>
        </p:nvGraphicFramePr>
        <p:xfrm>
          <a:off x="2700000" y="1008000"/>
          <a:ext cx="3000000" cy="3000000"/>
        </p:xfrm>
        <a:graphic>
          <a:graphicData uri="http://schemas.openxmlformats.org/drawingml/2006/table">
            <a:tbl>
              <a:tblPr>
                <a:noFill/>
                <a:tableStyleId>{61CDB306-6EF5-4880-89BD-02E8B3B26344}</a:tableStyleId>
              </a:tblPr>
              <a:tblGrid>
                <a:gridCol w="1712900"/>
                <a:gridCol w="1469025"/>
                <a:gridCol w="1469025"/>
                <a:gridCol w="1469025"/>
              </a:tblGrid>
              <a:tr h="333400">
                <a:tc>
                  <a:txBody>
                    <a:bodyPr/>
                    <a:lstStyle/>
                    <a:p>
                      <a:pPr indent="0" lvl="0" marL="0" rtl="0" algn="l">
                        <a:spcBef>
                          <a:spcPts val="0"/>
                        </a:spcBef>
                        <a:spcAft>
                          <a:spcPts val="0"/>
                        </a:spcAft>
                        <a:buNone/>
                      </a:pPr>
                      <a:r>
                        <a:rPr lang="tr-TR" sz="1000"/>
                        <a:t>Name and Surname</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c>
                  <a:txBody>
                    <a:bodyPr/>
                    <a:lstStyle/>
                    <a:p>
                      <a:pPr indent="0" lvl="0" marL="0" rtl="0" algn="l">
                        <a:spcBef>
                          <a:spcPts val="0"/>
                        </a:spcBef>
                        <a:spcAft>
                          <a:spcPts val="0"/>
                        </a:spcAft>
                        <a:buNone/>
                      </a:pPr>
                      <a:r>
                        <a:rPr lang="tr-TR" sz="1000"/>
                        <a:t>University</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c>
                  <a:txBody>
                    <a:bodyPr/>
                    <a:lstStyle/>
                    <a:p>
                      <a:pPr indent="0" lvl="0" marL="0" rtl="0" algn="l">
                        <a:spcBef>
                          <a:spcPts val="0"/>
                        </a:spcBef>
                        <a:spcAft>
                          <a:spcPts val="0"/>
                        </a:spcAft>
                        <a:buNone/>
                      </a:pPr>
                      <a:r>
                        <a:rPr lang="tr-TR" sz="1000"/>
                        <a:t>Department</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c>
                  <a:txBody>
                    <a:bodyPr/>
                    <a:lstStyle/>
                    <a:p>
                      <a:pPr indent="0" lvl="0" marL="0" rtl="0" algn="l">
                        <a:spcBef>
                          <a:spcPts val="0"/>
                        </a:spcBef>
                        <a:spcAft>
                          <a:spcPts val="0"/>
                        </a:spcAft>
                        <a:buNone/>
                      </a:pPr>
                      <a:r>
                        <a:rPr lang="tr-TR" sz="1000"/>
                        <a:t>Duty in Team</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r>
              <a:tr h="508950">
                <a:tc>
                  <a:txBody>
                    <a:bodyPr/>
                    <a:lstStyle/>
                    <a:p>
                      <a:pPr indent="0" lvl="0" marL="0" rtl="0" algn="just">
                        <a:lnSpc>
                          <a:spcPct val="115000"/>
                        </a:lnSpc>
                        <a:spcBef>
                          <a:spcPts val="0"/>
                        </a:spcBef>
                        <a:spcAft>
                          <a:spcPts val="0"/>
                        </a:spcAft>
                        <a:buNone/>
                      </a:pPr>
                      <a:r>
                        <a:rPr lang="tr-TR" sz="1000">
                          <a:solidFill>
                            <a:srgbClr val="F2F2F2"/>
                          </a:solidFill>
                        </a:rPr>
                        <a:t>Krzysztof Piechota</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W12N - Faculty of Electronics, Photonics and Microsystems</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Mechanical Department</a:t>
                      </a:r>
                      <a:endParaRPr sz="700">
                        <a:solidFill>
                          <a:srgbClr val="F2F2F2"/>
                        </a:solidFill>
                      </a:endParaRPr>
                    </a:p>
                    <a:p>
                      <a:pPr indent="0" lvl="0" marL="0" rtl="0" algn="just">
                        <a:spcBef>
                          <a:spcPts val="0"/>
                        </a:spcBef>
                        <a:spcAft>
                          <a:spcPts val="0"/>
                        </a:spcAft>
                        <a:buNone/>
                      </a:pPr>
                      <a:r>
                        <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96225">
                <a:tc>
                  <a:txBody>
                    <a:bodyPr/>
                    <a:lstStyle/>
                    <a:p>
                      <a:pPr indent="0" lvl="0" marL="0" rtl="0" algn="just">
                        <a:lnSpc>
                          <a:spcPct val="115000"/>
                        </a:lnSpc>
                        <a:spcBef>
                          <a:spcPts val="0"/>
                        </a:spcBef>
                        <a:spcAft>
                          <a:spcPts val="0"/>
                        </a:spcAft>
                        <a:buNone/>
                      </a:pPr>
                      <a:r>
                        <a:rPr lang="tr-TR" sz="1000">
                          <a:solidFill>
                            <a:srgbClr val="F2F2F2"/>
                          </a:solidFill>
                        </a:rPr>
                        <a:t>Lena Pielech</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W1 - Faculty of Architecture</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Marketing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96225">
                <a:tc>
                  <a:txBody>
                    <a:bodyPr/>
                    <a:lstStyle/>
                    <a:p>
                      <a:pPr indent="0" lvl="0" marL="0" rtl="0" algn="just">
                        <a:lnSpc>
                          <a:spcPct val="115000"/>
                        </a:lnSpc>
                        <a:spcBef>
                          <a:spcPts val="0"/>
                        </a:spcBef>
                        <a:spcAft>
                          <a:spcPts val="0"/>
                        </a:spcAft>
                        <a:buNone/>
                      </a:pPr>
                      <a:r>
                        <a:rPr lang="tr-TR" sz="1000">
                          <a:solidFill>
                            <a:srgbClr val="F2F2F2"/>
                          </a:solidFill>
                        </a:rPr>
                        <a:t>Łukasz Gołębiowski</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W10 - Faculty of Mechanical Engineering</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Mechanical Department</a:t>
                      </a:r>
                      <a:endParaRPr sz="700">
                        <a:solidFill>
                          <a:srgbClr val="F2F2F2"/>
                        </a:solidFill>
                      </a:endParaRPr>
                    </a:p>
                    <a:p>
                      <a:pPr indent="0" lvl="0" marL="0" rtl="0" algn="just">
                        <a:spcBef>
                          <a:spcPts val="0"/>
                        </a:spcBef>
                        <a:spcAft>
                          <a:spcPts val="0"/>
                        </a:spcAft>
                        <a:buNone/>
                      </a:pPr>
                      <a:r>
                        <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08950">
                <a:tc>
                  <a:txBody>
                    <a:bodyPr/>
                    <a:lstStyle/>
                    <a:p>
                      <a:pPr indent="0" lvl="0" marL="0" rtl="0" algn="just">
                        <a:lnSpc>
                          <a:spcPct val="115000"/>
                        </a:lnSpc>
                        <a:spcBef>
                          <a:spcPts val="0"/>
                        </a:spcBef>
                        <a:spcAft>
                          <a:spcPts val="0"/>
                        </a:spcAft>
                        <a:buNone/>
                      </a:pPr>
                      <a:r>
                        <a:rPr lang="tr-TR" sz="1000">
                          <a:solidFill>
                            <a:srgbClr val="F2F2F2"/>
                          </a:solidFill>
                        </a:rPr>
                        <a:t>Łukasz Kuś</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W4N - Faculty of Information and Communication Technology</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Software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96225">
                <a:tc>
                  <a:txBody>
                    <a:bodyPr/>
                    <a:lstStyle/>
                    <a:p>
                      <a:pPr indent="0" lvl="0" marL="0" rtl="0" algn="just">
                        <a:lnSpc>
                          <a:spcPct val="115000"/>
                        </a:lnSpc>
                        <a:spcBef>
                          <a:spcPts val="0"/>
                        </a:spcBef>
                        <a:spcAft>
                          <a:spcPts val="0"/>
                        </a:spcAft>
                        <a:buNone/>
                      </a:pPr>
                      <a:r>
                        <a:rPr lang="tr-TR" sz="1000">
                          <a:solidFill>
                            <a:srgbClr val="F2F2F2"/>
                          </a:solidFill>
                        </a:rPr>
                        <a:t>Maciej Calik</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W10 - Faculty of Mechanical Engineering</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Mechanical Department</a:t>
                      </a:r>
                      <a:endParaRPr sz="700">
                        <a:solidFill>
                          <a:srgbClr val="F2F2F2"/>
                        </a:solidFill>
                      </a:endParaRPr>
                    </a:p>
                    <a:p>
                      <a:pPr indent="0" lvl="0" marL="0" rtl="0" algn="just">
                        <a:spcBef>
                          <a:spcPts val="0"/>
                        </a:spcBef>
                        <a:spcAft>
                          <a:spcPts val="0"/>
                        </a:spcAft>
                        <a:buNone/>
                      </a:pPr>
                      <a:r>
                        <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08950">
                <a:tc>
                  <a:txBody>
                    <a:bodyPr/>
                    <a:lstStyle/>
                    <a:p>
                      <a:pPr indent="0" lvl="0" marL="0" rtl="0" algn="just">
                        <a:lnSpc>
                          <a:spcPct val="115000"/>
                        </a:lnSpc>
                        <a:spcBef>
                          <a:spcPts val="0"/>
                        </a:spcBef>
                        <a:spcAft>
                          <a:spcPts val="0"/>
                        </a:spcAft>
                        <a:buNone/>
                      </a:pPr>
                      <a:r>
                        <a:rPr lang="tr-TR" sz="1000">
                          <a:solidFill>
                            <a:srgbClr val="F2F2F2"/>
                          </a:solidFill>
                        </a:rPr>
                        <a:t>Maciej Józefkowicz</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W4N - Faculty of Information and Communication Technology</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Vice-leader of </a:t>
                      </a:r>
                      <a:r>
                        <a:rPr lang="tr-TR" sz="700">
                          <a:solidFill>
                            <a:srgbClr val="F2F2F2"/>
                          </a:solidFill>
                        </a:rPr>
                        <a:t>Software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08950">
                <a:tc>
                  <a:txBody>
                    <a:bodyPr/>
                    <a:lstStyle/>
                    <a:p>
                      <a:pPr indent="0" lvl="0" marL="0" rtl="0" algn="just">
                        <a:lnSpc>
                          <a:spcPct val="115000"/>
                        </a:lnSpc>
                        <a:spcBef>
                          <a:spcPts val="0"/>
                        </a:spcBef>
                        <a:spcAft>
                          <a:spcPts val="0"/>
                        </a:spcAft>
                        <a:buClr>
                          <a:schemeClr val="dk1"/>
                        </a:buClr>
                        <a:buSzPts val="1100"/>
                        <a:buFont typeface="Arial"/>
                        <a:buNone/>
                      </a:pPr>
                      <a:r>
                        <a:rPr lang="tr-TR" sz="1000">
                          <a:solidFill>
                            <a:srgbClr val="F2F2F2"/>
                          </a:solidFill>
                        </a:rPr>
                        <a:t>Magdalena Biernat</a:t>
                      </a:r>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W4N - Faculty of Information and Communication Technology</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Software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08950">
                <a:tc>
                  <a:txBody>
                    <a:bodyPr/>
                    <a:lstStyle/>
                    <a:p>
                      <a:pPr indent="0" lvl="0" marL="0" rtl="0" algn="just">
                        <a:lnSpc>
                          <a:spcPct val="115000"/>
                        </a:lnSpc>
                        <a:spcBef>
                          <a:spcPts val="0"/>
                        </a:spcBef>
                        <a:spcAft>
                          <a:spcPts val="0"/>
                        </a:spcAft>
                        <a:buClr>
                          <a:schemeClr val="dk1"/>
                        </a:buClr>
                        <a:buSzPts val="1100"/>
                        <a:buFont typeface="Arial"/>
                        <a:buNone/>
                      </a:pPr>
                      <a:r>
                        <a:rPr lang="tr-TR" sz="1000">
                          <a:solidFill>
                            <a:srgbClr val="F2F2F2"/>
                          </a:solidFill>
                        </a:rPr>
                        <a:t>Maksymilian Wiśniewski</a:t>
                      </a:r>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W4N - Faculty of Information and Communication Technology</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None/>
                      </a:pPr>
                      <a:r>
                        <a:rPr lang="tr-TR" sz="700">
                          <a:solidFill>
                            <a:srgbClr val="F2F2F2"/>
                          </a:solidFill>
                        </a:rPr>
                        <a:t>Mechanical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2" name="Shape 192"/>
        <p:cNvGrpSpPr/>
        <p:nvPr/>
      </p:nvGrpSpPr>
      <p:grpSpPr>
        <a:xfrm>
          <a:off x="0" y="0"/>
          <a:ext cx="0" cy="0"/>
          <a:chOff x="0" y="0"/>
          <a:chExt cx="0" cy="0"/>
        </a:xfrm>
      </p:grpSpPr>
      <p:sp>
        <p:nvSpPr>
          <p:cNvPr id="193" name="Google Shape;193;g2ce48b37adc_13_53"/>
          <p:cNvSpPr txBox="1"/>
          <p:nvPr/>
        </p:nvSpPr>
        <p:spPr>
          <a:xfrm>
            <a:off x="532402" y="1253332"/>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Active</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Members List:</a:t>
            </a:r>
            <a:endParaRPr b="1" i="0" sz="2400" u="none" cap="none" strike="noStrike">
              <a:solidFill>
                <a:srgbClr val="F2F2F2"/>
              </a:solidFill>
              <a:latin typeface="Calibri"/>
              <a:ea typeface="Calibri"/>
              <a:cs typeface="Calibri"/>
              <a:sym typeface="Calibri"/>
            </a:endParaRPr>
          </a:p>
        </p:txBody>
      </p:sp>
      <p:sp>
        <p:nvSpPr>
          <p:cNvPr id="194" name="Google Shape;194;g2ce48b37adc_13_53"/>
          <p:cNvSpPr txBox="1"/>
          <p:nvPr/>
        </p:nvSpPr>
        <p:spPr>
          <a:xfrm>
            <a:off x="532402" y="2043770"/>
            <a:ext cx="20088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A table of active members including following information: Name, University Major</a:t>
            </a:r>
            <a:r>
              <a:rPr b="0" i="0" lang="tr-TR" sz="700" u="none" cap="none" strike="noStrike">
                <a:solidFill>
                  <a:srgbClr val="999999"/>
                </a:solidFill>
                <a:latin typeface="Arial"/>
                <a:ea typeface="Arial"/>
                <a:cs typeface="Arial"/>
                <a:sym typeface="Arial"/>
              </a:rPr>
              <a:t>*</a:t>
            </a:r>
            <a:r>
              <a:rPr b="0" i="0" lang="tr-TR" sz="800" u="none" cap="none" strike="noStrike">
                <a:solidFill>
                  <a:srgbClr val="999999"/>
                </a:solidFill>
                <a:latin typeface="Arial"/>
                <a:ea typeface="Arial"/>
                <a:cs typeface="Arial"/>
                <a:sym typeface="Arial"/>
              </a:rPr>
              <a:t>, and duty in the team.</a:t>
            </a:r>
            <a:endParaRPr b="0" i="0" sz="800" u="none" cap="none" strike="noStrike">
              <a:solidFill>
                <a:srgbClr val="99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700" u="none" cap="none" strike="noStrike">
                <a:solidFill>
                  <a:srgbClr val="999999"/>
                </a:solidFill>
                <a:latin typeface="Arial"/>
                <a:ea typeface="Arial"/>
                <a:cs typeface="Arial"/>
                <a:sym typeface="Arial"/>
              </a:rPr>
              <a:t>* University majors should be written without abbreviations.</a:t>
            </a:r>
            <a:endParaRPr b="0" i="0" sz="700" u="none" cap="none" strike="noStrike">
              <a:solidFill>
                <a:srgbClr val="999999"/>
              </a:solidFill>
              <a:latin typeface="Arial"/>
              <a:ea typeface="Arial"/>
              <a:cs typeface="Arial"/>
              <a:sym typeface="Arial"/>
            </a:endParaRPr>
          </a:p>
        </p:txBody>
      </p:sp>
      <p:sp>
        <p:nvSpPr>
          <p:cNvPr id="195" name="Google Shape;195;g2ce48b37adc_13_53"/>
          <p:cNvSpPr/>
          <p:nvPr/>
        </p:nvSpPr>
        <p:spPr>
          <a:xfrm rot="2700000">
            <a:off x="480571" y="2340967"/>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g2ce48b37adc_13_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97" name="Google Shape;197;g2ce48b37adc_13_53"/>
          <p:cNvPicPr preferRelativeResize="0"/>
          <p:nvPr/>
        </p:nvPicPr>
        <p:blipFill rotWithShape="1">
          <a:blip r:embed="rId4">
            <a:alphaModFix/>
          </a:blip>
          <a:srcRect b="0" l="0" r="0" t="0"/>
          <a:stretch/>
        </p:blipFill>
        <p:spPr>
          <a:xfrm>
            <a:off x="7550025" y="445025"/>
            <a:ext cx="1196781" cy="342161"/>
          </a:xfrm>
          <a:prstGeom prst="rect">
            <a:avLst/>
          </a:prstGeom>
          <a:noFill/>
          <a:ln>
            <a:noFill/>
          </a:ln>
        </p:spPr>
      </p:pic>
      <p:sp>
        <p:nvSpPr>
          <p:cNvPr id="198" name="Google Shape;198;g2ce48b37adc_13_53"/>
          <p:cNvSpPr txBox="1"/>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TEAM INFO</a:t>
            </a:r>
            <a:endParaRPr b="1" i="0" sz="3600" u="none" cap="none" strike="noStrike">
              <a:solidFill>
                <a:srgbClr val="56B5BF"/>
              </a:solidFill>
              <a:latin typeface="Calibri"/>
              <a:ea typeface="Calibri"/>
              <a:cs typeface="Calibri"/>
              <a:sym typeface="Calibri"/>
            </a:endParaRPr>
          </a:p>
        </p:txBody>
      </p:sp>
      <p:pic>
        <p:nvPicPr>
          <p:cNvPr id="199" name="Google Shape;199;g2ce48b37adc_13_53"/>
          <p:cNvPicPr preferRelativeResize="0"/>
          <p:nvPr/>
        </p:nvPicPr>
        <p:blipFill>
          <a:blip r:embed="rId5">
            <a:alphaModFix/>
          </a:blip>
          <a:stretch>
            <a:fillRect/>
          </a:stretch>
        </p:blipFill>
        <p:spPr>
          <a:xfrm>
            <a:off x="479701" y="4374900"/>
            <a:ext cx="1577600" cy="308925"/>
          </a:xfrm>
          <a:prstGeom prst="rect">
            <a:avLst/>
          </a:prstGeom>
          <a:noFill/>
          <a:ln>
            <a:noFill/>
          </a:ln>
        </p:spPr>
      </p:pic>
      <p:graphicFrame>
        <p:nvGraphicFramePr>
          <p:cNvPr id="200" name="Google Shape;200;g2ce48b37adc_13_53"/>
          <p:cNvGraphicFramePr/>
          <p:nvPr/>
        </p:nvGraphicFramePr>
        <p:xfrm>
          <a:off x="2700000" y="1008000"/>
          <a:ext cx="3000000" cy="3000000"/>
        </p:xfrm>
        <a:graphic>
          <a:graphicData uri="http://schemas.openxmlformats.org/drawingml/2006/table">
            <a:tbl>
              <a:tblPr>
                <a:noFill/>
                <a:tableStyleId>{61CDB306-6EF5-4880-89BD-02E8B3B26344}</a:tableStyleId>
              </a:tblPr>
              <a:tblGrid>
                <a:gridCol w="1530000"/>
                <a:gridCol w="1530000"/>
                <a:gridCol w="1530000"/>
                <a:gridCol w="1530000"/>
              </a:tblGrid>
              <a:tr h="340475">
                <a:tc>
                  <a:txBody>
                    <a:bodyPr/>
                    <a:lstStyle/>
                    <a:p>
                      <a:pPr indent="0" lvl="0" marL="0" rtl="0" algn="l">
                        <a:spcBef>
                          <a:spcPts val="0"/>
                        </a:spcBef>
                        <a:spcAft>
                          <a:spcPts val="0"/>
                        </a:spcAft>
                        <a:buNone/>
                      </a:pPr>
                      <a:r>
                        <a:rPr lang="tr-TR" sz="1000"/>
                        <a:t>Name and Surname</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c>
                  <a:txBody>
                    <a:bodyPr/>
                    <a:lstStyle/>
                    <a:p>
                      <a:pPr indent="0" lvl="0" marL="0" rtl="0" algn="l">
                        <a:spcBef>
                          <a:spcPts val="0"/>
                        </a:spcBef>
                        <a:spcAft>
                          <a:spcPts val="0"/>
                        </a:spcAft>
                        <a:buNone/>
                      </a:pPr>
                      <a:r>
                        <a:rPr lang="tr-TR" sz="1000"/>
                        <a:t>University</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c>
                  <a:txBody>
                    <a:bodyPr/>
                    <a:lstStyle/>
                    <a:p>
                      <a:pPr indent="0" lvl="0" marL="0" rtl="0" algn="l">
                        <a:spcBef>
                          <a:spcPts val="0"/>
                        </a:spcBef>
                        <a:spcAft>
                          <a:spcPts val="0"/>
                        </a:spcAft>
                        <a:buNone/>
                      </a:pPr>
                      <a:r>
                        <a:rPr lang="tr-TR" sz="1000"/>
                        <a:t>Department</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c>
                  <a:txBody>
                    <a:bodyPr/>
                    <a:lstStyle/>
                    <a:p>
                      <a:pPr indent="0" lvl="0" marL="0" rtl="0" algn="l">
                        <a:spcBef>
                          <a:spcPts val="0"/>
                        </a:spcBef>
                        <a:spcAft>
                          <a:spcPts val="0"/>
                        </a:spcAft>
                        <a:buNone/>
                      </a:pPr>
                      <a:r>
                        <a:rPr lang="tr-TR" sz="1000"/>
                        <a:t>Duty in Team</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r>
              <a:tr h="340475">
                <a:tc>
                  <a:txBody>
                    <a:bodyPr/>
                    <a:lstStyle/>
                    <a:p>
                      <a:pPr indent="0" lvl="0" marL="0" rtl="0" algn="just">
                        <a:lnSpc>
                          <a:spcPct val="115000"/>
                        </a:lnSpc>
                        <a:spcBef>
                          <a:spcPts val="0"/>
                        </a:spcBef>
                        <a:spcAft>
                          <a:spcPts val="0"/>
                        </a:spcAft>
                        <a:buNone/>
                      </a:pPr>
                      <a:r>
                        <a:rPr lang="tr-TR" sz="1000">
                          <a:solidFill>
                            <a:srgbClr val="F2F2F2"/>
                          </a:solidFill>
                        </a:rPr>
                        <a:t>Marta Szewczyk</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W1 - Faculty of Architecture</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Marketing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Mateusz Wójcik</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W10 - Faculty of Mechanical Engineering</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Vice-leader of </a:t>
                      </a:r>
                      <a:r>
                        <a:rPr lang="tr-TR" sz="700">
                          <a:solidFill>
                            <a:srgbClr val="F2F2F2"/>
                          </a:solidFill>
                        </a:rPr>
                        <a:t>Mechanics Department</a:t>
                      </a:r>
                      <a:endParaRPr sz="700">
                        <a:solidFill>
                          <a:srgbClr val="F2F2F2"/>
                        </a:solidFill>
                      </a:endParaRPr>
                    </a:p>
                    <a:p>
                      <a:pPr indent="0" lvl="0" marL="0" rtl="0" algn="just">
                        <a:spcBef>
                          <a:spcPts val="0"/>
                        </a:spcBef>
                        <a:spcAft>
                          <a:spcPts val="0"/>
                        </a:spcAft>
                        <a:buNone/>
                      </a:pPr>
                      <a:r>
                        <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Michał Banaszkiewicz</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W4N - Faculty of Information and Communication Technology</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Software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Michał Grzesiak</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W6 - Faculty of Geoengineering, Mining and Geology</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Science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Michał Skowronek</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W10 - Faculty of Mechanical Engineering</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Mechanical Department</a:t>
                      </a:r>
                      <a:endParaRPr sz="700">
                        <a:solidFill>
                          <a:srgbClr val="F2F2F2"/>
                        </a:solidFill>
                      </a:endParaRPr>
                    </a:p>
                    <a:p>
                      <a:pPr indent="0" lvl="0" marL="0" rtl="0" algn="just">
                        <a:spcBef>
                          <a:spcPts val="0"/>
                        </a:spcBef>
                        <a:spcAft>
                          <a:spcPts val="0"/>
                        </a:spcAft>
                        <a:buNone/>
                      </a:pPr>
                      <a:r>
                        <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Natalia Wilczyńska</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W9 - Faculty of Mechanical and Power Engineering</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Marketing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Olaf Wojcieszonek</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W8 -Faculty of Management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None/>
                      </a:pPr>
                      <a:r>
                        <a:rPr lang="tr-TR" sz="700">
                          <a:solidFill>
                            <a:srgbClr val="F2F2F2"/>
                          </a:solidFill>
                        </a:rPr>
                        <a:t>Marketing Department</a:t>
                      </a:r>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Patrycja Lazarowska</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W1 - Faculty of Architecture</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None/>
                      </a:pPr>
                      <a:r>
                        <a:rPr lang="tr-TR" sz="700">
                          <a:solidFill>
                            <a:srgbClr val="F2F2F2"/>
                          </a:solidFill>
                        </a:rPr>
                        <a:t>Marketing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 name="Shape 204"/>
        <p:cNvGrpSpPr/>
        <p:nvPr/>
      </p:nvGrpSpPr>
      <p:grpSpPr>
        <a:xfrm>
          <a:off x="0" y="0"/>
          <a:ext cx="0" cy="0"/>
          <a:chOff x="0" y="0"/>
          <a:chExt cx="0" cy="0"/>
        </a:xfrm>
      </p:grpSpPr>
      <p:sp>
        <p:nvSpPr>
          <p:cNvPr id="205" name="Google Shape;205;g2ce48b37adc_13_64"/>
          <p:cNvSpPr txBox="1"/>
          <p:nvPr/>
        </p:nvSpPr>
        <p:spPr>
          <a:xfrm>
            <a:off x="532402" y="1253332"/>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Active</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Members List:</a:t>
            </a:r>
            <a:endParaRPr b="1" i="0" sz="2400" u="none" cap="none" strike="noStrike">
              <a:solidFill>
                <a:srgbClr val="F2F2F2"/>
              </a:solidFill>
              <a:latin typeface="Calibri"/>
              <a:ea typeface="Calibri"/>
              <a:cs typeface="Calibri"/>
              <a:sym typeface="Calibri"/>
            </a:endParaRPr>
          </a:p>
        </p:txBody>
      </p:sp>
      <p:sp>
        <p:nvSpPr>
          <p:cNvPr id="206" name="Google Shape;206;g2ce48b37adc_13_64"/>
          <p:cNvSpPr txBox="1"/>
          <p:nvPr/>
        </p:nvSpPr>
        <p:spPr>
          <a:xfrm>
            <a:off x="532402" y="2043770"/>
            <a:ext cx="20088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A table of active members including following information: Name, University Major</a:t>
            </a:r>
            <a:r>
              <a:rPr b="0" i="0" lang="tr-TR" sz="700" u="none" cap="none" strike="noStrike">
                <a:solidFill>
                  <a:srgbClr val="999999"/>
                </a:solidFill>
                <a:latin typeface="Arial"/>
                <a:ea typeface="Arial"/>
                <a:cs typeface="Arial"/>
                <a:sym typeface="Arial"/>
              </a:rPr>
              <a:t>*</a:t>
            </a:r>
            <a:r>
              <a:rPr b="0" i="0" lang="tr-TR" sz="800" u="none" cap="none" strike="noStrike">
                <a:solidFill>
                  <a:srgbClr val="999999"/>
                </a:solidFill>
                <a:latin typeface="Arial"/>
                <a:ea typeface="Arial"/>
                <a:cs typeface="Arial"/>
                <a:sym typeface="Arial"/>
              </a:rPr>
              <a:t>, and duty in the team.</a:t>
            </a:r>
            <a:endParaRPr b="0" i="0" sz="800" u="none" cap="none" strike="noStrike">
              <a:solidFill>
                <a:srgbClr val="99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700" u="none" cap="none" strike="noStrike">
                <a:solidFill>
                  <a:srgbClr val="999999"/>
                </a:solidFill>
                <a:latin typeface="Arial"/>
                <a:ea typeface="Arial"/>
                <a:cs typeface="Arial"/>
                <a:sym typeface="Arial"/>
              </a:rPr>
              <a:t>* University majors should be written without abbreviations.</a:t>
            </a:r>
            <a:endParaRPr b="0" i="0" sz="700" u="none" cap="none" strike="noStrike">
              <a:solidFill>
                <a:srgbClr val="999999"/>
              </a:solidFill>
              <a:latin typeface="Arial"/>
              <a:ea typeface="Arial"/>
              <a:cs typeface="Arial"/>
              <a:sym typeface="Arial"/>
            </a:endParaRPr>
          </a:p>
        </p:txBody>
      </p:sp>
      <p:sp>
        <p:nvSpPr>
          <p:cNvPr id="207" name="Google Shape;207;g2ce48b37adc_13_64"/>
          <p:cNvSpPr/>
          <p:nvPr/>
        </p:nvSpPr>
        <p:spPr>
          <a:xfrm rot="2700000">
            <a:off x="480571" y="2340967"/>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g2ce48b37adc_13_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209" name="Google Shape;209;g2ce48b37adc_13_64"/>
          <p:cNvPicPr preferRelativeResize="0"/>
          <p:nvPr/>
        </p:nvPicPr>
        <p:blipFill rotWithShape="1">
          <a:blip r:embed="rId4">
            <a:alphaModFix/>
          </a:blip>
          <a:srcRect b="0" l="0" r="0" t="0"/>
          <a:stretch/>
        </p:blipFill>
        <p:spPr>
          <a:xfrm>
            <a:off x="7550025" y="445025"/>
            <a:ext cx="1196781" cy="342161"/>
          </a:xfrm>
          <a:prstGeom prst="rect">
            <a:avLst/>
          </a:prstGeom>
          <a:noFill/>
          <a:ln>
            <a:noFill/>
          </a:ln>
        </p:spPr>
      </p:pic>
      <p:sp>
        <p:nvSpPr>
          <p:cNvPr id="210" name="Google Shape;210;g2ce48b37adc_13_64"/>
          <p:cNvSpPr txBox="1"/>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TEAM INFO</a:t>
            </a:r>
            <a:endParaRPr b="1" i="0" sz="3600" u="none" cap="none" strike="noStrike">
              <a:solidFill>
                <a:srgbClr val="56B5BF"/>
              </a:solidFill>
              <a:latin typeface="Calibri"/>
              <a:ea typeface="Calibri"/>
              <a:cs typeface="Calibri"/>
              <a:sym typeface="Calibri"/>
            </a:endParaRPr>
          </a:p>
        </p:txBody>
      </p:sp>
      <p:pic>
        <p:nvPicPr>
          <p:cNvPr id="211" name="Google Shape;211;g2ce48b37adc_13_64"/>
          <p:cNvPicPr preferRelativeResize="0"/>
          <p:nvPr/>
        </p:nvPicPr>
        <p:blipFill>
          <a:blip r:embed="rId5">
            <a:alphaModFix/>
          </a:blip>
          <a:stretch>
            <a:fillRect/>
          </a:stretch>
        </p:blipFill>
        <p:spPr>
          <a:xfrm>
            <a:off x="479701" y="4374900"/>
            <a:ext cx="1577600" cy="308925"/>
          </a:xfrm>
          <a:prstGeom prst="rect">
            <a:avLst/>
          </a:prstGeom>
          <a:noFill/>
          <a:ln>
            <a:noFill/>
          </a:ln>
        </p:spPr>
      </p:pic>
      <p:graphicFrame>
        <p:nvGraphicFramePr>
          <p:cNvPr id="212" name="Google Shape;212;g2ce48b37adc_13_64"/>
          <p:cNvGraphicFramePr/>
          <p:nvPr/>
        </p:nvGraphicFramePr>
        <p:xfrm>
          <a:off x="2700000" y="1008000"/>
          <a:ext cx="3000000" cy="3000000"/>
        </p:xfrm>
        <a:graphic>
          <a:graphicData uri="http://schemas.openxmlformats.org/drawingml/2006/table">
            <a:tbl>
              <a:tblPr>
                <a:noFill/>
                <a:tableStyleId>{61CDB306-6EF5-4880-89BD-02E8B3B26344}</a:tableStyleId>
              </a:tblPr>
              <a:tblGrid>
                <a:gridCol w="1530000"/>
                <a:gridCol w="1530000"/>
                <a:gridCol w="1530000"/>
                <a:gridCol w="1530000"/>
              </a:tblGrid>
              <a:tr h="340475">
                <a:tc>
                  <a:txBody>
                    <a:bodyPr/>
                    <a:lstStyle/>
                    <a:p>
                      <a:pPr indent="0" lvl="0" marL="0" rtl="0" algn="l">
                        <a:spcBef>
                          <a:spcPts val="0"/>
                        </a:spcBef>
                        <a:spcAft>
                          <a:spcPts val="0"/>
                        </a:spcAft>
                        <a:buNone/>
                      </a:pPr>
                      <a:r>
                        <a:rPr lang="tr-TR" sz="1000"/>
                        <a:t>Name and Surname</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c>
                  <a:txBody>
                    <a:bodyPr/>
                    <a:lstStyle/>
                    <a:p>
                      <a:pPr indent="0" lvl="0" marL="0" rtl="0" algn="l">
                        <a:spcBef>
                          <a:spcPts val="0"/>
                        </a:spcBef>
                        <a:spcAft>
                          <a:spcPts val="0"/>
                        </a:spcAft>
                        <a:buNone/>
                      </a:pPr>
                      <a:r>
                        <a:rPr lang="tr-TR" sz="1000"/>
                        <a:t>University</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c>
                  <a:txBody>
                    <a:bodyPr/>
                    <a:lstStyle/>
                    <a:p>
                      <a:pPr indent="0" lvl="0" marL="0" rtl="0" algn="l">
                        <a:spcBef>
                          <a:spcPts val="0"/>
                        </a:spcBef>
                        <a:spcAft>
                          <a:spcPts val="0"/>
                        </a:spcAft>
                        <a:buNone/>
                      </a:pPr>
                      <a:r>
                        <a:rPr lang="tr-TR" sz="1000"/>
                        <a:t>Department</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c>
                  <a:txBody>
                    <a:bodyPr/>
                    <a:lstStyle/>
                    <a:p>
                      <a:pPr indent="0" lvl="0" marL="0" rtl="0" algn="l">
                        <a:spcBef>
                          <a:spcPts val="0"/>
                        </a:spcBef>
                        <a:spcAft>
                          <a:spcPts val="0"/>
                        </a:spcAft>
                        <a:buNone/>
                      </a:pPr>
                      <a:r>
                        <a:rPr lang="tr-TR" sz="1000"/>
                        <a:t>Duty in Team</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r>
              <a:tr h="340475">
                <a:tc>
                  <a:txBody>
                    <a:bodyPr/>
                    <a:lstStyle/>
                    <a:p>
                      <a:pPr indent="0" lvl="0" marL="0" rtl="0" algn="just">
                        <a:lnSpc>
                          <a:spcPct val="115000"/>
                        </a:lnSpc>
                        <a:spcBef>
                          <a:spcPts val="0"/>
                        </a:spcBef>
                        <a:spcAft>
                          <a:spcPts val="0"/>
                        </a:spcAft>
                        <a:buNone/>
                      </a:pPr>
                      <a:r>
                        <a:rPr lang="tr-TR" sz="1000">
                          <a:solidFill>
                            <a:srgbClr val="F2F2F2"/>
                          </a:solidFill>
                        </a:rPr>
                        <a:t>Patryk Gzik</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W6 - Faculty of Geoengineering, Mining and Geology</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Science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Paweł Skrzyński</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W4N - Faculty of Information and Communication Technology</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Science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Robert Boral</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W10 - Faculty of Mechanical Engineering</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Mechanical Department</a:t>
                      </a:r>
                      <a:endParaRPr sz="700">
                        <a:solidFill>
                          <a:srgbClr val="F2F2F2"/>
                        </a:solidFill>
                      </a:endParaRPr>
                    </a:p>
                    <a:p>
                      <a:pPr indent="0" lvl="0" marL="0" rtl="0" algn="just">
                        <a:spcBef>
                          <a:spcPts val="0"/>
                        </a:spcBef>
                        <a:spcAft>
                          <a:spcPts val="0"/>
                        </a:spcAft>
                        <a:buNone/>
                      </a:pPr>
                      <a:r>
                        <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Samuil Aleksin</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W9 - Faculty of Mechanical and Power Engineering</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Mechanical Department</a:t>
                      </a:r>
                      <a:endParaRPr sz="700">
                        <a:solidFill>
                          <a:srgbClr val="F2F2F2"/>
                        </a:solidFill>
                      </a:endParaRPr>
                    </a:p>
                    <a:p>
                      <a:pPr indent="0" lvl="0" marL="0" rtl="0" algn="just">
                        <a:spcBef>
                          <a:spcPts val="0"/>
                        </a:spcBef>
                        <a:spcAft>
                          <a:spcPts val="0"/>
                        </a:spcAft>
                        <a:buNone/>
                      </a:pPr>
                      <a:r>
                        <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spcBef>
                          <a:spcPts val="0"/>
                        </a:spcBef>
                        <a:spcAft>
                          <a:spcPts val="0"/>
                        </a:spcAft>
                        <a:buNone/>
                      </a:pPr>
                      <a:r>
                        <a:rPr lang="tr-TR" sz="1000">
                          <a:solidFill>
                            <a:srgbClr val="F2F2F2"/>
                          </a:solidFill>
                        </a:rPr>
                        <a:t>Weronika Stanisławek</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W8 -Faculty of Management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Marketing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6" name="Shape 216"/>
        <p:cNvGrpSpPr/>
        <p:nvPr/>
      </p:nvGrpSpPr>
      <p:grpSpPr>
        <a:xfrm>
          <a:off x="0" y="0"/>
          <a:ext cx="0" cy="0"/>
          <a:chOff x="0" y="0"/>
          <a:chExt cx="0" cy="0"/>
        </a:xfrm>
      </p:grpSpPr>
      <p:sp>
        <p:nvSpPr>
          <p:cNvPr id="217" name="Google Shape;217;g124afb1094a_0_0"/>
          <p:cNvSpPr txBox="1"/>
          <p:nvPr/>
        </p:nvSpPr>
        <p:spPr>
          <a:xfrm>
            <a:off x="532402" y="1253332"/>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Team Photo</a:t>
            </a:r>
            <a:endParaRPr b="1" i="0" sz="2400" u="none" cap="none" strike="noStrike">
              <a:solidFill>
                <a:srgbClr val="F2F2F2"/>
              </a:solidFill>
              <a:latin typeface="Calibri"/>
              <a:ea typeface="Calibri"/>
              <a:cs typeface="Calibri"/>
              <a:sym typeface="Calibri"/>
            </a:endParaRPr>
          </a:p>
        </p:txBody>
      </p:sp>
      <p:sp>
        <p:nvSpPr>
          <p:cNvPr id="218" name="Google Shape;218;g124afb1094a_0_0"/>
          <p:cNvSpPr txBox="1"/>
          <p:nvPr/>
        </p:nvSpPr>
        <p:spPr>
          <a:xfrm>
            <a:off x="532402" y="2166770"/>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A photo/screenshot of the whole or part of the team.</a:t>
            </a:r>
            <a:endParaRPr b="0" i="0" sz="800" u="none" cap="none" strike="noStrike">
              <a:solidFill>
                <a:srgbClr val="999999"/>
              </a:solidFill>
              <a:latin typeface="Calibri"/>
              <a:ea typeface="Calibri"/>
              <a:cs typeface="Calibri"/>
              <a:sym typeface="Calibri"/>
            </a:endParaRPr>
          </a:p>
        </p:txBody>
      </p:sp>
      <p:sp>
        <p:nvSpPr>
          <p:cNvPr id="219" name="Google Shape;219;g124afb1094a_0_0"/>
          <p:cNvSpPr/>
          <p:nvPr/>
        </p:nvSpPr>
        <p:spPr>
          <a:xfrm rot="2700000">
            <a:off x="480571" y="2340967"/>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g124afb1094a_0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221" name="Google Shape;221;g124afb1094a_0_0"/>
          <p:cNvPicPr preferRelativeResize="0"/>
          <p:nvPr/>
        </p:nvPicPr>
        <p:blipFill rotWithShape="1">
          <a:blip r:embed="rId4">
            <a:alphaModFix/>
          </a:blip>
          <a:srcRect b="0" l="0" r="0" t="0"/>
          <a:stretch/>
        </p:blipFill>
        <p:spPr>
          <a:xfrm>
            <a:off x="7550025" y="445025"/>
            <a:ext cx="1196781" cy="342162"/>
          </a:xfrm>
          <a:prstGeom prst="rect">
            <a:avLst/>
          </a:prstGeom>
          <a:noFill/>
          <a:ln>
            <a:noFill/>
          </a:ln>
        </p:spPr>
      </p:pic>
      <p:sp>
        <p:nvSpPr>
          <p:cNvPr id="222" name="Google Shape;222;g124afb1094a_0_0"/>
          <p:cNvSpPr txBox="1"/>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TEAM INFO</a:t>
            </a:r>
            <a:endParaRPr b="1" i="0" sz="3600" u="none" cap="none" strike="noStrike">
              <a:solidFill>
                <a:srgbClr val="56B5BF"/>
              </a:solidFill>
              <a:latin typeface="Calibri"/>
              <a:ea typeface="Calibri"/>
              <a:cs typeface="Calibri"/>
              <a:sym typeface="Calibri"/>
            </a:endParaRPr>
          </a:p>
        </p:txBody>
      </p:sp>
      <p:pic>
        <p:nvPicPr>
          <p:cNvPr id="223" name="Google Shape;223;g124afb1094a_0_0"/>
          <p:cNvPicPr preferRelativeResize="0"/>
          <p:nvPr/>
        </p:nvPicPr>
        <p:blipFill>
          <a:blip r:embed="rId5">
            <a:alphaModFix/>
          </a:blip>
          <a:stretch>
            <a:fillRect/>
          </a:stretch>
        </p:blipFill>
        <p:spPr>
          <a:xfrm>
            <a:off x="479701" y="4374900"/>
            <a:ext cx="1577600" cy="308925"/>
          </a:xfrm>
          <a:prstGeom prst="rect">
            <a:avLst/>
          </a:prstGeom>
          <a:noFill/>
          <a:ln>
            <a:noFill/>
          </a:ln>
        </p:spPr>
      </p:pic>
      <p:pic>
        <p:nvPicPr>
          <p:cNvPr id="224" name="Google Shape;224;g124afb1094a_0_0"/>
          <p:cNvPicPr preferRelativeResize="0"/>
          <p:nvPr/>
        </p:nvPicPr>
        <p:blipFill rotWithShape="1">
          <a:blip r:embed="rId6">
            <a:alphaModFix/>
          </a:blip>
          <a:srcRect b="0" l="0" r="0" t="13344"/>
          <a:stretch/>
        </p:blipFill>
        <p:spPr>
          <a:xfrm>
            <a:off x="2990125" y="928975"/>
            <a:ext cx="5111997" cy="3445926"/>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8" name="Shape 228"/>
        <p:cNvGrpSpPr/>
        <p:nvPr/>
      </p:nvGrpSpPr>
      <p:grpSpPr>
        <a:xfrm>
          <a:off x="0" y="0"/>
          <a:ext cx="0" cy="0"/>
          <a:chOff x="0" y="0"/>
          <a:chExt cx="0" cy="0"/>
        </a:xfrm>
      </p:grpSpPr>
      <p:sp>
        <p:nvSpPr>
          <p:cNvPr id="229" name="Google Shape;229;p6"/>
          <p:cNvSpPr txBox="1"/>
          <p:nvPr>
            <p:ph type="ctrTitle"/>
          </p:nvPr>
        </p:nvSpPr>
        <p:spPr>
          <a:xfrm>
            <a:off x="311700" y="378766"/>
            <a:ext cx="3246663"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56B5BF"/>
                </a:solidFill>
                <a:latin typeface="Calibri"/>
                <a:ea typeface="Calibri"/>
                <a:cs typeface="Calibri"/>
                <a:sym typeface="Calibri"/>
              </a:rPr>
              <a:t>MANAGEMENT</a:t>
            </a:r>
            <a:endParaRPr b="1" sz="3600">
              <a:solidFill>
                <a:srgbClr val="56B5BF"/>
              </a:solidFill>
              <a:latin typeface="Calibri"/>
              <a:ea typeface="Calibri"/>
              <a:cs typeface="Calibri"/>
              <a:sym typeface="Calibri"/>
            </a:endParaRPr>
          </a:p>
        </p:txBody>
      </p:sp>
      <p:sp>
        <p:nvSpPr>
          <p:cNvPr id="230" name="Google Shape;230;p6"/>
          <p:cNvSpPr txBox="1"/>
          <p:nvPr/>
        </p:nvSpPr>
        <p:spPr>
          <a:xfrm>
            <a:off x="311700" y="1006675"/>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Work</a:t>
            </a:r>
            <a:endParaRPr b="1" i="0" sz="2400" u="none" cap="none" strike="noStrike">
              <a:solidFill>
                <a:srgbClr val="56B5B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Calendar:</a:t>
            </a:r>
            <a:endParaRPr b="1" i="0" sz="2400" u="none" cap="none" strike="noStrike">
              <a:solidFill>
                <a:srgbClr val="56B5BF"/>
              </a:solidFill>
              <a:latin typeface="Calibri"/>
              <a:ea typeface="Calibri"/>
              <a:cs typeface="Calibri"/>
              <a:sym typeface="Calibri"/>
            </a:endParaRPr>
          </a:p>
        </p:txBody>
      </p:sp>
      <p:sp>
        <p:nvSpPr>
          <p:cNvPr id="231" name="Google Shape;231;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232" name="Google Shape;232;p6"/>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233" name="Google Shape;233;p6"/>
          <p:cNvPicPr preferRelativeResize="0"/>
          <p:nvPr/>
        </p:nvPicPr>
        <p:blipFill>
          <a:blip r:embed="rId5">
            <a:alphaModFix/>
          </a:blip>
          <a:stretch>
            <a:fillRect/>
          </a:stretch>
        </p:blipFill>
        <p:spPr>
          <a:xfrm>
            <a:off x="479701" y="4374900"/>
            <a:ext cx="1577600" cy="308925"/>
          </a:xfrm>
          <a:prstGeom prst="rect">
            <a:avLst/>
          </a:prstGeom>
          <a:noFill/>
          <a:ln>
            <a:noFill/>
          </a:ln>
        </p:spPr>
      </p:pic>
      <p:pic>
        <p:nvPicPr>
          <p:cNvPr id="234" name="Google Shape;234;p6"/>
          <p:cNvPicPr preferRelativeResize="0"/>
          <p:nvPr/>
        </p:nvPicPr>
        <p:blipFill>
          <a:blip r:embed="rId6">
            <a:alphaModFix/>
          </a:blip>
          <a:stretch>
            <a:fillRect/>
          </a:stretch>
        </p:blipFill>
        <p:spPr>
          <a:xfrm>
            <a:off x="481563" y="4374901"/>
            <a:ext cx="1573883" cy="308925"/>
          </a:xfrm>
          <a:prstGeom prst="rect">
            <a:avLst/>
          </a:prstGeom>
          <a:noFill/>
          <a:ln>
            <a:noFill/>
          </a:ln>
        </p:spPr>
      </p:pic>
      <p:pic>
        <p:nvPicPr>
          <p:cNvPr id="235" name="Google Shape;235;p6"/>
          <p:cNvPicPr preferRelativeResize="0"/>
          <p:nvPr/>
        </p:nvPicPr>
        <p:blipFill>
          <a:blip r:embed="rId7">
            <a:alphaModFix/>
          </a:blip>
          <a:stretch>
            <a:fillRect/>
          </a:stretch>
        </p:blipFill>
        <p:spPr>
          <a:xfrm>
            <a:off x="2320500" y="1006675"/>
            <a:ext cx="6700652" cy="3261977"/>
          </a:xfrm>
          <a:prstGeom prst="rect">
            <a:avLst/>
          </a:prstGeom>
          <a:noFill/>
          <a:ln cap="flat" cmpd="sng" w="9525">
            <a:solidFill>
              <a:srgbClr val="56B5BF"/>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9" name="Shape 239"/>
        <p:cNvGrpSpPr/>
        <p:nvPr/>
      </p:nvGrpSpPr>
      <p:grpSpPr>
        <a:xfrm>
          <a:off x="0" y="0"/>
          <a:ext cx="0" cy="0"/>
          <a:chOff x="0" y="0"/>
          <a:chExt cx="0" cy="0"/>
        </a:xfrm>
      </p:grpSpPr>
      <p:sp>
        <p:nvSpPr>
          <p:cNvPr id="240" name="Google Shape;240;p7"/>
          <p:cNvSpPr txBox="1"/>
          <p:nvPr/>
        </p:nvSpPr>
        <p:spPr>
          <a:xfrm>
            <a:off x="525475" y="1227212"/>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Team</a:t>
            </a:r>
            <a:endParaRPr b="1" i="0" sz="2400" u="none" cap="none" strike="noStrike">
              <a:solidFill>
                <a:srgbClr val="56B5B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Formation:</a:t>
            </a:r>
            <a:endParaRPr b="1" i="0" sz="2400" u="none" cap="none" strike="noStrike">
              <a:solidFill>
                <a:srgbClr val="56B5BF"/>
              </a:solidFill>
              <a:latin typeface="Calibri"/>
              <a:ea typeface="Calibri"/>
              <a:cs typeface="Calibri"/>
              <a:sym typeface="Calibri"/>
            </a:endParaRPr>
          </a:p>
        </p:txBody>
      </p:sp>
      <p:sp>
        <p:nvSpPr>
          <p:cNvPr id="241" name="Google Shape;241;p7"/>
          <p:cNvSpPr txBox="1"/>
          <p:nvPr/>
        </p:nvSpPr>
        <p:spPr>
          <a:xfrm>
            <a:off x="525475" y="2017650"/>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How is the team workforce structured? (2-3 sentences) Include a graphic to explain the structure as well.</a:t>
            </a:r>
            <a:endParaRPr b="0" i="0" sz="800" u="none" cap="none" strike="noStrike">
              <a:solidFill>
                <a:srgbClr val="999999"/>
              </a:solidFill>
              <a:latin typeface="Calibri"/>
              <a:ea typeface="Calibri"/>
              <a:cs typeface="Calibri"/>
              <a:sym typeface="Calibri"/>
            </a:endParaRPr>
          </a:p>
        </p:txBody>
      </p:sp>
      <p:sp>
        <p:nvSpPr>
          <p:cNvPr id="242" name="Google Shape;242;p7"/>
          <p:cNvSpPr txBox="1"/>
          <p:nvPr/>
        </p:nvSpPr>
        <p:spPr>
          <a:xfrm>
            <a:off x="2911750" y="1370250"/>
            <a:ext cx="5854500" cy="10467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lang="tr-TR">
                <a:solidFill>
                  <a:srgbClr val="2B2B2B"/>
                </a:solidFill>
                <a:latin typeface="Calibri"/>
                <a:ea typeface="Calibri"/>
                <a:cs typeface="Calibri"/>
                <a:sym typeface="Calibri"/>
              </a:rPr>
              <a:t>Our team consists of 52 members actively working on our project. In our </a:t>
            </a:r>
            <a:r>
              <a:rPr lang="tr-TR">
                <a:solidFill>
                  <a:srgbClr val="2B2B2B"/>
                </a:solidFill>
                <a:latin typeface="Calibri"/>
                <a:ea typeface="Calibri"/>
                <a:cs typeface="Calibri"/>
                <a:sym typeface="Calibri"/>
              </a:rPr>
              <a:t>structure (shown in the picture below)</a:t>
            </a:r>
            <a:r>
              <a:rPr lang="tr-TR">
                <a:solidFill>
                  <a:srgbClr val="2B2B2B"/>
                </a:solidFill>
                <a:latin typeface="Calibri"/>
                <a:ea typeface="Calibri"/>
                <a:cs typeface="Calibri"/>
                <a:sym typeface="Calibri"/>
              </a:rPr>
              <a:t> we have: team leader, team vice-leader and 5 departments (Marketing and 4 Technical Departments) with leaders and vice-leaders responsible for each. </a:t>
            </a:r>
            <a:endParaRPr b="0" i="0" sz="1400" u="none" cap="none" strike="noStrike">
              <a:solidFill>
                <a:srgbClr val="2B2B2B"/>
              </a:solidFill>
              <a:latin typeface="Calibri"/>
              <a:ea typeface="Calibri"/>
              <a:cs typeface="Calibri"/>
              <a:sym typeface="Calibri"/>
            </a:endParaRPr>
          </a:p>
        </p:txBody>
      </p:sp>
      <p:sp>
        <p:nvSpPr>
          <p:cNvPr id="243" name="Google Shape;243;p7"/>
          <p:cNvSpPr/>
          <p:nvPr/>
        </p:nvSpPr>
        <p:spPr>
          <a:xfrm rot="2700000">
            <a:off x="473644" y="2263497"/>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245" name="Google Shape;245;p7"/>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
        <p:nvSpPr>
          <p:cNvPr id="246" name="Google Shape;246;p7"/>
          <p:cNvSpPr txBox="1"/>
          <p:nvPr/>
        </p:nvSpPr>
        <p:spPr>
          <a:xfrm>
            <a:off x="311700" y="378766"/>
            <a:ext cx="3246663"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MANAGEMENT</a:t>
            </a:r>
            <a:endParaRPr b="1" i="0" sz="3600" u="none" cap="none" strike="noStrike">
              <a:solidFill>
                <a:srgbClr val="56B5BF"/>
              </a:solidFill>
              <a:latin typeface="Calibri"/>
              <a:ea typeface="Calibri"/>
              <a:cs typeface="Calibri"/>
              <a:sym typeface="Calibri"/>
            </a:endParaRPr>
          </a:p>
        </p:txBody>
      </p:sp>
      <p:pic>
        <p:nvPicPr>
          <p:cNvPr id="247" name="Google Shape;247;p7"/>
          <p:cNvPicPr preferRelativeResize="0"/>
          <p:nvPr/>
        </p:nvPicPr>
        <p:blipFill>
          <a:blip r:embed="rId5">
            <a:alphaModFix/>
          </a:blip>
          <a:stretch>
            <a:fillRect/>
          </a:stretch>
        </p:blipFill>
        <p:spPr>
          <a:xfrm>
            <a:off x="481563" y="4374901"/>
            <a:ext cx="1573883" cy="308925"/>
          </a:xfrm>
          <a:prstGeom prst="rect">
            <a:avLst/>
          </a:prstGeom>
          <a:noFill/>
          <a:ln>
            <a:noFill/>
          </a:ln>
        </p:spPr>
      </p:pic>
      <p:pic>
        <p:nvPicPr>
          <p:cNvPr id="248" name="Google Shape;248;p7"/>
          <p:cNvPicPr preferRelativeResize="0"/>
          <p:nvPr/>
        </p:nvPicPr>
        <p:blipFill>
          <a:blip r:embed="rId6">
            <a:alphaModFix/>
          </a:blip>
          <a:stretch>
            <a:fillRect/>
          </a:stretch>
        </p:blipFill>
        <p:spPr>
          <a:xfrm>
            <a:off x="3222337" y="2571755"/>
            <a:ext cx="5233324" cy="2285471"/>
          </a:xfrm>
          <a:prstGeom prst="rect">
            <a:avLst/>
          </a:prstGeom>
          <a:noFill/>
          <a:ln cap="flat" cmpd="sng" w="9525">
            <a:solidFill>
              <a:srgbClr val="56B5BF"/>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2" name="Shape 252"/>
        <p:cNvGrpSpPr/>
        <p:nvPr/>
      </p:nvGrpSpPr>
      <p:grpSpPr>
        <a:xfrm>
          <a:off x="0" y="0"/>
          <a:ext cx="0" cy="0"/>
          <a:chOff x="0" y="0"/>
          <a:chExt cx="0" cy="0"/>
        </a:xfrm>
      </p:grpSpPr>
      <p:sp>
        <p:nvSpPr>
          <p:cNvPr id="253" name="Google Shape;253;p8"/>
          <p:cNvSpPr txBox="1"/>
          <p:nvPr/>
        </p:nvSpPr>
        <p:spPr>
          <a:xfrm>
            <a:off x="525475" y="1211700"/>
            <a:ext cx="2008800"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Workplace:</a:t>
            </a:r>
            <a:endParaRPr b="1" i="0" sz="2400" u="none" cap="none" strike="noStrike">
              <a:solidFill>
                <a:srgbClr val="56B5BF"/>
              </a:solidFill>
              <a:latin typeface="Calibri"/>
              <a:ea typeface="Calibri"/>
              <a:cs typeface="Calibri"/>
              <a:sym typeface="Calibri"/>
            </a:endParaRPr>
          </a:p>
        </p:txBody>
      </p:sp>
      <p:sp>
        <p:nvSpPr>
          <p:cNvPr id="254" name="Google Shape;254;p8"/>
          <p:cNvSpPr txBox="1"/>
          <p:nvPr/>
        </p:nvSpPr>
        <p:spPr>
          <a:xfrm>
            <a:off x="525475" y="1637698"/>
            <a:ext cx="2008800" cy="6770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How the team design, build and test the rover physically? Explain the workplace. (2-4 sentences) Include a photo/screenshot of the workplace.</a:t>
            </a:r>
            <a:endParaRPr b="0" i="0" sz="800" u="none" cap="none" strike="noStrike">
              <a:solidFill>
                <a:srgbClr val="999999"/>
              </a:solidFill>
              <a:latin typeface="Arial"/>
              <a:ea typeface="Arial"/>
              <a:cs typeface="Arial"/>
              <a:sym typeface="Arial"/>
            </a:endParaRPr>
          </a:p>
        </p:txBody>
      </p:sp>
      <p:sp>
        <p:nvSpPr>
          <p:cNvPr id="255" name="Google Shape;255;p8"/>
          <p:cNvSpPr txBox="1"/>
          <p:nvPr/>
        </p:nvSpPr>
        <p:spPr>
          <a:xfrm>
            <a:off x="2911750" y="1370250"/>
            <a:ext cx="5854500" cy="25551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lang="tr-TR">
                <a:solidFill>
                  <a:schemeClr val="dk1"/>
                </a:solidFill>
                <a:latin typeface="Calibri"/>
                <a:ea typeface="Calibri"/>
                <a:cs typeface="Calibri"/>
                <a:sym typeface="Calibri"/>
              </a:rPr>
              <a:t>Thanks to our University, we have access to two workplaces, where we keep all essential tools and materials, such as soldering irons, digital oscilloscopes, screwdrivers or 3D printers. To bring more sophisticated components to our lives, we ask external contractors, sponsors or a university technician to support us with those elements. </a:t>
            </a:r>
            <a:endParaRPr>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t/>
            </a:r>
            <a:endParaRPr>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rPr lang="tr-TR">
                <a:solidFill>
                  <a:schemeClr val="dk1"/>
                </a:solidFill>
                <a:latin typeface="Calibri"/>
                <a:ea typeface="Calibri"/>
                <a:cs typeface="Calibri"/>
                <a:sym typeface="Calibri"/>
              </a:rPr>
              <a:t>While basic tests are performed at the workshops, the more demanding need much more space, like range or autonomy tests. That is why, they are held at a nearby parking lot, a park or an abandoned airfield.</a:t>
            </a:r>
            <a:endParaRPr>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t/>
            </a:r>
            <a:endParaRPr>
              <a:solidFill>
                <a:schemeClr val="dk1"/>
              </a:solidFill>
              <a:latin typeface="Calibri"/>
              <a:ea typeface="Calibri"/>
              <a:cs typeface="Calibri"/>
              <a:sym typeface="Calibri"/>
            </a:endParaRPr>
          </a:p>
        </p:txBody>
      </p:sp>
      <p:sp>
        <p:nvSpPr>
          <p:cNvPr id="256" name="Google Shape;256;p8"/>
          <p:cNvSpPr/>
          <p:nvPr/>
        </p:nvSpPr>
        <p:spPr>
          <a:xfrm rot="2700000">
            <a:off x="483260" y="1934872"/>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258" name="Google Shape;258;p8"/>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
        <p:nvSpPr>
          <p:cNvPr id="259" name="Google Shape;259;p8"/>
          <p:cNvSpPr txBox="1"/>
          <p:nvPr/>
        </p:nvSpPr>
        <p:spPr>
          <a:xfrm>
            <a:off x="311700" y="378766"/>
            <a:ext cx="3246663"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MANAGEMENT</a:t>
            </a:r>
            <a:endParaRPr b="1" i="0" sz="3600" u="none" cap="none" strike="noStrike">
              <a:solidFill>
                <a:srgbClr val="56B5BF"/>
              </a:solidFill>
              <a:latin typeface="Calibri"/>
              <a:ea typeface="Calibri"/>
              <a:cs typeface="Calibri"/>
              <a:sym typeface="Calibri"/>
            </a:endParaRPr>
          </a:p>
        </p:txBody>
      </p:sp>
      <p:pic>
        <p:nvPicPr>
          <p:cNvPr id="260" name="Google Shape;260;p8"/>
          <p:cNvPicPr preferRelativeResize="0"/>
          <p:nvPr/>
        </p:nvPicPr>
        <p:blipFill>
          <a:blip r:embed="rId5">
            <a:alphaModFix/>
          </a:blip>
          <a:stretch>
            <a:fillRect/>
          </a:stretch>
        </p:blipFill>
        <p:spPr>
          <a:xfrm>
            <a:off x="481563" y="4374901"/>
            <a:ext cx="1573883" cy="308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4" name="Shape 264"/>
        <p:cNvGrpSpPr/>
        <p:nvPr/>
      </p:nvGrpSpPr>
      <p:grpSpPr>
        <a:xfrm>
          <a:off x="0" y="0"/>
          <a:ext cx="0" cy="0"/>
          <a:chOff x="0" y="0"/>
          <a:chExt cx="0" cy="0"/>
        </a:xfrm>
      </p:grpSpPr>
      <p:sp>
        <p:nvSpPr>
          <p:cNvPr id="265" name="Google Shape;265;g2ce48b37adc_3_108"/>
          <p:cNvSpPr txBox="1"/>
          <p:nvPr/>
        </p:nvSpPr>
        <p:spPr>
          <a:xfrm>
            <a:off x="525475" y="1211700"/>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Workplace:</a:t>
            </a:r>
            <a:endParaRPr b="1" i="0" sz="2400" u="none" cap="none" strike="noStrike">
              <a:solidFill>
                <a:srgbClr val="56B5BF"/>
              </a:solidFill>
              <a:latin typeface="Calibri"/>
              <a:ea typeface="Calibri"/>
              <a:cs typeface="Calibri"/>
              <a:sym typeface="Calibri"/>
            </a:endParaRPr>
          </a:p>
        </p:txBody>
      </p:sp>
      <p:sp>
        <p:nvSpPr>
          <p:cNvPr id="266" name="Google Shape;266;g2ce48b37adc_3_108"/>
          <p:cNvSpPr txBox="1"/>
          <p:nvPr/>
        </p:nvSpPr>
        <p:spPr>
          <a:xfrm>
            <a:off x="525475" y="1637698"/>
            <a:ext cx="2008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How the team design, build and test the rover physically? Explain the workplace. (2-4 sentences) Include a photo/screenshot of the workplace.</a:t>
            </a:r>
            <a:endParaRPr b="0" i="0" sz="800" u="none" cap="none" strike="noStrike">
              <a:solidFill>
                <a:srgbClr val="999999"/>
              </a:solidFill>
              <a:latin typeface="Arial"/>
              <a:ea typeface="Arial"/>
              <a:cs typeface="Arial"/>
              <a:sym typeface="Arial"/>
            </a:endParaRPr>
          </a:p>
        </p:txBody>
      </p:sp>
      <p:sp>
        <p:nvSpPr>
          <p:cNvPr id="267" name="Google Shape;267;g2ce48b37adc_3_108"/>
          <p:cNvSpPr/>
          <p:nvPr/>
        </p:nvSpPr>
        <p:spPr>
          <a:xfrm rot="2700000">
            <a:off x="483260" y="1934872"/>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g2ce48b37adc_3_10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269" name="Google Shape;269;g2ce48b37adc_3_108"/>
          <p:cNvPicPr preferRelativeResize="0"/>
          <p:nvPr/>
        </p:nvPicPr>
        <p:blipFill rotWithShape="1">
          <a:blip r:embed="rId4">
            <a:alphaModFix/>
          </a:blip>
          <a:srcRect b="0" l="0" r="0" t="0"/>
          <a:stretch/>
        </p:blipFill>
        <p:spPr>
          <a:xfrm>
            <a:off x="7550025" y="445025"/>
            <a:ext cx="1196781" cy="342161"/>
          </a:xfrm>
          <a:prstGeom prst="rect">
            <a:avLst/>
          </a:prstGeom>
          <a:noFill/>
          <a:ln>
            <a:noFill/>
          </a:ln>
        </p:spPr>
      </p:pic>
      <p:sp>
        <p:nvSpPr>
          <p:cNvPr id="270" name="Google Shape;270;g2ce48b37adc_3_108"/>
          <p:cNvSpPr txBox="1"/>
          <p:nvPr/>
        </p:nvSpPr>
        <p:spPr>
          <a:xfrm>
            <a:off x="311700" y="378766"/>
            <a:ext cx="3246600"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MANAGEMENT</a:t>
            </a:r>
            <a:endParaRPr b="1" i="0" sz="3600" u="none" cap="none" strike="noStrike">
              <a:solidFill>
                <a:srgbClr val="56B5BF"/>
              </a:solidFill>
              <a:latin typeface="Calibri"/>
              <a:ea typeface="Calibri"/>
              <a:cs typeface="Calibri"/>
              <a:sym typeface="Calibri"/>
            </a:endParaRPr>
          </a:p>
        </p:txBody>
      </p:sp>
      <p:pic>
        <p:nvPicPr>
          <p:cNvPr id="271" name="Google Shape;271;g2ce48b37adc_3_108"/>
          <p:cNvPicPr preferRelativeResize="0"/>
          <p:nvPr/>
        </p:nvPicPr>
        <p:blipFill>
          <a:blip r:embed="rId5">
            <a:alphaModFix/>
          </a:blip>
          <a:stretch>
            <a:fillRect/>
          </a:stretch>
        </p:blipFill>
        <p:spPr>
          <a:xfrm>
            <a:off x="481563" y="4374901"/>
            <a:ext cx="1573883" cy="308925"/>
          </a:xfrm>
          <a:prstGeom prst="rect">
            <a:avLst/>
          </a:prstGeom>
          <a:noFill/>
          <a:ln>
            <a:noFill/>
          </a:ln>
        </p:spPr>
      </p:pic>
      <p:pic>
        <p:nvPicPr>
          <p:cNvPr id="272" name="Google Shape;272;g2ce48b37adc_3_108"/>
          <p:cNvPicPr preferRelativeResize="0"/>
          <p:nvPr/>
        </p:nvPicPr>
        <p:blipFill>
          <a:blip r:embed="rId6">
            <a:alphaModFix/>
          </a:blip>
          <a:stretch>
            <a:fillRect/>
          </a:stretch>
        </p:blipFill>
        <p:spPr>
          <a:xfrm>
            <a:off x="2964338" y="1006675"/>
            <a:ext cx="5515126" cy="3104951"/>
          </a:xfrm>
          <a:prstGeom prst="rect">
            <a:avLst/>
          </a:prstGeom>
          <a:noFill/>
          <a:ln cap="flat" cmpd="sng" w="28575">
            <a:solidFill>
              <a:srgbClr val="56B5BF"/>
            </a:solidFill>
            <a:prstDash val="solid"/>
            <a:round/>
            <a:headEnd len="sm" w="sm" type="none"/>
            <a:tailEnd len="sm" w="sm" type="none"/>
          </a:ln>
        </p:spPr>
      </p:pic>
      <p:sp>
        <p:nvSpPr>
          <p:cNvPr id="273" name="Google Shape;273;g2ce48b37adc_3_108"/>
          <p:cNvSpPr txBox="1"/>
          <p:nvPr/>
        </p:nvSpPr>
        <p:spPr>
          <a:xfrm>
            <a:off x="2909713" y="4248650"/>
            <a:ext cx="56244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1100">
                <a:solidFill>
                  <a:schemeClr val="dk2"/>
                </a:solidFill>
              </a:rPr>
              <a:t>We use 2 separate workshops for mechanical and </a:t>
            </a:r>
            <a:r>
              <a:rPr lang="tr-TR" sz="1100">
                <a:solidFill>
                  <a:schemeClr val="dk2"/>
                </a:solidFill>
              </a:rPr>
              <a:t>electrical</a:t>
            </a:r>
            <a:r>
              <a:rPr lang="tr-TR" sz="1100">
                <a:solidFill>
                  <a:schemeClr val="dk2"/>
                </a:solidFill>
              </a:rPr>
              <a:t> work to protect sensitive components. During the offseason we have storage provided to us by our university to store our travel equipment.</a:t>
            </a:r>
            <a:endParaRPr sz="11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7" name="Shape 277"/>
        <p:cNvGrpSpPr/>
        <p:nvPr/>
      </p:nvGrpSpPr>
      <p:grpSpPr>
        <a:xfrm>
          <a:off x="0" y="0"/>
          <a:ext cx="0" cy="0"/>
          <a:chOff x="0" y="0"/>
          <a:chExt cx="0" cy="0"/>
        </a:xfrm>
      </p:grpSpPr>
      <p:sp>
        <p:nvSpPr>
          <p:cNvPr id="278" name="Google Shape;278;p9"/>
          <p:cNvSpPr txBox="1"/>
          <p:nvPr/>
        </p:nvSpPr>
        <p:spPr>
          <a:xfrm>
            <a:off x="525475" y="1211700"/>
            <a:ext cx="2008800"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Funding :</a:t>
            </a:r>
            <a:endParaRPr b="1" i="0" sz="2400" u="none" cap="none" strike="noStrike">
              <a:solidFill>
                <a:srgbClr val="56B5BF"/>
              </a:solidFill>
              <a:latin typeface="Calibri"/>
              <a:ea typeface="Calibri"/>
              <a:cs typeface="Calibri"/>
              <a:sym typeface="Calibri"/>
            </a:endParaRPr>
          </a:p>
        </p:txBody>
      </p:sp>
      <p:sp>
        <p:nvSpPr>
          <p:cNvPr id="279" name="Google Shape;279;p9"/>
          <p:cNvSpPr txBox="1"/>
          <p:nvPr/>
        </p:nvSpPr>
        <p:spPr>
          <a:xfrm>
            <a:off x="660558" y="1696175"/>
            <a:ext cx="2008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Present the funds of the project at the time of submission of this document? (In dollar currency)</a:t>
            </a:r>
            <a:endParaRPr b="0" i="0" sz="800" u="none" cap="none" strike="noStrike">
              <a:solidFill>
                <a:srgbClr val="99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999999"/>
              </a:solidFill>
              <a:latin typeface="Calibri"/>
              <a:ea typeface="Calibri"/>
              <a:cs typeface="Calibri"/>
              <a:sym typeface="Calibri"/>
            </a:endParaRPr>
          </a:p>
        </p:txBody>
      </p:sp>
      <p:sp>
        <p:nvSpPr>
          <p:cNvPr id="280" name="Google Shape;280;p9"/>
          <p:cNvSpPr txBox="1"/>
          <p:nvPr/>
        </p:nvSpPr>
        <p:spPr>
          <a:xfrm>
            <a:off x="2911750" y="1359851"/>
            <a:ext cx="5854500" cy="27243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400"/>
              <a:buFont typeface="Arial"/>
              <a:buNone/>
            </a:pPr>
            <a:r>
              <a:rPr lang="tr-TR" sz="1100">
                <a:solidFill>
                  <a:schemeClr val="dk1"/>
                </a:solidFill>
                <a:latin typeface="Calibri"/>
                <a:ea typeface="Calibri"/>
                <a:cs typeface="Calibri"/>
                <a:sym typeface="Calibri"/>
              </a:rPr>
              <a:t>Our </a:t>
            </a:r>
            <a:r>
              <a:rPr lang="tr-TR" sz="1100">
                <a:solidFill>
                  <a:schemeClr val="dk1"/>
                </a:solidFill>
                <a:latin typeface="Calibri"/>
                <a:ea typeface="Calibri"/>
                <a:cs typeface="Calibri"/>
                <a:sym typeface="Calibri"/>
              </a:rPr>
              <a:t>funds can be divided </a:t>
            </a:r>
            <a:r>
              <a:rPr lang="tr-TR" sz="1100">
                <a:solidFill>
                  <a:schemeClr val="dk1"/>
                </a:solidFill>
                <a:latin typeface="Calibri"/>
                <a:ea typeface="Calibri"/>
                <a:cs typeface="Calibri"/>
                <a:sym typeface="Calibri"/>
              </a:rPr>
              <a:t>into three categories. Wrocław University of Science and Technology provides us with the biggest support of all. This year, yet again, we have received a status of Strategic </a:t>
            </a:r>
            <a:r>
              <a:rPr lang="tr-TR" sz="1100">
                <a:solidFill>
                  <a:schemeClr val="dk1"/>
                </a:solidFill>
                <a:latin typeface="Calibri"/>
                <a:ea typeface="Calibri"/>
                <a:cs typeface="Calibri"/>
                <a:sym typeface="Calibri"/>
              </a:rPr>
              <a:t>Association from our University as one of the groups with most potential and prospects. Thanks to that, we are able to travel to many competitions all around the world. Another thing worth mentioning is the grants that we constantly apply for. Our Marketing department keeps looking for new sponsors and new ways to guarantee us that money will not run out. Sponsors not only support us financially, but also by providing us with their goods and services, most and foremost, parts to our rover. At this moment, our overall funds are about $20 000. We predict that the funds will be sufficient by the competition date.</a:t>
            </a:r>
            <a:endParaRPr sz="1100">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t/>
            </a:r>
            <a:endParaRPr sz="1100">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rPr lang="tr-TR" sz="1100">
                <a:solidFill>
                  <a:schemeClr val="dk1"/>
                </a:solidFill>
                <a:latin typeface="Calibri"/>
                <a:ea typeface="Calibri"/>
                <a:cs typeface="Calibri"/>
                <a:sym typeface="Calibri"/>
              </a:rPr>
              <a:t>Based on our previous experience and expected value of flight tickets, we expect sum of about $7300 (price for 10 members to go). First, we take into a consideration cost of flight tickets from Poland to Turkey which is about $230 for each. Secondly, we have cost of </a:t>
            </a:r>
            <a:r>
              <a:rPr lang="tr-TR" sz="1100">
                <a:solidFill>
                  <a:schemeClr val="dk1"/>
                </a:solidFill>
                <a:latin typeface="Calibri"/>
                <a:ea typeface="Calibri"/>
                <a:cs typeface="Calibri"/>
                <a:sym typeface="Calibri"/>
              </a:rPr>
              <a:t>accommodation</a:t>
            </a:r>
            <a:r>
              <a:rPr lang="tr-TR" sz="1100">
                <a:solidFill>
                  <a:schemeClr val="dk1"/>
                </a:solidFill>
                <a:latin typeface="Calibri"/>
                <a:ea typeface="Calibri"/>
                <a:cs typeface="Calibri"/>
                <a:sym typeface="Calibri"/>
              </a:rPr>
              <a:t> which we expect to be around $2500. Then, we will be renting car which is about $400 Also because our project is almost done, we plan to spend about $500 for our development.</a:t>
            </a:r>
            <a:endParaRPr sz="1100">
              <a:solidFill>
                <a:schemeClr val="dk1"/>
              </a:solidFill>
              <a:latin typeface="Calibri"/>
              <a:ea typeface="Calibri"/>
              <a:cs typeface="Calibri"/>
              <a:sym typeface="Calibri"/>
            </a:endParaRPr>
          </a:p>
        </p:txBody>
      </p:sp>
      <p:sp>
        <p:nvSpPr>
          <p:cNvPr id="281" name="Google Shape;281;p9"/>
          <p:cNvSpPr/>
          <p:nvPr/>
        </p:nvSpPr>
        <p:spPr>
          <a:xfrm rot="2700000">
            <a:off x="471611" y="1921360"/>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9"/>
          <p:cNvSpPr/>
          <p:nvPr/>
        </p:nvSpPr>
        <p:spPr>
          <a:xfrm rot="2700000">
            <a:off x="471609" y="2530374"/>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9"/>
          <p:cNvSpPr/>
          <p:nvPr/>
        </p:nvSpPr>
        <p:spPr>
          <a:xfrm rot="2700000">
            <a:off x="471610" y="3122548"/>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9"/>
          <p:cNvSpPr txBox="1"/>
          <p:nvPr/>
        </p:nvSpPr>
        <p:spPr>
          <a:xfrm>
            <a:off x="660550" y="2233193"/>
            <a:ext cx="2008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How much spending is expected for the development costs? How much spending is expected for the travel costs?</a:t>
            </a:r>
            <a:endParaRPr b="0" i="0" sz="800" u="none" cap="none" strike="noStrike">
              <a:solidFill>
                <a:srgbClr val="999999"/>
              </a:solidFill>
              <a:latin typeface="Arial"/>
              <a:ea typeface="Arial"/>
              <a:cs typeface="Arial"/>
              <a:sym typeface="Arial"/>
            </a:endParaRPr>
          </a:p>
        </p:txBody>
      </p:sp>
      <p:sp>
        <p:nvSpPr>
          <p:cNvPr id="285" name="Google Shape;285;p9"/>
          <p:cNvSpPr txBox="1"/>
          <p:nvPr/>
        </p:nvSpPr>
        <p:spPr>
          <a:xfrm>
            <a:off x="660558" y="2924319"/>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What is the team's plan in an insufficient funding situation by the competition date?</a:t>
            </a:r>
            <a:endParaRPr b="0" i="0" sz="800" u="none" cap="none" strike="noStrike">
              <a:solidFill>
                <a:srgbClr val="999999"/>
              </a:solidFill>
              <a:latin typeface="Arial"/>
              <a:ea typeface="Arial"/>
              <a:cs typeface="Arial"/>
              <a:sym typeface="Arial"/>
            </a:endParaRPr>
          </a:p>
        </p:txBody>
      </p:sp>
      <p:sp>
        <p:nvSpPr>
          <p:cNvPr id="286" name="Google Shape;286;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287" name="Google Shape;287;p9"/>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
        <p:nvSpPr>
          <p:cNvPr id="288" name="Google Shape;288;p9"/>
          <p:cNvSpPr txBox="1"/>
          <p:nvPr/>
        </p:nvSpPr>
        <p:spPr>
          <a:xfrm>
            <a:off x="311700" y="378766"/>
            <a:ext cx="3246663"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MANAGEMENT</a:t>
            </a:r>
            <a:endParaRPr b="1" i="0" sz="3600" u="none" cap="none" strike="noStrike">
              <a:solidFill>
                <a:srgbClr val="56B5BF"/>
              </a:solidFill>
              <a:latin typeface="Calibri"/>
              <a:ea typeface="Calibri"/>
              <a:cs typeface="Calibri"/>
              <a:sym typeface="Calibri"/>
            </a:endParaRPr>
          </a:p>
        </p:txBody>
      </p:sp>
      <p:pic>
        <p:nvPicPr>
          <p:cNvPr id="289" name="Google Shape;289;p9"/>
          <p:cNvPicPr preferRelativeResize="0"/>
          <p:nvPr/>
        </p:nvPicPr>
        <p:blipFill>
          <a:blip r:embed="rId5">
            <a:alphaModFix/>
          </a:blip>
          <a:stretch>
            <a:fillRect/>
          </a:stretch>
        </p:blipFill>
        <p:spPr>
          <a:xfrm>
            <a:off x="481563" y="4374901"/>
            <a:ext cx="1573883" cy="308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 name="Shape 64"/>
        <p:cNvGrpSpPr/>
        <p:nvPr/>
      </p:nvGrpSpPr>
      <p:grpSpPr>
        <a:xfrm>
          <a:off x="0" y="0"/>
          <a:ext cx="0" cy="0"/>
          <a:chOff x="0" y="0"/>
          <a:chExt cx="0" cy="0"/>
        </a:xfrm>
      </p:grpSpPr>
      <p:sp>
        <p:nvSpPr>
          <p:cNvPr id="65" name="Google Shape;65;p2"/>
          <p:cNvSpPr txBox="1"/>
          <p:nvPr>
            <p:ph type="title"/>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b="1" lang="tr-TR" sz="3600">
                <a:solidFill>
                  <a:srgbClr val="56B5BF"/>
                </a:solidFill>
                <a:latin typeface="Calibri"/>
                <a:ea typeface="Calibri"/>
                <a:cs typeface="Calibri"/>
                <a:sym typeface="Calibri"/>
              </a:rPr>
              <a:t>TEAM INFO</a:t>
            </a:r>
            <a:endParaRPr b="1" sz="3600">
              <a:solidFill>
                <a:srgbClr val="56B5BF"/>
              </a:solidFill>
              <a:latin typeface="Calibri"/>
              <a:ea typeface="Calibri"/>
              <a:cs typeface="Calibri"/>
              <a:sym typeface="Calibri"/>
            </a:endParaRPr>
          </a:p>
        </p:txBody>
      </p:sp>
      <p:sp>
        <p:nvSpPr>
          <p:cNvPr id="66" name="Google Shape;66;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67" name="Google Shape;67;p2"/>
          <p:cNvSpPr txBox="1"/>
          <p:nvPr/>
        </p:nvSpPr>
        <p:spPr>
          <a:xfrm>
            <a:off x="525475" y="1749525"/>
            <a:ext cx="2008800" cy="494700"/>
          </a:xfrm>
          <a:prstGeom prst="rect">
            <a:avLst/>
          </a:prstGeom>
          <a:noFill/>
          <a:ln>
            <a:noFill/>
          </a:ln>
        </p:spPr>
        <p:txBody>
          <a:bodyPr anchorCtr="0" anchor="t" bIns="91425" lIns="91425" spcFirstLastPara="1" rIns="91425" wrap="square" tIns="91425">
            <a:normAutofit fontScale="92500" lnSpcReduction="10000"/>
          </a:bodyPr>
          <a:lstStyle/>
          <a:p>
            <a:pPr indent="0" lvl="0" marL="0" marR="0" rtl="0" algn="l">
              <a:lnSpc>
                <a:spcPct val="100000"/>
              </a:lnSpc>
              <a:spcBef>
                <a:spcPts val="0"/>
              </a:spcBef>
              <a:spcAft>
                <a:spcPts val="0"/>
              </a:spcAft>
              <a:buClr>
                <a:srgbClr val="000000"/>
              </a:buClr>
              <a:buSzPct val="100000"/>
              <a:buFont typeface="Arial"/>
              <a:buNone/>
            </a:pPr>
            <a:r>
              <a:rPr b="1" i="0" lang="tr-TR" sz="2400" u="none" cap="none" strike="noStrike">
                <a:solidFill>
                  <a:srgbClr val="F2F2F2"/>
                </a:solidFill>
                <a:latin typeface="Calibri"/>
                <a:ea typeface="Calibri"/>
                <a:cs typeface="Calibri"/>
                <a:sym typeface="Calibri"/>
              </a:rPr>
              <a:t>Team Name:</a:t>
            </a:r>
            <a:endParaRPr b="1" i="0" sz="2400" u="none" cap="none" strike="noStrike">
              <a:solidFill>
                <a:srgbClr val="F2F2F2"/>
              </a:solidFill>
              <a:latin typeface="Calibri"/>
              <a:ea typeface="Calibri"/>
              <a:cs typeface="Calibri"/>
              <a:sym typeface="Calibri"/>
            </a:endParaRPr>
          </a:p>
        </p:txBody>
      </p:sp>
      <p:sp>
        <p:nvSpPr>
          <p:cNvPr id="68" name="Google Shape;68;p2"/>
          <p:cNvSpPr txBox="1"/>
          <p:nvPr/>
        </p:nvSpPr>
        <p:spPr>
          <a:xfrm>
            <a:off x="525475" y="2839025"/>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Contact:</a:t>
            </a:r>
            <a:endParaRPr b="1" i="0" sz="2400" u="none" cap="none" strike="noStrike">
              <a:solidFill>
                <a:srgbClr val="F2F2F2"/>
              </a:solidFill>
              <a:latin typeface="Calibri"/>
              <a:ea typeface="Calibri"/>
              <a:cs typeface="Calibri"/>
              <a:sym typeface="Calibri"/>
            </a:endParaRPr>
          </a:p>
        </p:txBody>
      </p:sp>
      <p:sp>
        <p:nvSpPr>
          <p:cNvPr id="69" name="Google Shape;69;p2"/>
          <p:cNvSpPr txBox="1"/>
          <p:nvPr/>
        </p:nvSpPr>
        <p:spPr>
          <a:xfrm>
            <a:off x="525475" y="2059950"/>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Name of the team and if applies,</a:t>
            </a:r>
            <a:endParaRPr b="0" i="0" sz="800" u="none" cap="none" strike="noStrike">
              <a:solidFill>
                <a:srgbClr val="99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name of the rover.</a:t>
            </a:r>
            <a:endParaRPr b="0" i="0" sz="800" u="none" cap="none" strike="noStrike">
              <a:solidFill>
                <a:srgbClr val="999999"/>
              </a:solidFill>
              <a:latin typeface="Calibri"/>
              <a:ea typeface="Calibri"/>
              <a:cs typeface="Calibri"/>
              <a:sym typeface="Calibri"/>
            </a:endParaRPr>
          </a:p>
        </p:txBody>
      </p:sp>
      <p:sp>
        <p:nvSpPr>
          <p:cNvPr id="70" name="Google Shape;70;p2"/>
          <p:cNvSpPr txBox="1"/>
          <p:nvPr/>
        </p:nvSpPr>
        <p:spPr>
          <a:xfrm>
            <a:off x="525475" y="3209088"/>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Contact information and</a:t>
            </a:r>
            <a:endParaRPr b="0" i="0" sz="800" u="none" cap="none" strike="noStrike">
              <a:solidFill>
                <a:srgbClr val="99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social media links of the team.</a:t>
            </a:r>
            <a:endParaRPr b="0" i="0" sz="800" u="none" cap="none" strike="noStrike">
              <a:solidFill>
                <a:srgbClr val="999999"/>
              </a:solidFill>
              <a:latin typeface="Calibri"/>
              <a:ea typeface="Calibri"/>
              <a:cs typeface="Calibri"/>
              <a:sym typeface="Calibri"/>
            </a:endParaRPr>
          </a:p>
        </p:txBody>
      </p:sp>
      <p:sp>
        <p:nvSpPr>
          <p:cNvPr id="71" name="Google Shape;71;p2"/>
          <p:cNvSpPr txBox="1"/>
          <p:nvPr/>
        </p:nvSpPr>
        <p:spPr>
          <a:xfrm>
            <a:off x="2911750" y="1844025"/>
            <a:ext cx="5854500" cy="4002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Projekt Scorpio; Scorpio Infinity</a:t>
            </a:r>
            <a:endParaRPr b="0" i="0" sz="1400" u="none" cap="none" strike="noStrike">
              <a:solidFill>
                <a:srgbClr val="F2F2F2"/>
              </a:solidFill>
              <a:latin typeface="Calibri"/>
              <a:ea typeface="Calibri"/>
              <a:cs typeface="Calibri"/>
              <a:sym typeface="Calibri"/>
            </a:endParaRPr>
          </a:p>
        </p:txBody>
      </p:sp>
      <p:sp>
        <p:nvSpPr>
          <p:cNvPr id="72" name="Google Shape;72;p2"/>
          <p:cNvSpPr txBox="1"/>
          <p:nvPr/>
        </p:nvSpPr>
        <p:spPr>
          <a:xfrm>
            <a:off x="2911750" y="2992925"/>
            <a:ext cx="5854500" cy="10467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E-mail:	</a:t>
            </a:r>
            <a:r>
              <a:rPr lang="tr-TR" u="sng">
                <a:solidFill>
                  <a:schemeClr val="hlink"/>
                </a:solidFill>
                <a:latin typeface="Calibri"/>
                <a:ea typeface="Calibri"/>
                <a:cs typeface="Calibri"/>
                <a:sym typeface="Calibri"/>
                <a:hlinkClick r:id="rId4"/>
              </a:rPr>
              <a:t>projekt@scorpio.pwr.edu.pl</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Instagram:	</a:t>
            </a:r>
            <a:r>
              <a:rPr lang="tr-TR" u="sng">
                <a:solidFill>
                  <a:schemeClr val="hlink"/>
                </a:solidFill>
                <a:latin typeface="Calibri"/>
                <a:ea typeface="Calibri"/>
                <a:cs typeface="Calibri"/>
                <a:sym typeface="Calibri"/>
                <a:hlinkClick r:id="rId5"/>
              </a:rPr>
              <a:t>https://www.instagram.com/projektscorpio</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Facebook:	</a:t>
            </a:r>
            <a:r>
              <a:rPr lang="tr-TR" u="sng">
                <a:solidFill>
                  <a:schemeClr val="hlink"/>
                </a:solidFill>
                <a:latin typeface="Calibri"/>
                <a:ea typeface="Calibri"/>
                <a:cs typeface="Calibri"/>
                <a:sym typeface="Calibri"/>
                <a:hlinkClick r:id="rId6"/>
              </a:rPr>
              <a:t>https://www.facebook.com/ProjektScorpio</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LinkedIn:	</a:t>
            </a:r>
            <a:r>
              <a:rPr lang="tr-TR" u="sng">
                <a:solidFill>
                  <a:schemeClr val="hlink"/>
                </a:solidFill>
                <a:latin typeface="Calibri"/>
                <a:ea typeface="Calibri"/>
                <a:cs typeface="Calibri"/>
                <a:sym typeface="Calibri"/>
                <a:hlinkClick r:id="rId7"/>
              </a:rPr>
              <a:t>https://www.linkedin.com/company/projekt-scorpio/</a:t>
            </a:r>
            <a:endParaRPr>
              <a:solidFill>
                <a:srgbClr val="F2F2F2"/>
              </a:solidFill>
              <a:latin typeface="Calibri"/>
              <a:ea typeface="Calibri"/>
              <a:cs typeface="Calibri"/>
              <a:sym typeface="Calibri"/>
            </a:endParaRPr>
          </a:p>
        </p:txBody>
      </p:sp>
      <p:sp>
        <p:nvSpPr>
          <p:cNvPr id="73" name="Google Shape;73;p2"/>
          <p:cNvSpPr/>
          <p:nvPr/>
        </p:nvSpPr>
        <p:spPr>
          <a:xfrm rot="2700000">
            <a:off x="473644" y="2234135"/>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2"/>
          <p:cNvSpPr/>
          <p:nvPr/>
        </p:nvSpPr>
        <p:spPr>
          <a:xfrm rot="2700000">
            <a:off x="473644" y="3383285"/>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5" name="Google Shape;75;p2"/>
          <p:cNvPicPr preferRelativeResize="0"/>
          <p:nvPr/>
        </p:nvPicPr>
        <p:blipFill rotWithShape="1">
          <a:blip r:embed="rId8">
            <a:alphaModFix/>
          </a:blip>
          <a:srcRect b="0" l="0" r="0" t="0"/>
          <a:stretch/>
        </p:blipFill>
        <p:spPr>
          <a:xfrm>
            <a:off x="7550025" y="445025"/>
            <a:ext cx="1196783" cy="342161"/>
          </a:xfrm>
          <a:prstGeom prst="rect">
            <a:avLst/>
          </a:prstGeom>
          <a:noFill/>
          <a:ln>
            <a:noFill/>
          </a:ln>
        </p:spPr>
      </p:pic>
      <p:pic>
        <p:nvPicPr>
          <p:cNvPr id="76" name="Google Shape;76;p2"/>
          <p:cNvPicPr preferRelativeResize="0"/>
          <p:nvPr/>
        </p:nvPicPr>
        <p:blipFill>
          <a:blip r:embed="rId9">
            <a:alphaModFix/>
          </a:blip>
          <a:stretch>
            <a:fillRect/>
          </a:stretch>
        </p:blipFill>
        <p:spPr>
          <a:xfrm>
            <a:off x="479701" y="4374900"/>
            <a:ext cx="1577600" cy="308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3" name="Shape 293"/>
        <p:cNvGrpSpPr/>
        <p:nvPr/>
      </p:nvGrpSpPr>
      <p:grpSpPr>
        <a:xfrm>
          <a:off x="0" y="0"/>
          <a:ext cx="0" cy="0"/>
          <a:chOff x="0" y="0"/>
          <a:chExt cx="0" cy="0"/>
        </a:xfrm>
      </p:grpSpPr>
      <p:sp>
        <p:nvSpPr>
          <p:cNvPr id="294" name="Google Shape;294;p10"/>
          <p:cNvSpPr txBox="1"/>
          <p:nvPr/>
        </p:nvSpPr>
        <p:spPr>
          <a:xfrm>
            <a:off x="525475" y="1206077"/>
            <a:ext cx="2008800"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Logistics:</a:t>
            </a:r>
            <a:endParaRPr b="1" i="0" sz="2400" u="none" cap="none" strike="noStrike">
              <a:solidFill>
                <a:srgbClr val="56B5BF"/>
              </a:solidFill>
              <a:latin typeface="Calibri"/>
              <a:ea typeface="Calibri"/>
              <a:cs typeface="Calibri"/>
              <a:sym typeface="Calibri"/>
            </a:endParaRPr>
          </a:p>
        </p:txBody>
      </p:sp>
      <p:sp>
        <p:nvSpPr>
          <p:cNvPr id="295" name="Google Shape;295;p10"/>
          <p:cNvSpPr txBox="1"/>
          <p:nvPr/>
        </p:nvSpPr>
        <p:spPr>
          <a:xfrm>
            <a:off x="525475" y="1664332"/>
            <a:ext cx="2008800"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What is the team's plan to package and bring the rover to competition site by July? (4-6 sentences)</a:t>
            </a:r>
            <a:endParaRPr b="0" i="0" sz="800" u="none" cap="none" strike="noStrike">
              <a:solidFill>
                <a:srgbClr val="999999"/>
              </a:solidFill>
              <a:latin typeface="Arial"/>
              <a:ea typeface="Arial"/>
              <a:cs typeface="Arial"/>
              <a:sym typeface="Arial"/>
            </a:endParaRPr>
          </a:p>
        </p:txBody>
      </p:sp>
      <p:sp>
        <p:nvSpPr>
          <p:cNvPr id="296" name="Google Shape;296;p10"/>
          <p:cNvSpPr txBox="1"/>
          <p:nvPr/>
        </p:nvSpPr>
        <p:spPr>
          <a:xfrm>
            <a:off x="2911750" y="1359868"/>
            <a:ext cx="5854500" cy="16932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lang="tr-TR">
                <a:solidFill>
                  <a:srgbClr val="2B2B2B"/>
                </a:solidFill>
                <a:latin typeface="Calibri"/>
                <a:ea typeface="Calibri"/>
                <a:cs typeface="Calibri"/>
                <a:sym typeface="Calibri"/>
              </a:rPr>
              <a:t>Based on our </a:t>
            </a:r>
            <a:r>
              <a:rPr lang="tr-TR">
                <a:solidFill>
                  <a:srgbClr val="2B2B2B"/>
                </a:solidFill>
                <a:latin typeface="Calibri"/>
                <a:ea typeface="Calibri"/>
                <a:cs typeface="Calibri"/>
                <a:sym typeface="Calibri"/>
              </a:rPr>
              <a:t>experience earned by transporting our rover to the various events, we have reliable strategy on packing.</a:t>
            </a:r>
            <a:r>
              <a:rPr lang="tr-TR">
                <a:solidFill>
                  <a:srgbClr val="2B2B2B"/>
                </a:solidFill>
                <a:latin typeface="Calibri"/>
                <a:ea typeface="Calibri"/>
                <a:cs typeface="Calibri"/>
                <a:sym typeface="Calibri"/>
              </a:rPr>
              <a:t> To bring Scorpio Infinity to the competition, we plan to pack all of the electronic in packages and other parts of our rover in boxes prepared by us. To make it as safe as possible we will wrap each of parts in bubble wrap. In case to transport these boxes and packages, some of our team will be going by cars to reach the destination. Other part of our team will be flying to the destination.  </a:t>
            </a:r>
            <a:endParaRPr b="0" i="0" sz="1400" u="none" cap="none" strike="noStrike">
              <a:solidFill>
                <a:srgbClr val="2B2B2B"/>
              </a:solidFill>
              <a:latin typeface="Calibri"/>
              <a:ea typeface="Calibri"/>
              <a:cs typeface="Calibri"/>
              <a:sym typeface="Calibri"/>
            </a:endParaRPr>
          </a:p>
        </p:txBody>
      </p:sp>
      <p:sp>
        <p:nvSpPr>
          <p:cNvPr id="297" name="Google Shape;297;p10"/>
          <p:cNvSpPr/>
          <p:nvPr/>
        </p:nvSpPr>
        <p:spPr>
          <a:xfrm rot="2700000">
            <a:off x="473644" y="1900017"/>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299" name="Google Shape;299;p10"/>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
        <p:nvSpPr>
          <p:cNvPr id="300" name="Google Shape;300;p10"/>
          <p:cNvSpPr txBox="1"/>
          <p:nvPr>
            <p:ph type="ctrTitle"/>
          </p:nvPr>
        </p:nvSpPr>
        <p:spPr>
          <a:xfrm>
            <a:off x="311700" y="378766"/>
            <a:ext cx="3246663"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56B5BF"/>
                </a:solidFill>
                <a:latin typeface="Calibri"/>
                <a:ea typeface="Calibri"/>
                <a:cs typeface="Calibri"/>
                <a:sym typeface="Calibri"/>
              </a:rPr>
              <a:t>MANAGEMENT</a:t>
            </a:r>
            <a:endParaRPr b="1" sz="3600">
              <a:solidFill>
                <a:srgbClr val="56B5BF"/>
              </a:solidFill>
              <a:latin typeface="Calibri"/>
              <a:ea typeface="Calibri"/>
              <a:cs typeface="Calibri"/>
              <a:sym typeface="Calibri"/>
            </a:endParaRPr>
          </a:p>
        </p:txBody>
      </p:sp>
      <p:pic>
        <p:nvPicPr>
          <p:cNvPr id="301" name="Google Shape;301;p10"/>
          <p:cNvPicPr preferRelativeResize="0"/>
          <p:nvPr/>
        </p:nvPicPr>
        <p:blipFill>
          <a:blip r:embed="rId5">
            <a:alphaModFix/>
          </a:blip>
          <a:stretch>
            <a:fillRect/>
          </a:stretch>
        </p:blipFill>
        <p:spPr>
          <a:xfrm>
            <a:off x="481563" y="4374901"/>
            <a:ext cx="1573883" cy="308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5" name="Shape 305"/>
        <p:cNvGrpSpPr/>
        <p:nvPr/>
      </p:nvGrpSpPr>
      <p:grpSpPr>
        <a:xfrm>
          <a:off x="0" y="0"/>
          <a:ext cx="0" cy="0"/>
          <a:chOff x="0" y="0"/>
          <a:chExt cx="0" cy="0"/>
        </a:xfrm>
      </p:grpSpPr>
      <p:sp>
        <p:nvSpPr>
          <p:cNvPr id="306" name="Google Shape;306;p11"/>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sp>
        <p:nvSpPr>
          <p:cNvPr id="307" name="Google Shape;307;p11"/>
          <p:cNvSpPr txBox="1"/>
          <p:nvPr/>
        </p:nvSpPr>
        <p:spPr>
          <a:xfrm>
            <a:off x="525475" y="12117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Mobility</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System:</a:t>
            </a:r>
            <a:endParaRPr b="1" i="0" sz="2400" u="none" cap="none" strike="noStrike">
              <a:solidFill>
                <a:srgbClr val="F2F2F2"/>
              </a:solidFill>
              <a:latin typeface="Calibri"/>
              <a:ea typeface="Calibri"/>
              <a:cs typeface="Calibri"/>
              <a:sym typeface="Calibri"/>
            </a:endParaRPr>
          </a:p>
        </p:txBody>
      </p:sp>
      <p:sp>
        <p:nvSpPr>
          <p:cNvPr id="308" name="Google Shape;308;p11"/>
          <p:cNvSpPr txBox="1"/>
          <p:nvPr/>
        </p:nvSpPr>
        <p:spPr>
          <a:xfrm>
            <a:off x="525475" y="2078740"/>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What is used? Describe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309" name="Google Shape;309;p11"/>
          <p:cNvSpPr txBox="1"/>
          <p:nvPr/>
        </p:nvSpPr>
        <p:spPr>
          <a:xfrm>
            <a:off x="2911750" y="1370250"/>
            <a:ext cx="5854500" cy="33741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chemeClr val="dk1"/>
              </a:buClr>
              <a:buSzPts val="1100"/>
              <a:buFont typeface="Arial"/>
              <a:buNone/>
            </a:pPr>
            <a:r>
              <a:rPr lang="tr-TR">
                <a:solidFill>
                  <a:srgbClr val="F2F2F2"/>
                </a:solidFill>
                <a:latin typeface="Calibri"/>
                <a:ea typeface="Calibri"/>
                <a:cs typeface="Calibri"/>
                <a:sym typeface="Calibri"/>
              </a:rPr>
              <a:t>Scorpio Infinity is equipped with four-wheel rocker suspension system. Two triangular levers linked by a beam are used to connect the rockers. Drivetrain consists of four BLDC motors which enables all-wheel drive. To ensure efficient movement on the diverse terrain of Mars and Moon, we use specially designed, 3D printed tires with gyroid structure based on TPU filament. Our mobility system is equipped with </a:t>
            </a:r>
            <a:r>
              <a:rPr lang="tr-TR">
                <a:solidFill>
                  <a:srgbClr val="F2F2F2"/>
                </a:solidFill>
                <a:latin typeface="Calibri"/>
                <a:ea typeface="Calibri"/>
                <a:cs typeface="Calibri"/>
                <a:sym typeface="Calibri"/>
              </a:rPr>
              <a:t>heavy</a:t>
            </a:r>
            <a:r>
              <a:rPr lang="tr-TR">
                <a:solidFill>
                  <a:srgbClr val="F2F2F2"/>
                </a:solidFill>
                <a:latin typeface="Calibri"/>
                <a:ea typeface="Calibri"/>
                <a:cs typeface="Calibri"/>
                <a:sym typeface="Calibri"/>
              </a:rPr>
              <a:t> wheels and light chassis, ensuring low center of gravity.</a:t>
            </a:r>
            <a:endParaRPr>
              <a:solidFill>
                <a:srgbClr val="F2F2F2"/>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a:solidFill>
                <a:srgbClr val="F2F2F2"/>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tr-TR">
                <a:solidFill>
                  <a:srgbClr val="F2F2F2"/>
                </a:solidFill>
                <a:latin typeface="Calibri"/>
                <a:ea typeface="Calibri"/>
                <a:cs typeface="Calibri"/>
                <a:sym typeface="Calibri"/>
              </a:rPr>
              <a:t>Due to low center of gravity, our rover is capable of handling steep angles over 30 degrees and obstacles up to the </a:t>
            </a:r>
            <a:r>
              <a:rPr lang="tr-TR">
                <a:solidFill>
                  <a:srgbClr val="F2F2F2"/>
                </a:solidFill>
                <a:latin typeface="Calibri"/>
                <a:ea typeface="Calibri"/>
                <a:cs typeface="Calibri"/>
                <a:sym typeface="Calibri"/>
              </a:rPr>
              <a:t>diameter</a:t>
            </a:r>
            <a:r>
              <a:rPr lang="tr-TR">
                <a:solidFill>
                  <a:srgbClr val="F2F2F2"/>
                </a:solidFill>
                <a:latin typeface="Calibri"/>
                <a:ea typeface="Calibri"/>
                <a:cs typeface="Calibri"/>
                <a:sym typeface="Calibri"/>
              </a:rPr>
              <a:t> of the wheels (~28 cm).</a:t>
            </a:r>
            <a:endParaRPr>
              <a:solidFill>
                <a:srgbClr val="F2F2F2"/>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tr-TR">
                <a:solidFill>
                  <a:srgbClr val="F2F2F2"/>
                </a:solidFill>
                <a:latin typeface="Calibri"/>
                <a:ea typeface="Calibri"/>
                <a:cs typeface="Calibri"/>
                <a:sym typeface="Calibri"/>
              </a:rPr>
              <a:t>Additionally, the combination of dependent rocker suspension and all-wheel drive system with adaptive tires provides us the capability of traversing a variety of different terrains, such as loose soil, hard soil and rocks.</a:t>
            </a:r>
            <a:endParaRPr>
              <a:solidFill>
                <a:srgbClr val="F2F2F2"/>
              </a:solidFill>
              <a:latin typeface="Calibri"/>
              <a:ea typeface="Calibri"/>
              <a:cs typeface="Calibri"/>
              <a:sym typeface="Calibri"/>
            </a:endParaRPr>
          </a:p>
        </p:txBody>
      </p:sp>
      <p:sp>
        <p:nvSpPr>
          <p:cNvPr id="310" name="Google Shape;310;p11"/>
          <p:cNvSpPr/>
          <p:nvPr/>
        </p:nvSpPr>
        <p:spPr>
          <a:xfrm rot="2700000">
            <a:off x="473644" y="2252925"/>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11"/>
          <p:cNvSpPr txBox="1"/>
          <p:nvPr/>
        </p:nvSpPr>
        <p:spPr>
          <a:xfrm>
            <a:off x="525475" y="2400215"/>
            <a:ext cx="2008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Why the system is chosen? What are the considerations? What are weaknesses and strengths?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312" name="Google Shape;312;p11"/>
          <p:cNvSpPr/>
          <p:nvPr/>
        </p:nvSpPr>
        <p:spPr>
          <a:xfrm rot="2700000">
            <a:off x="473645" y="2699699"/>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314" name="Google Shape;314;p11"/>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315" name="Google Shape;315;p11"/>
          <p:cNvPicPr preferRelativeResize="0"/>
          <p:nvPr/>
        </p:nvPicPr>
        <p:blipFill>
          <a:blip r:embed="rId5">
            <a:alphaModFix/>
          </a:blip>
          <a:stretch>
            <a:fillRect/>
          </a:stretch>
        </p:blipFill>
        <p:spPr>
          <a:xfrm>
            <a:off x="479701" y="4374900"/>
            <a:ext cx="1577600" cy="308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9" name="Shape 319"/>
        <p:cNvGrpSpPr/>
        <p:nvPr/>
      </p:nvGrpSpPr>
      <p:grpSpPr>
        <a:xfrm>
          <a:off x="0" y="0"/>
          <a:ext cx="0" cy="0"/>
          <a:chOff x="0" y="0"/>
          <a:chExt cx="0" cy="0"/>
        </a:xfrm>
      </p:grpSpPr>
      <p:sp>
        <p:nvSpPr>
          <p:cNvPr id="320" name="Google Shape;320;p12"/>
          <p:cNvSpPr txBox="1"/>
          <p:nvPr/>
        </p:nvSpPr>
        <p:spPr>
          <a:xfrm>
            <a:off x="525475" y="12117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Mobility</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System:</a:t>
            </a:r>
            <a:endParaRPr b="1" i="0" sz="2400" u="none" cap="none" strike="noStrike">
              <a:solidFill>
                <a:srgbClr val="F2F2F2"/>
              </a:solidFill>
              <a:latin typeface="Calibri"/>
              <a:ea typeface="Calibri"/>
              <a:cs typeface="Calibri"/>
              <a:sym typeface="Calibri"/>
            </a:endParaRPr>
          </a:p>
        </p:txBody>
      </p:sp>
      <p:sp>
        <p:nvSpPr>
          <p:cNvPr id="321" name="Google Shape;321;p12"/>
          <p:cNvSpPr txBox="1"/>
          <p:nvPr/>
        </p:nvSpPr>
        <p:spPr>
          <a:xfrm>
            <a:off x="2911750" y="1370250"/>
            <a:ext cx="5854500" cy="19086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400"/>
              <a:buFont typeface="Arial"/>
              <a:buNone/>
            </a:pPr>
            <a:r>
              <a:rPr lang="tr-TR">
                <a:solidFill>
                  <a:srgbClr val="F2F2F2"/>
                </a:solidFill>
                <a:latin typeface="Calibri"/>
                <a:ea typeface="Calibri"/>
                <a:cs typeface="Calibri"/>
                <a:sym typeface="Calibri"/>
              </a:rPr>
              <a:t>Our rocker suspension system is designed to be compact, lightweight and reliable. This was achieved by utilization of custom made triangle shaped lever system linking the pushrods with the differential bar.</a:t>
            </a:r>
            <a:endParaRPr>
              <a:solidFill>
                <a:srgbClr val="F2F2F2"/>
              </a:solidFill>
              <a:latin typeface="Calibri"/>
              <a:ea typeface="Calibri"/>
              <a:cs typeface="Calibri"/>
              <a:sym typeface="Calibri"/>
            </a:endParaRPr>
          </a:p>
          <a:p>
            <a:pPr indent="0" lvl="0" marL="0" rtl="0" algn="just">
              <a:spcBef>
                <a:spcPts val="0"/>
              </a:spcBef>
              <a:spcAft>
                <a:spcPts val="0"/>
              </a:spcAft>
              <a:buClr>
                <a:schemeClr val="dk1"/>
              </a:buClr>
              <a:buSzPts val="1400"/>
              <a:buFont typeface="Arial"/>
              <a:buNone/>
            </a:pPr>
            <a:r>
              <a:t/>
            </a:r>
            <a:endParaRPr>
              <a:solidFill>
                <a:srgbClr val="F2F2F2"/>
              </a:solidFill>
              <a:latin typeface="Calibri"/>
              <a:ea typeface="Calibri"/>
              <a:cs typeface="Calibri"/>
              <a:sym typeface="Calibri"/>
            </a:endParaRPr>
          </a:p>
          <a:p>
            <a:pPr indent="0" lvl="0" marL="0" rtl="0" algn="just">
              <a:spcBef>
                <a:spcPts val="0"/>
              </a:spcBef>
              <a:spcAft>
                <a:spcPts val="0"/>
              </a:spcAft>
              <a:buClr>
                <a:schemeClr val="dk1"/>
              </a:buClr>
              <a:buSzPts val="1400"/>
              <a:buFont typeface="Arial"/>
              <a:buNone/>
            </a:pPr>
            <a:r>
              <a:rPr lang="tr-TR">
                <a:solidFill>
                  <a:srgbClr val="F2F2F2"/>
                </a:solidFill>
                <a:latin typeface="Calibri"/>
                <a:ea typeface="Calibri"/>
                <a:cs typeface="Calibri"/>
                <a:sym typeface="Calibri"/>
              </a:rPr>
              <a:t>We delved into several analyses of airless tires, which sparked the inspiration for incorporating a gyroidal fill pattern into our own tires. This innovative approach draws from the efficiencies observed in airless tire designs, enhancing both performance and resilience in our rover's mobility system.</a:t>
            </a:r>
            <a:endParaRPr>
              <a:solidFill>
                <a:srgbClr val="F2F2F2"/>
              </a:solidFill>
              <a:latin typeface="Calibri"/>
              <a:ea typeface="Calibri"/>
              <a:cs typeface="Calibri"/>
              <a:sym typeface="Calibri"/>
            </a:endParaRPr>
          </a:p>
        </p:txBody>
      </p:sp>
      <p:sp>
        <p:nvSpPr>
          <p:cNvPr id="322" name="Google Shape;322;p12"/>
          <p:cNvSpPr txBox="1"/>
          <p:nvPr/>
        </p:nvSpPr>
        <p:spPr>
          <a:xfrm>
            <a:off x="525475" y="2135100"/>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Unique points and inspirations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323" name="Google Shape;323;p12"/>
          <p:cNvSpPr/>
          <p:nvPr/>
        </p:nvSpPr>
        <p:spPr>
          <a:xfrm rot="2700000">
            <a:off x="473644" y="2309285"/>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325" name="Google Shape;325;p12"/>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326" name="Google Shape;326;p12"/>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327" name="Google Shape;327;p12"/>
          <p:cNvPicPr preferRelativeResize="0"/>
          <p:nvPr/>
        </p:nvPicPr>
        <p:blipFill>
          <a:blip r:embed="rId5">
            <a:alphaModFix/>
          </a:blip>
          <a:stretch>
            <a:fillRect/>
          </a:stretch>
        </p:blipFill>
        <p:spPr>
          <a:xfrm>
            <a:off x="479701" y="4374900"/>
            <a:ext cx="1577600" cy="308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1" name="Shape 331"/>
        <p:cNvGrpSpPr/>
        <p:nvPr/>
      </p:nvGrpSpPr>
      <p:grpSpPr>
        <a:xfrm>
          <a:off x="0" y="0"/>
          <a:ext cx="0" cy="0"/>
          <a:chOff x="0" y="0"/>
          <a:chExt cx="0" cy="0"/>
        </a:xfrm>
      </p:grpSpPr>
      <p:sp>
        <p:nvSpPr>
          <p:cNvPr id="332" name="Google Shape;332;p13"/>
          <p:cNvSpPr txBox="1"/>
          <p:nvPr/>
        </p:nvSpPr>
        <p:spPr>
          <a:xfrm>
            <a:off x="525475" y="12117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Mobility</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System:</a:t>
            </a:r>
            <a:endParaRPr b="1" i="0" sz="2400" u="none" cap="none" strike="noStrike">
              <a:solidFill>
                <a:srgbClr val="F2F2F2"/>
              </a:solidFill>
              <a:latin typeface="Calibri"/>
              <a:ea typeface="Calibri"/>
              <a:cs typeface="Calibri"/>
              <a:sym typeface="Calibri"/>
            </a:endParaRPr>
          </a:p>
        </p:txBody>
      </p:sp>
      <p:sp>
        <p:nvSpPr>
          <p:cNvPr id="333" name="Google Shape;333;p13"/>
          <p:cNvSpPr txBox="1"/>
          <p:nvPr/>
        </p:nvSpPr>
        <p:spPr>
          <a:xfrm>
            <a:off x="525475" y="2140650"/>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Visuals of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(2 photos/screenshots)</a:t>
            </a:r>
            <a:endParaRPr b="0" i="0" sz="800" u="none" cap="none" strike="noStrike">
              <a:solidFill>
                <a:srgbClr val="D9D9D9"/>
              </a:solidFill>
              <a:latin typeface="Arial"/>
              <a:ea typeface="Arial"/>
              <a:cs typeface="Arial"/>
              <a:sym typeface="Arial"/>
            </a:endParaRPr>
          </a:p>
        </p:txBody>
      </p:sp>
      <p:sp>
        <p:nvSpPr>
          <p:cNvPr id="334" name="Google Shape;334;p13"/>
          <p:cNvSpPr/>
          <p:nvPr/>
        </p:nvSpPr>
        <p:spPr>
          <a:xfrm rot="2700000">
            <a:off x="473644" y="2314835"/>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336" name="Google Shape;336;p13"/>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337" name="Google Shape;337;p13"/>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338" name="Google Shape;338;p13"/>
          <p:cNvPicPr preferRelativeResize="0"/>
          <p:nvPr/>
        </p:nvPicPr>
        <p:blipFill>
          <a:blip r:embed="rId5">
            <a:alphaModFix/>
          </a:blip>
          <a:stretch>
            <a:fillRect/>
          </a:stretch>
        </p:blipFill>
        <p:spPr>
          <a:xfrm>
            <a:off x="479701" y="4374900"/>
            <a:ext cx="1577600" cy="308925"/>
          </a:xfrm>
          <a:prstGeom prst="rect">
            <a:avLst/>
          </a:prstGeom>
          <a:noFill/>
          <a:ln>
            <a:noFill/>
          </a:ln>
        </p:spPr>
      </p:pic>
      <p:pic>
        <p:nvPicPr>
          <p:cNvPr id="339" name="Google Shape;339;p13"/>
          <p:cNvPicPr preferRelativeResize="0"/>
          <p:nvPr/>
        </p:nvPicPr>
        <p:blipFill>
          <a:blip r:embed="rId6">
            <a:alphaModFix/>
          </a:blip>
          <a:stretch>
            <a:fillRect/>
          </a:stretch>
        </p:blipFill>
        <p:spPr>
          <a:xfrm>
            <a:off x="4572000" y="1265250"/>
            <a:ext cx="4155975" cy="3397974"/>
          </a:xfrm>
          <a:prstGeom prst="rect">
            <a:avLst/>
          </a:prstGeom>
          <a:noFill/>
          <a:ln cap="flat" cmpd="sng" w="9525">
            <a:solidFill>
              <a:schemeClr val="lt1"/>
            </a:solidFill>
            <a:prstDash val="solid"/>
            <a:round/>
            <a:headEnd len="sm" w="sm" type="none"/>
            <a:tailEnd len="sm" w="sm" type="none"/>
          </a:ln>
        </p:spPr>
      </p:pic>
      <p:pic>
        <p:nvPicPr>
          <p:cNvPr id="340" name="Google Shape;340;p13"/>
          <p:cNvPicPr preferRelativeResize="0"/>
          <p:nvPr/>
        </p:nvPicPr>
        <p:blipFill rotWithShape="1">
          <a:blip r:embed="rId7">
            <a:alphaModFix/>
          </a:blip>
          <a:srcRect b="37571" l="12678" r="41185" t="11165"/>
          <a:stretch/>
        </p:blipFill>
        <p:spPr>
          <a:xfrm>
            <a:off x="2299725" y="1265250"/>
            <a:ext cx="2100250" cy="3397975"/>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4" name="Shape 344"/>
        <p:cNvGrpSpPr/>
        <p:nvPr/>
      </p:nvGrpSpPr>
      <p:grpSpPr>
        <a:xfrm>
          <a:off x="0" y="0"/>
          <a:ext cx="0" cy="0"/>
          <a:chOff x="0" y="0"/>
          <a:chExt cx="0" cy="0"/>
        </a:xfrm>
      </p:grpSpPr>
      <p:sp>
        <p:nvSpPr>
          <p:cNvPr id="345" name="Google Shape;345;p14"/>
          <p:cNvSpPr txBox="1"/>
          <p:nvPr/>
        </p:nvSpPr>
        <p:spPr>
          <a:xfrm>
            <a:off x="525475" y="12117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Mobility</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System:</a:t>
            </a:r>
            <a:endParaRPr b="1" i="0" sz="2400" u="none" cap="none" strike="noStrike">
              <a:solidFill>
                <a:srgbClr val="F2F2F2"/>
              </a:solidFill>
              <a:latin typeface="Calibri"/>
              <a:ea typeface="Calibri"/>
              <a:cs typeface="Calibri"/>
              <a:sym typeface="Calibri"/>
            </a:endParaRPr>
          </a:p>
        </p:txBody>
      </p:sp>
      <p:sp>
        <p:nvSpPr>
          <p:cNvPr id="346" name="Google Shape;346;p14"/>
          <p:cNvSpPr txBox="1"/>
          <p:nvPr/>
        </p:nvSpPr>
        <p:spPr>
          <a:xfrm>
            <a:off x="2911750" y="1370250"/>
            <a:ext cx="5854500" cy="29862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400"/>
              <a:buFont typeface="Arial"/>
              <a:buNone/>
            </a:pPr>
            <a:r>
              <a:rPr lang="tr-TR">
                <a:solidFill>
                  <a:srgbClr val="F2F2F2"/>
                </a:solidFill>
                <a:latin typeface="Calibri"/>
                <a:ea typeface="Calibri"/>
                <a:cs typeface="Calibri"/>
                <a:sym typeface="Calibri"/>
              </a:rPr>
              <a:t>In order to comply with regulations, our rover is designed to fit within a 1,2 m cube. Our rover’s width is 100 cm, length is 102 cm and it’s height is 118 cm. The Scorpio Infinity suspension system is based on aluminum components. The entire mobility system weighs 37 kg.</a:t>
            </a:r>
            <a:endParaRPr>
              <a:solidFill>
                <a:srgbClr val="F2F2F2"/>
              </a:solidFill>
              <a:latin typeface="Calibri"/>
              <a:ea typeface="Calibri"/>
              <a:cs typeface="Calibri"/>
              <a:sym typeface="Calibri"/>
            </a:endParaRPr>
          </a:p>
          <a:p>
            <a:pPr indent="0" lvl="0" marL="0" rtl="0" algn="just">
              <a:spcBef>
                <a:spcPts val="0"/>
              </a:spcBef>
              <a:spcAft>
                <a:spcPts val="0"/>
              </a:spcAft>
              <a:buClr>
                <a:schemeClr val="dk1"/>
              </a:buClr>
              <a:buSzPts val="1400"/>
              <a:buFont typeface="Arial"/>
              <a:buNone/>
            </a:pPr>
            <a:r>
              <a:t/>
            </a:r>
            <a:endParaRPr>
              <a:solidFill>
                <a:srgbClr val="F2F2F2"/>
              </a:solidFill>
              <a:latin typeface="Calibri"/>
              <a:ea typeface="Calibri"/>
              <a:cs typeface="Calibri"/>
              <a:sym typeface="Calibri"/>
            </a:endParaRPr>
          </a:p>
          <a:p>
            <a:pPr indent="0" lvl="0" marL="0" rtl="0" algn="just">
              <a:spcBef>
                <a:spcPts val="0"/>
              </a:spcBef>
              <a:spcAft>
                <a:spcPts val="0"/>
              </a:spcAft>
              <a:buClr>
                <a:schemeClr val="dk1"/>
              </a:buClr>
              <a:buSzPts val="1400"/>
              <a:buFont typeface="Arial"/>
              <a:buNone/>
            </a:pPr>
            <a:r>
              <a:rPr lang="tr-TR">
                <a:solidFill>
                  <a:srgbClr val="F2F2F2"/>
                </a:solidFill>
                <a:latin typeface="Calibri"/>
                <a:ea typeface="Calibri"/>
                <a:cs typeface="Calibri"/>
                <a:sym typeface="Calibri"/>
              </a:rPr>
              <a:t>Our rover’s driving module is constructed to be both lightweight and reliable. Thanks to 350 W BLDC motors combined with planetary gearboxes located in each wheel, our rover can generate enough torque to traverse challenging terrain on both martian and lunar landscapes without difficulty. That includes loose soil, hard soil and rocks.</a:t>
            </a:r>
            <a:endParaRPr>
              <a:solidFill>
                <a:srgbClr val="F2F2F2"/>
              </a:solidFill>
              <a:latin typeface="Calibri"/>
              <a:ea typeface="Calibri"/>
              <a:cs typeface="Calibri"/>
              <a:sym typeface="Calibri"/>
            </a:endParaRPr>
          </a:p>
          <a:p>
            <a:pPr indent="0" lvl="0" marL="0" rtl="0" algn="just">
              <a:spcBef>
                <a:spcPts val="0"/>
              </a:spcBef>
              <a:spcAft>
                <a:spcPts val="0"/>
              </a:spcAft>
              <a:buClr>
                <a:schemeClr val="dk1"/>
              </a:buClr>
              <a:buSzPts val="1400"/>
              <a:buFont typeface="Arial"/>
              <a:buNone/>
            </a:pPr>
            <a:r>
              <a:t/>
            </a:r>
            <a:endParaRPr>
              <a:solidFill>
                <a:srgbClr val="F2F2F2"/>
              </a:solidFill>
              <a:latin typeface="Calibri"/>
              <a:ea typeface="Calibri"/>
              <a:cs typeface="Calibri"/>
              <a:sym typeface="Calibri"/>
            </a:endParaRPr>
          </a:p>
          <a:p>
            <a:pPr indent="0" lvl="0" marL="0" rtl="0" algn="just">
              <a:spcBef>
                <a:spcPts val="0"/>
              </a:spcBef>
              <a:spcAft>
                <a:spcPts val="0"/>
              </a:spcAft>
              <a:buClr>
                <a:schemeClr val="dk1"/>
              </a:buClr>
              <a:buSzPts val="1400"/>
              <a:buFont typeface="Arial"/>
              <a:buNone/>
            </a:pPr>
            <a:r>
              <a:rPr lang="tr-TR">
                <a:solidFill>
                  <a:srgbClr val="F2F2F2"/>
                </a:solidFill>
                <a:latin typeface="Calibri"/>
                <a:ea typeface="Calibri"/>
                <a:cs typeface="Calibri"/>
                <a:sym typeface="Calibri"/>
              </a:rPr>
              <a:t>Overall, our mobility system is suitable for participating in competition missions.</a:t>
            </a:r>
            <a:endParaRPr>
              <a:solidFill>
                <a:srgbClr val="F2F2F2"/>
              </a:solidFill>
              <a:latin typeface="Calibri"/>
              <a:ea typeface="Calibri"/>
              <a:cs typeface="Calibri"/>
              <a:sym typeface="Calibri"/>
            </a:endParaRPr>
          </a:p>
        </p:txBody>
      </p:sp>
      <p:sp>
        <p:nvSpPr>
          <p:cNvPr id="347" name="Google Shape;347;p14"/>
          <p:cNvSpPr txBox="1"/>
          <p:nvPr/>
        </p:nvSpPr>
        <p:spPr>
          <a:xfrm>
            <a:off x="525475" y="2140650"/>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Technical Specifications including mass and size (3-5 sentences)</a:t>
            </a:r>
            <a:endParaRPr b="0" i="0" sz="800" u="none" cap="none" strike="noStrike">
              <a:solidFill>
                <a:srgbClr val="D9D9D9"/>
              </a:solidFill>
              <a:latin typeface="Arial"/>
              <a:ea typeface="Arial"/>
              <a:cs typeface="Arial"/>
              <a:sym typeface="Arial"/>
            </a:endParaRPr>
          </a:p>
        </p:txBody>
      </p:sp>
      <p:sp>
        <p:nvSpPr>
          <p:cNvPr id="348" name="Google Shape;348;p14"/>
          <p:cNvSpPr/>
          <p:nvPr/>
        </p:nvSpPr>
        <p:spPr>
          <a:xfrm rot="2700000">
            <a:off x="473644" y="2314835"/>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14"/>
          <p:cNvSpPr txBox="1"/>
          <p:nvPr/>
        </p:nvSpPr>
        <p:spPr>
          <a:xfrm>
            <a:off x="525475" y="2462125"/>
            <a:ext cx="2132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Discuss the system's adequacy for its role in competition missions. (3-5 sentences)</a:t>
            </a:r>
            <a:endParaRPr b="0" i="0" sz="800" u="none" cap="none" strike="noStrike">
              <a:solidFill>
                <a:srgbClr val="D9D9D9"/>
              </a:solidFill>
              <a:latin typeface="Arial"/>
              <a:ea typeface="Arial"/>
              <a:cs typeface="Arial"/>
              <a:sym typeface="Arial"/>
            </a:endParaRPr>
          </a:p>
        </p:txBody>
      </p:sp>
      <p:sp>
        <p:nvSpPr>
          <p:cNvPr id="350" name="Google Shape;350;p14"/>
          <p:cNvSpPr/>
          <p:nvPr/>
        </p:nvSpPr>
        <p:spPr>
          <a:xfrm rot="2700000">
            <a:off x="473644" y="2636310"/>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352" name="Google Shape;352;p14"/>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pic>
        <p:nvPicPr>
          <p:cNvPr id="353" name="Google Shape;353;p14"/>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354" name="Google Shape;354;p14"/>
          <p:cNvPicPr preferRelativeResize="0"/>
          <p:nvPr/>
        </p:nvPicPr>
        <p:blipFill>
          <a:blip r:embed="rId5">
            <a:alphaModFix/>
          </a:blip>
          <a:stretch>
            <a:fillRect/>
          </a:stretch>
        </p:blipFill>
        <p:spPr>
          <a:xfrm>
            <a:off x="479701" y="4374900"/>
            <a:ext cx="1577600" cy="308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8" name="Shape 358"/>
        <p:cNvGrpSpPr/>
        <p:nvPr/>
      </p:nvGrpSpPr>
      <p:grpSpPr>
        <a:xfrm>
          <a:off x="0" y="0"/>
          <a:ext cx="0" cy="0"/>
          <a:chOff x="0" y="0"/>
          <a:chExt cx="0" cy="0"/>
        </a:xfrm>
      </p:grpSpPr>
      <p:sp>
        <p:nvSpPr>
          <p:cNvPr id="359" name="Google Shape;359;p15"/>
          <p:cNvSpPr txBox="1"/>
          <p:nvPr/>
        </p:nvSpPr>
        <p:spPr>
          <a:xfrm>
            <a:off x="525475" y="1211700"/>
            <a:ext cx="2008800" cy="129263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Electronics and power system:</a:t>
            </a:r>
            <a:endParaRPr b="1" i="0" sz="2400" u="none" cap="none" strike="noStrike">
              <a:solidFill>
                <a:srgbClr val="F2F2F2"/>
              </a:solidFill>
              <a:latin typeface="Calibri"/>
              <a:ea typeface="Calibri"/>
              <a:cs typeface="Calibri"/>
              <a:sym typeface="Calibri"/>
            </a:endParaRPr>
          </a:p>
        </p:txBody>
      </p:sp>
      <p:sp>
        <p:nvSpPr>
          <p:cNvPr id="360" name="Google Shape;360;p15"/>
          <p:cNvSpPr txBox="1"/>
          <p:nvPr/>
        </p:nvSpPr>
        <p:spPr>
          <a:xfrm>
            <a:off x="2911750" y="1370250"/>
            <a:ext cx="5854500" cy="32016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Jetson AGX with a Raspberry Pi 4 enables comprehensive control over the entire rover. Data within the rover flows through two channels: high-speed Ethernet for cameras and the CAN bus, the backbone for internal communication. To handle various basic tasks within our rover, we designed universal control boards. These boards feature a microcontroller, protected power supply, EEPROM memory for storage of settings, and CAN bus communication module. </a:t>
            </a:r>
            <a:endParaRPr>
              <a:solidFill>
                <a:srgbClr val="F2F2F2"/>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t/>
            </a:r>
            <a:endParaRPr>
              <a:solidFill>
                <a:srgbClr val="F2F2F2"/>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tr-TR">
                <a:solidFill>
                  <a:srgbClr val="F2F2F2"/>
                </a:solidFill>
                <a:latin typeface="Calibri"/>
                <a:ea typeface="Calibri"/>
                <a:cs typeface="Calibri"/>
                <a:sym typeface="Calibri"/>
              </a:rPr>
              <a:t>Using universal boards allows us to quickly replace damaged components; however, the disadvantage of this solution is the limitation of circuit applications. While selected computers allow us to process images efficiently, the trade-off is their increased power requirements. Although using CAN gives us reliable communication, it requires a special boards design and has a bandwidth 100 times lower than Ethernet.</a:t>
            </a:r>
            <a:endParaRPr>
              <a:solidFill>
                <a:srgbClr val="F2F2F2"/>
              </a:solidFill>
              <a:latin typeface="Calibri"/>
              <a:ea typeface="Calibri"/>
              <a:cs typeface="Calibri"/>
              <a:sym typeface="Calibri"/>
            </a:endParaRPr>
          </a:p>
        </p:txBody>
      </p:sp>
      <p:sp>
        <p:nvSpPr>
          <p:cNvPr id="361" name="Google Shape;361;p15"/>
          <p:cNvSpPr txBox="1"/>
          <p:nvPr/>
        </p:nvSpPr>
        <p:spPr>
          <a:xfrm>
            <a:off x="525475" y="2462125"/>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What is used? Describe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362" name="Google Shape;362;p15"/>
          <p:cNvSpPr/>
          <p:nvPr/>
        </p:nvSpPr>
        <p:spPr>
          <a:xfrm rot="2700000">
            <a:off x="473644" y="2636310"/>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15"/>
          <p:cNvSpPr txBox="1"/>
          <p:nvPr/>
        </p:nvSpPr>
        <p:spPr>
          <a:xfrm>
            <a:off x="525475" y="2861317"/>
            <a:ext cx="2008800" cy="6770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Why the system is chosen? What are the considerations? What are weaknesses and strengths?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364" name="Google Shape;364;p15"/>
          <p:cNvSpPr/>
          <p:nvPr/>
        </p:nvSpPr>
        <p:spPr>
          <a:xfrm rot="2700000">
            <a:off x="473643" y="3148393"/>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366" name="Google Shape;366;p15"/>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pic>
        <p:nvPicPr>
          <p:cNvPr id="367" name="Google Shape;367;p15"/>
          <p:cNvPicPr preferRelativeResize="0"/>
          <p:nvPr/>
        </p:nvPicPr>
        <p:blipFill rotWithShape="1">
          <a:blip r:embed="rId4">
            <a:alphaModFix/>
          </a:blip>
          <a:srcRect b="0" l="0" r="0" t="0"/>
          <a:stretch/>
        </p:blipFill>
        <p:spPr>
          <a:xfrm>
            <a:off x="7550025" y="445025"/>
            <a:ext cx="1196781" cy="342161"/>
          </a:xfrm>
          <a:prstGeom prst="rect">
            <a:avLst/>
          </a:prstGeom>
          <a:noFill/>
          <a:ln>
            <a:noFill/>
          </a:ln>
        </p:spPr>
      </p:pic>
      <p:pic>
        <p:nvPicPr>
          <p:cNvPr id="368" name="Google Shape;368;p15"/>
          <p:cNvPicPr preferRelativeResize="0"/>
          <p:nvPr/>
        </p:nvPicPr>
        <p:blipFill>
          <a:blip r:embed="rId5">
            <a:alphaModFix/>
          </a:blip>
          <a:stretch>
            <a:fillRect/>
          </a:stretch>
        </p:blipFill>
        <p:spPr>
          <a:xfrm>
            <a:off x="479701" y="4374900"/>
            <a:ext cx="1577600" cy="308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2" name="Shape 372"/>
        <p:cNvGrpSpPr/>
        <p:nvPr/>
      </p:nvGrpSpPr>
      <p:grpSpPr>
        <a:xfrm>
          <a:off x="0" y="0"/>
          <a:ext cx="0" cy="0"/>
          <a:chOff x="0" y="0"/>
          <a:chExt cx="0" cy="0"/>
        </a:xfrm>
      </p:grpSpPr>
      <p:sp>
        <p:nvSpPr>
          <p:cNvPr id="373" name="Google Shape;373;p16"/>
          <p:cNvSpPr txBox="1"/>
          <p:nvPr/>
        </p:nvSpPr>
        <p:spPr>
          <a:xfrm>
            <a:off x="525475" y="1211700"/>
            <a:ext cx="2008800" cy="129263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Electronics and power system:</a:t>
            </a:r>
            <a:endParaRPr b="1" i="0" sz="2400" u="none" cap="none" strike="noStrike">
              <a:solidFill>
                <a:srgbClr val="F2F2F2"/>
              </a:solidFill>
              <a:latin typeface="Calibri"/>
              <a:ea typeface="Calibri"/>
              <a:cs typeface="Calibri"/>
              <a:sym typeface="Calibri"/>
            </a:endParaRPr>
          </a:p>
        </p:txBody>
      </p:sp>
      <p:sp>
        <p:nvSpPr>
          <p:cNvPr id="374" name="Google Shape;374;p16"/>
          <p:cNvSpPr txBox="1"/>
          <p:nvPr/>
        </p:nvSpPr>
        <p:spPr>
          <a:xfrm>
            <a:off x="2911750" y="1370250"/>
            <a:ext cx="5854500" cy="23397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When designing our electronics, we place great emphasis on protection, each board designed by us is protected against surges and reverse polarity. Taking a cue from Arduino's user-friendly approach, our custom boards are designed as modular "hats" that seamlessly integrate with the universal boards. This approach streamlines code integration and offers effortless replacement options in the event of a malfunction, enhancing overall system flexibility and maintenance efficiency. The control system for each manipulator component mirrors servo mechanisms in functionality. We define the desired position or speed, and joint autonomously adjusts to achieve it, continually monitoring and transmitting its current position to computers for precise control.</a:t>
            </a:r>
            <a:endParaRPr b="0" i="0" sz="1400" u="none" cap="none" strike="noStrike">
              <a:solidFill>
                <a:srgbClr val="F2F2F2"/>
              </a:solidFill>
              <a:latin typeface="Calibri"/>
              <a:ea typeface="Calibri"/>
              <a:cs typeface="Calibri"/>
              <a:sym typeface="Calibri"/>
            </a:endParaRPr>
          </a:p>
        </p:txBody>
      </p:sp>
      <p:sp>
        <p:nvSpPr>
          <p:cNvPr id="375" name="Google Shape;375;p16"/>
          <p:cNvSpPr txBox="1"/>
          <p:nvPr/>
        </p:nvSpPr>
        <p:spPr>
          <a:xfrm>
            <a:off x="525475" y="2462125"/>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Unique points and inspirations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376" name="Google Shape;376;p16"/>
          <p:cNvSpPr/>
          <p:nvPr/>
        </p:nvSpPr>
        <p:spPr>
          <a:xfrm rot="2700000">
            <a:off x="473644" y="2636310"/>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378" name="Google Shape;378;p16"/>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379" name="Google Shape;379;p16"/>
          <p:cNvPicPr preferRelativeResize="0"/>
          <p:nvPr/>
        </p:nvPicPr>
        <p:blipFill rotWithShape="1">
          <a:blip r:embed="rId4">
            <a:alphaModFix/>
          </a:blip>
          <a:srcRect b="0" l="0" r="0" t="0"/>
          <a:stretch/>
        </p:blipFill>
        <p:spPr>
          <a:xfrm>
            <a:off x="7550025" y="445025"/>
            <a:ext cx="1196781" cy="342161"/>
          </a:xfrm>
          <a:prstGeom prst="rect">
            <a:avLst/>
          </a:prstGeom>
          <a:noFill/>
          <a:ln>
            <a:noFill/>
          </a:ln>
        </p:spPr>
      </p:pic>
      <p:pic>
        <p:nvPicPr>
          <p:cNvPr id="380" name="Google Shape;380;p16"/>
          <p:cNvPicPr preferRelativeResize="0"/>
          <p:nvPr/>
        </p:nvPicPr>
        <p:blipFill>
          <a:blip r:embed="rId5">
            <a:alphaModFix/>
          </a:blip>
          <a:stretch>
            <a:fillRect/>
          </a:stretch>
        </p:blipFill>
        <p:spPr>
          <a:xfrm>
            <a:off x="479701" y="4374900"/>
            <a:ext cx="1577600" cy="3089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4" name="Shape 384"/>
        <p:cNvGrpSpPr/>
        <p:nvPr/>
      </p:nvGrpSpPr>
      <p:grpSpPr>
        <a:xfrm>
          <a:off x="0" y="0"/>
          <a:ext cx="0" cy="0"/>
          <a:chOff x="0" y="0"/>
          <a:chExt cx="0" cy="0"/>
        </a:xfrm>
      </p:grpSpPr>
      <p:sp>
        <p:nvSpPr>
          <p:cNvPr id="385" name="Google Shape;385;p17"/>
          <p:cNvSpPr txBox="1"/>
          <p:nvPr/>
        </p:nvSpPr>
        <p:spPr>
          <a:xfrm>
            <a:off x="525475" y="1211700"/>
            <a:ext cx="2008800" cy="129263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Electronics and power system:</a:t>
            </a:r>
            <a:endParaRPr b="1" i="0" sz="2400" u="none" cap="none" strike="noStrike">
              <a:solidFill>
                <a:srgbClr val="F2F2F2"/>
              </a:solidFill>
              <a:latin typeface="Calibri"/>
              <a:ea typeface="Calibri"/>
              <a:cs typeface="Calibri"/>
              <a:sym typeface="Calibri"/>
            </a:endParaRPr>
          </a:p>
        </p:txBody>
      </p:sp>
      <p:sp>
        <p:nvSpPr>
          <p:cNvPr id="386" name="Google Shape;386;p17"/>
          <p:cNvSpPr txBox="1"/>
          <p:nvPr/>
        </p:nvSpPr>
        <p:spPr>
          <a:xfrm>
            <a:off x="525475" y="2462125"/>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Visuals of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(2 photos/screenshots)</a:t>
            </a:r>
            <a:endParaRPr b="0" i="0" sz="1400" u="none" cap="none" strike="noStrike">
              <a:solidFill>
                <a:srgbClr val="000000"/>
              </a:solidFill>
              <a:latin typeface="Arial"/>
              <a:ea typeface="Arial"/>
              <a:cs typeface="Arial"/>
              <a:sym typeface="Arial"/>
            </a:endParaRPr>
          </a:p>
        </p:txBody>
      </p:sp>
      <p:sp>
        <p:nvSpPr>
          <p:cNvPr id="387" name="Google Shape;387;p17"/>
          <p:cNvSpPr/>
          <p:nvPr/>
        </p:nvSpPr>
        <p:spPr>
          <a:xfrm rot="2700000">
            <a:off x="473644" y="2636310"/>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389" name="Google Shape;389;p17"/>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
        <p:nvSpPr>
          <p:cNvPr id="390" name="Google Shape;390;p17"/>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pic>
        <p:nvPicPr>
          <p:cNvPr id="391" name="Google Shape;391;p17"/>
          <p:cNvPicPr preferRelativeResize="0"/>
          <p:nvPr/>
        </p:nvPicPr>
        <p:blipFill>
          <a:blip r:embed="rId5">
            <a:alphaModFix/>
          </a:blip>
          <a:stretch>
            <a:fillRect/>
          </a:stretch>
        </p:blipFill>
        <p:spPr>
          <a:xfrm>
            <a:off x="479701" y="4374900"/>
            <a:ext cx="1577600" cy="308925"/>
          </a:xfrm>
          <a:prstGeom prst="rect">
            <a:avLst/>
          </a:prstGeom>
          <a:noFill/>
          <a:ln>
            <a:noFill/>
          </a:ln>
        </p:spPr>
      </p:pic>
      <p:pic>
        <p:nvPicPr>
          <p:cNvPr id="392" name="Google Shape;392;p17"/>
          <p:cNvPicPr preferRelativeResize="0"/>
          <p:nvPr/>
        </p:nvPicPr>
        <p:blipFill>
          <a:blip r:embed="rId6">
            <a:alphaModFix/>
          </a:blip>
          <a:stretch>
            <a:fillRect/>
          </a:stretch>
        </p:blipFill>
        <p:spPr>
          <a:xfrm>
            <a:off x="1382750" y="680224"/>
            <a:ext cx="4959099" cy="2355576"/>
          </a:xfrm>
          <a:prstGeom prst="rect">
            <a:avLst/>
          </a:prstGeom>
          <a:noFill/>
          <a:ln>
            <a:noFill/>
          </a:ln>
        </p:spPr>
      </p:pic>
      <p:pic>
        <p:nvPicPr>
          <p:cNvPr id="393" name="Google Shape;393;p17"/>
          <p:cNvPicPr preferRelativeResize="0"/>
          <p:nvPr/>
        </p:nvPicPr>
        <p:blipFill rotWithShape="1">
          <a:blip r:embed="rId7">
            <a:alphaModFix/>
          </a:blip>
          <a:srcRect b="29730" l="-16668" r="-16682" t="12496"/>
          <a:stretch/>
        </p:blipFill>
        <p:spPr>
          <a:xfrm>
            <a:off x="5437250" y="1898375"/>
            <a:ext cx="3583899" cy="2070349"/>
          </a:xfrm>
          <a:prstGeom prst="rect">
            <a:avLst/>
          </a:prstGeom>
          <a:noFill/>
          <a:ln cap="flat" cmpd="sng" w="9525">
            <a:solidFill>
              <a:schemeClr val="lt1"/>
            </a:solidFill>
            <a:prstDash val="solid"/>
            <a:round/>
            <a:headEnd len="sm" w="sm" type="none"/>
            <a:tailEnd len="sm" w="sm" type="none"/>
          </a:ln>
        </p:spPr>
      </p:pic>
      <p:sp>
        <p:nvSpPr>
          <p:cNvPr id="394" name="Google Shape;394;p17"/>
          <p:cNvSpPr txBox="1"/>
          <p:nvPr/>
        </p:nvSpPr>
        <p:spPr>
          <a:xfrm>
            <a:off x="6309850" y="3968725"/>
            <a:ext cx="1838700" cy="34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tr-TR">
                <a:solidFill>
                  <a:schemeClr val="lt1"/>
                </a:solidFill>
                <a:latin typeface="Calibri"/>
                <a:ea typeface="Calibri"/>
                <a:cs typeface="Calibri"/>
                <a:sym typeface="Calibri"/>
              </a:rPr>
              <a:t>Rover interior</a:t>
            </a:r>
            <a:endParaRPr>
              <a:solidFill>
                <a:schemeClr val="lt1"/>
              </a:solidFill>
              <a:latin typeface="Calibri"/>
              <a:ea typeface="Calibri"/>
              <a:cs typeface="Calibri"/>
              <a:sym typeface="Calibri"/>
            </a:endParaRPr>
          </a:p>
        </p:txBody>
      </p:sp>
      <p:sp>
        <p:nvSpPr>
          <p:cNvPr id="395" name="Google Shape;395;p17"/>
          <p:cNvSpPr txBox="1"/>
          <p:nvPr/>
        </p:nvSpPr>
        <p:spPr>
          <a:xfrm>
            <a:off x="2329575" y="2762400"/>
            <a:ext cx="2835300" cy="34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tr-TR">
                <a:solidFill>
                  <a:schemeClr val="lt1"/>
                </a:solidFill>
                <a:latin typeface="Calibri"/>
                <a:ea typeface="Calibri"/>
                <a:cs typeface="Calibri"/>
                <a:sym typeface="Calibri"/>
              </a:rPr>
              <a:t>Activity light control board</a:t>
            </a:r>
            <a:endParaRPr>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9" name="Shape 399"/>
        <p:cNvGrpSpPr/>
        <p:nvPr/>
      </p:nvGrpSpPr>
      <p:grpSpPr>
        <a:xfrm>
          <a:off x="0" y="0"/>
          <a:ext cx="0" cy="0"/>
          <a:chOff x="0" y="0"/>
          <a:chExt cx="0" cy="0"/>
        </a:xfrm>
      </p:grpSpPr>
      <p:sp>
        <p:nvSpPr>
          <p:cNvPr id="400" name="Google Shape;400;p18"/>
          <p:cNvSpPr txBox="1"/>
          <p:nvPr/>
        </p:nvSpPr>
        <p:spPr>
          <a:xfrm>
            <a:off x="525475" y="1211700"/>
            <a:ext cx="2008800" cy="129263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Electronics and power system:</a:t>
            </a:r>
            <a:endParaRPr b="1" i="0" sz="2400" u="none" cap="none" strike="noStrike">
              <a:solidFill>
                <a:srgbClr val="F2F2F2"/>
              </a:solidFill>
              <a:latin typeface="Calibri"/>
              <a:ea typeface="Calibri"/>
              <a:cs typeface="Calibri"/>
              <a:sym typeface="Calibri"/>
            </a:endParaRPr>
          </a:p>
        </p:txBody>
      </p:sp>
      <p:sp>
        <p:nvSpPr>
          <p:cNvPr id="401" name="Google Shape;401;p18"/>
          <p:cNvSpPr txBox="1"/>
          <p:nvPr/>
        </p:nvSpPr>
        <p:spPr>
          <a:xfrm>
            <a:off x="2911750" y="1370250"/>
            <a:ext cx="5854500" cy="29862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The rover will be powered by four lithium-polymer 6S batteries connected in parallel, providing an overall capacity of 18000 mAh with a total weight of 2.8 kg. The majority of our rover's systems operate on a 24V bus, while we have allocated a separate 12V bus specifically for the cameras and Jetson computer. Batteries are linked to the primary power bus through our power control board. Positioned conveniently on the rover is a red button that instantly disconnects the power when pressed.</a:t>
            </a:r>
            <a:endParaRPr>
              <a:solidFill>
                <a:srgbClr val="F2F2F2"/>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t/>
            </a:r>
            <a:endParaRPr>
              <a:solidFill>
                <a:srgbClr val="F2F2F2"/>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Our batteries enable rover operation for over 3 hours. High energy density characteristic of LiPo batteries compared to alternative technologies. LiPo batteries provide high energy density compared to other technologies Additionally, the power control board can handle over 200A, fulfilling our power demands while safeguarding the batteries against over-discharge.</a:t>
            </a:r>
            <a:endParaRPr>
              <a:solidFill>
                <a:srgbClr val="F2F2F2"/>
              </a:solidFill>
              <a:latin typeface="Calibri"/>
              <a:ea typeface="Calibri"/>
              <a:cs typeface="Calibri"/>
              <a:sym typeface="Calibri"/>
            </a:endParaRPr>
          </a:p>
        </p:txBody>
      </p:sp>
      <p:sp>
        <p:nvSpPr>
          <p:cNvPr id="402" name="Google Shape;402;p18"/>
          <p:cNvSpPr txBox="1"/>
          <p:nvPr/>
        </p:nvSpPr>
        <p:spPr>
          <a:xfrm>
            <a:off x="525475" y="2462125"/>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Technical Specifications including mass and battery duration (3-5 sentences)</a:t>
            </a:r>
            <a:endParaRPr b="0" i="0" sz="1400" u="none" cap="none" strike="noStrike">
              <a:solidFill>
                <a:srgbClr val="000000"/>
              </a:solidFill>
              <a:latin typeface="Arial"/>
              <a:ea typeface="Arial"/>
              <a:cs typeface="Arial"/>
              <a:sym typeface="Arial"/>
            </a:endParaRPr>
          </a:p>
        </p:txBody>
      </p:sp>
      <p:sp>
        <p:nvSpPr>
          <p:cNvPr id="403" name="Google Shape;403;p18"/>
          <p:cNvSpPr/>
          <p:nvPr/>
        </p:nvSpPr>
        <p:spPr>
          <a:xfrm rot="2700000">
            <a:off x="473644" y="2636310"/>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18"/>
          <p:cNvSpPr/>
          <p:nvPr/>
        </p:nvSpPr>
        <p:spPr>
          <a:xfrm rot="2700000">
            <a:off x="473645" y="3067167"/>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18"/>
          <p:cNvSpPr txBox="1"/>
          <p:nvPr/>
        </p:nvSpPr>
        <p:spPr>
          <a:xfrm>
            <a:off x="525475" y="2893100"/>
            <a:ext cx="21009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Discuss the system's adequacy for its role in competition missions. (3-5 sentences)</a:t>
            </a:r>
            <a:endParaRPr b="0" i="0" sz="1400" u="none" cap="none" strike="noStrike">
              <a:solidFill>
                <a:srgbClr val="000000"/>
              </a:solidFill>
              <a:latin typeface="Arial"/>
              <a:ea typeface="Arial"/>
              <a:cs typeface="Arial"/>
              <a:sym typeface="Arial"/>
            </a:endParaRPr>
          </a:p>
        </p:txBody>
      </p:sp>
      <p:sp>
        <p:nvSpPr>
          <p:cNvPr id="406" name="Google Shape;406;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407" name="Google Shape;407;p18"/>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
        <p:nvSpPr>
          <p:cNvPr id="408" name="Google Shape;408;p18"/>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pic>
        <p:nvPicPr>
          <p:cNvPr id="409" name="Google Shape;409;p18"/>
          <p:cNvPicPr preferRelativeResize="0"/>
          <p:nvPr/>
        </p:nvPicPr>
        <p:blipFill>
          <a:blip r:embed="rId5">
            <a:alphaModFix/>
          </a:blip>
          <a:stretch>
            <a:fillRect/>
          </a:stretch>
        </p:blipFill>
        <p:spPr>
          <a:xfrm>
            <a:off x="479701" y="4374900"/>
            <a:ext cx="1577600" cy="3089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3" name="Shape 413"/>
        <p:cNvGrpSpPr/>
        <p:nvPr/>
      </p:nvGrpSpPr>
      <p:grpSpPr>
        <a:xfrm>
          <a:off x="0" y="0"/>
          <a:ext cx="0" cy="0"/>
          <a:chOff x="0" y="0"/>
          <a:chExt cx="0" cy="0"/>
        </a:xfrm>
      </p:grpSpPr>
      <p:sp>
        <p:nvSpPr>
          <p:cNvPr id="414" name="Google Shape;414;p19"/>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Manipulation system:</a:t>
            </a:r>
            <a:endParaRPr b="1" i="0" sz="2400" u="none" cap="none" strike="noStrike">
              <a:solidFill>
                <a:srgbClr val="F2F2F2"/>
              </a:solidFill>
              <a:latin typeface="Calibri"/>
              <a:ea typeface="Calibri"/>
              <a:cs typeface="Calibri"/>
              <a:sym typeface="Calibri"/>
            </a:endParaRPr>
          </a:p>
        </p:txBody>
      </p:sp>
      <p:sp>
        <p:nvSpPr>
          <p:cNvPr id="415" name="Google Shape;415;p19"/>
          <p:cNvSpPr txBox="1"/>
          <p:nvPr/>
        </p:nvSpPr>
        <p:spPr>
          <a:xfrm>
            <a:off x="2911750" y="1211700"/>
            <a:ext cx="5854500" cy="34170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tr-TR">
                <a:solidFill>
                  <a:srgbClr val="F2F2F2"/>
                </a:solidFill>
                <a:latin typeface="Calibri"/>
                <a:ea typeface="Calibri"/>
                <a:cs typeface="Calibri"/>
                <a:sym typeface="Calibri"/>
              </a:rPr>
              <a:t>Scorpio Infinity is equipped with</a:t>
            </a:r>
            <a:r>
              <a:rPr lang="tr-TR">
                <a:solidFill>
                  <a:srgbClr val="F2F2F2"/>
                </a:solidFill>
                <a:latin typeface="Calibri"/>
                <a:ea typeface="Calibri"/>
                <a:cs typeface="Calibri"/>
                <a:sym typeface="Calibri"/>
              </a:rPr>
              <a:t> 6 DoF robotic arm. The joints are equipped with a combination of BLDC and DC motors, with harmonic gearboxes and custom-built planetary gearboxes specifically for the BLDC motors. Our gripper follows a modular design, with multiple mountings points for additional equipment, such as video camera, and wide range of sensors. Our robotic arm have absolute encoders installed on each joint to provide precise position readings. Leveraging these readings, we calculate joint velocities, enabling the implementation of PID controllers in a closed-loop system.</a:t>
            </a:r>
            <a:endParaRPr>
              <a:solidFill>
                <a:srgbClr val="F2F2F2"/>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a:solidFill>
                <a:srgbClr val="F2F2F2"/>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tr-TR">
                <a:solidFill>
                  <a:srgbClr val="F2F2F2"/>
                </a:solidFill>
                <a:latin typeface="Calibri"/>
                <a:ea typeface="Calibri"/>
                <a:cs typeface="Calibri"/>
                <a:sym typeface="Calibri"/>
              </a:rPr>
              <a:t>This solution was chosen to ensure the high payload lift to manipulator weight ratio, while providing a high degree of precision. The main considerations were high precision of operations and modularity. The big strength of our system is velocity-based control mechanism significantly enhancing the precision and accuracy of our robotic arm's operations. One major weakness of our manipulator is high mass of the end effector.</a:t>
            </a:r>
            <a:endParaRPr>
              <a:solidFill>
                <a:srgbClr val="F2F2F2"/>
              </a:solidFill>
              <a:latin typeface="Calibri"/>
              <a:ea typeface="Calibri"/>
              <a:cs typeface="Calibri"/>
              <a:sym typeface="Calibri"/>
            </a:endParaRPr>
          </a:p>
        </p:txBody>
      </p:sp>
      <p:sp>
        <p:nvSpPr>
          <p:cNvPr id="416" name="Google Shape;416;p19"/>
          <p:cNvSpPr txBox="1"/>
          <p:nvPr/>
        </p:nvSpPr>
        <p:spPr>
          <a:xfrm>
            <a:off x="525475" y="2109553"/>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What is used? Describe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1400" u="none" cap="none" strike="noStrike">
              <a:solidFill>
                <a:srgbClr val="000000"/>
              </a:solidFill>
              <a:latin typeface="Arial"/>
              <a:ea typeface="Arial"/>
              <a:cs typeface="Arial"/>
              <a:sym typeface="Arial"/>
            </a:endParaRPr>
          </a:p>
        </p:txBody>
      </p:sp>
      <p:sp>
        <p:nvSpPr>
          <p:cNvPr id="417" name="Google Shape;417;p19"/>
          <p:cNvSpPr/>
          <p:nvPr/>
        </p:nvSpPr>
        <p:spPr>
          <a:xfrm rot="2700000">
            <a:off x="473644" y="230906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19"/>
          <p:cNvSpPr/>
          <p:nvPr/>
        </p:nvSpPr>
        <p:spPr>
          <a:xfrm rot="2700000">
            <a:off x="473644" y="2856647"/>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19"/>
          <p:cNvSpPr txBox="1"/>
          <p:nvPr/>
        </p:nvSpPr>
        <p:spPr>
          <a:xfrm>
            <a:off x="525475" y="2559474"/>
            <a:ext cx="2008800" cy="6770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Why the system is chosen? What are the considerations? What are weaknesses and strengths?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1400" u="none" cap="none" strike="noStrike">
              <a:solidFill>
                <a:srgbClr val="000000"/>
              </a:solidFill>
              <a:latin typeface="Arial"/>
              <a:ea typeface="Arial"/>
              <a:cs typeface="Arial"/>
              <a:sym typeface="Arial"/>
            </a:endParaRPr>
          </a:p>
        </p:txBody>
      </p:sp>
      <p:sp>
        <p:nvSpPr>
          <p:cNvPr id="420" name="Google Shape;420;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421" name="Google Shape;421;p19"/>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422" name="Google Shape;422;p19"/>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423" name="Google Shape;423;p19"/>
          <p:cNvPicPr preferRelativeResize="0"/>
          <p:nvPr/>
        </p:nvPicPr>
        <p:blipFill>
          <a:blip r:embed="rId5">
            <a:alphaModFix/>
          </a:blip>
          <a:stretch>
            <a:fillRect/>
          </a:stretch>
        </p:blipFill>
        <p:spPr>
          <a:xfrm>
            <a:off x="479701" y="4374900"/>
            <a:ext cx="1577600" cy="308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 name="Shape 80"/>
        <p:cNvGrpSpPr/>
        <p:nvPr/>
      </p:nvGrpSpPr>
      <p:grpSpPr>
        <a:xfrm>
          <a:off x="0" y="0"/>
          <a:ext cx="0" cy="0"/>
          <a:chOff x="0" y="0"/>
          <a:chExt cx="0" cy="0"/>
        </a:xfrm>
      </p:grpSpPr>
      <p:sp>
        <p:nvSpPr>
          <p:cNvPr id="81" name="Google Shape;81;p3"/>
          <p:cNvSpPr txBox="1"/>
          <p:nvPr>
            <p:ph type="title"/>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b="1" lang="tr-TR" sz="3600">
                <a:solidFill>
                  <a:srgbClr val="56B5BF"/>
                </a:solidFill>
                <a:latin typeface="Calibri"/>
                <a:ea typeface="Calibri"/>
                <a:cs typeface="Calibri"/>
                <a:sym typeface="Calibri"/>
              </a:rPr>
              <a:t>TEAM INFO</a:t>
            </a:r>
            <a:endParaRPr b="1" sz="3600">
              <a:solidFill>
                <a:srgbClr val="56B5BF"/>
              </a:solidFill>
              <a:latin typeface="Calibri"/>
              <a:ea typeface="Calibri"/>
              <a:cs typeface="Calibri"/>
              <a:sym typeface="Calibri"/>
            </a:endParaRPr>
          </a:p>
        </p:txBody>
      </p:sp>
      <p:sp>
        <p:nvSpPr>
          <p:cNvPr id="82" name="Google Shape;82;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83" name="Google Shape;83;p3"/>
          <p:cNvSpPr txBox="1"/>
          <p:nvPr/>
        </p:nvSpPr>
        <p:spPr>
          <a:xfrm>
            <a:off x="525475" y="12117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tr-TR" sz="2400" u="none" cap="none" strike="noStrike">
                <a:solidFill>
                  <a:srgbClr val="F2F2F2"/>
                </a:solidFill>
                <a:latin typeface="Calibri"/>
                <a:ea typeface="Calibri"/>
                <a:cs typeface="Calibri"/>
                <a:sym typeface="Calibri"/>
              </a:rPr>
              <a:t>Academic</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Institution:</a:t>
            </a:r>
            <a:endParaRPr b="1" i="0" sz="2400" u="none" cap="none" strike="noStrike">
              <a:solidFill>
                <a:srgbClr val="F2F2F2"/>
              </a:solidFill>
              <a:latin typeface="Calibri"/>
              <a:ea typeface="Calibri"/>
              <a:cs typeface="Calibri"/>
              <a:sym typeface="Calibri"/>
            </a:endParaRPr>
          </a:p>
        </p:txBody>
      </p:sp>
      <p:sp>
        <p:nvSpPr>
          <p:cNvPr id="84" name="Google Shape;84;p3"/>
          <p:cNvSpPr txBox="1"/>
          <p:nvPr/>
        </p:nvSpPr>
        <p:spPr>
          <a:xfrm>
            <a:off x="525475" y="26350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tr-TR" sz="2400" u="none" cap="none" strike="noStrike">
                <a:solidFill>
                  <a:srgbClr val="F2F2F2"/>
                </a:solidFill>
                <a:latin typeface="Calibri"/>
                <a:ea typeface="Calibri"/>
                <a:cs typeface="Calibri"/>
                <a:sym typeface="Calibri"/>
              </a:rPr>
              <a:t>Academic</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Consultant:</a:t>
            </a:r>
            <a:endParaRPr b="1" i="0" sz="2400" u="none" cap="none" strike="noStrike">
              <a:solidFill>
                <a:srgbClr val="F2F2F2"/>
              </a:solidFill>
              <a:latin typeface="Calibri"/>
              <a:ea typeface="Calibri"/>
              <a:cs typeface="Calibri"/>
              <a:sym typeface="Calibri"/>
            </a:endParaRPr>
          </a:p>
        </p:txBody>
      </p:sp>
      <p:sp>
        <p:nvSpPr>
          <p:cNvPr id="85" name="Google Shape;85;p3"/>
          <p:cNvSpPr txBox="1"/>
          <p:nvPr/>
        </p:nvSpPr>
        <p:spPr>
          <a:xfrm>
            <a:off x="525475" y="1985750"/>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Name and address of the affiliated academic institution.</a:t>
            </a:r>
            <a:endParaRPr b="0" i="0" sz="800" u="none" cap="none" strike="noStrike">
              <a:solidFill>
                <a:srgbClr val="999999"/>
              </a:solidFill>
              <a:latin typeface="Calibri"/>
              <a:ea typeface="Calibri"/>
              <a:cs typeface="Calibri"/>
              <a:sym typeface="Calibri"/>
            </a:endParaRPr>
          </a:p>
        </p:txBody>
      </p:sp>
      <p:sp>
        <p:nvSpPr>
          <p:cNvPr id="86" name="Google Shape;86;p3"/>
          <p:cNvSpPr txBox="1"/>
          <p:nvPr/>
        </p:nvSpPr>
        <p:spPr>
          <a:xfrm>
            <a:off x="525475" y="3425438"/>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Name, affiliated academic institution and contact information of academic consultant.</a:t>
            </a:r>
            <a:endParaRPr b="0" i="0" sz="800" u="none" cap="none" strike="noStrike">
              <a:solidFill>
                <a:srgbClr val="999999"/>
              </a:solidFill>
              <a:latin typeface="Calibri"/>
              <a:ea typeface="Calibri"/>
              <a:cs typeface="Calibri"/>
              <a:sym typeface="Calibri"/>
            </a:endParaRPr>
          </a:p>
        </p:txBody>
      </p:sp>
      <p:sp>
        <p:nvSpPr>
          <p:cNvPr id="87" name="Google Shape;87;p3"/>
          <p:cNvSpPr txBox="1"/>
          <p:nvPr/>
        </p:nvSpPr>
        <p:spPr>
          <a:xfrm>
            <a:off x="2911750" y="1370250"/>
            <a:ext cx="5854500" cy="6156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extLst>
                  <a:ext uri="http://customooxmlschemas.google.com/">
                    <go:slidesCustomData xmlns:go="http://customooxmlschemas.google.com/" textRoundtripDataId="0"/>
                  </a:ext>
                </a:extLst>
              </a:rPr>
              <a:t>Wroclaw University of Science and Technology; </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a:t>
            </a:r>
            <a:r>
              <a:rPr lang="tr-TR" sz="1050">
                <a:solidFill>
                  <a:schemeClr val="lt1"/>
                </a:solidFill>
              </a:rPr>
              <a:t>Wybrzeże Wyspiańskiego 27, 50-370 Wrocław )</a:t>
            </a:r>
            <a:endParaRPr>
              <a:solidFill>
                <a:schemeClr val="lt1"/>
              </a:solidFill>
              <a:latin typeface="Calibri"/>
              <a:ea typeface="Calibri"/>
              <a:cs typeface="Calibri"/>
              <a:sym typeface="Calibri"/>
            </a:endParaRPr>
          </a:p>
        </p:txBody>
      </p:sp>
      <p:sp>
        <p:nvSpPr>
          <p:cNvPr id="88" name="Google Shape;88;p3"/>
          <p:cNvSpPr txBox="1"/>
          <p:nvPr/>
        </p:nvSpPr>
        <p:spPr>
          <a:xfrm>
            <a:off x="2911750" y="2767600"/>
            <a:ext cx="5854500" cy="4002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extLst>
                  <a:ext uri="http://customooxmlschemas.google.com/">
                    <go:slidesCustomData xmlns:go="http://customooxmlschemas.google.com/" textRoundtripDataId="1"/>
                  </a:ext>
                </a:extLst>
              </a:rPr>
              <a:t>Mariusz Kosobudzki, PHD</a:t>
            </a:r>
            <a:r>
              <a:rPr lang="tr-TR">
                <a:solidFill>
                  <a:srgbClr val="F2F2F2"/>
                </a:solidFill>
                <a:latin typeface="Calibri"/>
                <a:ea typeface="Calibri"/>
                <a:cs typeface="Calibri"/>
                <a:sym typeface="Calibri"/>
              </a:rPr>
              <a:t>, WUST, mariusz.kosobudzki@pwr.edu.pl</a:t>
            </a:r>
            <a:endParaRPr b="0" i="0" sz="1400" u="none" cap="none" strike="noStrike">
              <a:solidFill>
                <a:srgbClr val="F2F2F2"/>
              </a:solidFill>
              <a:latin typeface="Calibri"/>
              <a:ea typeface="Calibri"/>
              <a:cs typeface="Calibri"/>
              <a:sym typeface="Calibri"/>
            </a:endParaRPr>
          </a:p>
        </p:txBody>
      </p:sp>
      <p:sp>
        <p:nvSpPr>
          <p:cNvPr id="89" name="Google Shape;89;p3"/>
          <p:cNvSpPr/>
          <p:nvPr/>
        </p:nvSpPr>
        <p:spPr>
          <a:xfrm rot="2700000">
            <a:off x="473644" y="2159935"/>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3"/>
          <p:cNvSpPr/>
          <p:nvPr/>
        </p:nvSpPr>
        <p:spPr>
          <a:xfrm rot="2700000">
            <a:off x="473644" y="3661135"/>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 name="Google Shape;91;p3"/>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92" name="Google Shape;92;p3"/>
          <p:cNvPicPr preferRelativeResize="0"/>
          <p:nvPr/>
        </p:nvPicPr>
        <p:blipFill>
          <a:blip r:embed="rId5">
            <a:alphaModFix/>
          </a:blip>
          <a:stretch>
            <a:fillRect/>
          </a:stretch>
        </p:blipFill>
        <p:spPr>
          <a:xfrm>
            <a:off x="479701" y="4374900"/>
            <a:ext cx="1577600" cy="3089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7" name="Shape 427"/>
        <p:cNvGrpSpPr/>
        <p:nvPr/>
      </p:nvGrpSpPr>
      <p:grpSpPr>
        <a:xfrm>
          <a:off x="0" y="0"/>
          <a:ext cx="0" cy="0"/>
          <a:chOff x="0" y="0"/>
          <a:chExt cx="0" cy="0"/>
        </a:xfrm>
      </p:grpSpPr>
      <p:sp>
        <p:nvSpPr>
          <p:cNvPr id="428" name="Google Shape;428;p20"/>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Manipulation system:</a:t>
            </a:r>
            <a:endParaRPr b="1" i="0" sz="2400" u="none" cap="none" strike="noStrike">
              <a:solidFill>
                <a:srgbClr val="F2F2F2"/>
              </a:solidFill>
              <a:latin typeface="Calibri"/>
              <a:ea typeface="Calibri"/>
              <a:cs typeface="Calibri"/>
              <a:sym typeface="Calibri"/>
            </a:endParaRPr>
          </a:p>
        </p:txBody>
      </p:sp>
      <p:sp>
        <p:nvSpPr>
          <p:cNvPr id="429" name="Google Shape;429;p20"/>
          <p:cNvSpPr txBox="1"/>
          <p:nvPr/>
        </p:nvSpPr>
        <p:spPr>
          <a:xfrm>
            <a:off x="2911750" y="1370250"/>
            <a:ext cx="5854500" cy="14775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400"/>
              <a:buFont typeface="Arial"/>
              <a:buNone/>
            </a:pPr>
            <a:r>
              <a:rPr lang="tr-TR">
                <a:solidFill>
                  <a:srgbClr val="F2F2F2"/>
                </a:solidFill>
                <a:latin typeface="Calibri"/>
                <a:ea typeface="Calibri"/>
                <a:cs typeface="Calibri"/>
                <a:sym typeface="Calibri"/>
              </a:rPr>
              <a:t>The planetary gearboxes on our robotic arm are a distinctive feature as they are custom-made using 3D printing. In addition to being lightweight, they are also cost-effective to produce when compared to alternatives offered in the market. Our manipulation system employs an interchangeable end-effector with quick coupling mechanism, featuring a gripper with trapezoidal screw kinematic layout and excavator options.</a:t>
            </a:r>
            <a:endParaRPr>
              <a:solidFill>
                <a:srgbClr val="F2F2F2"/>
              </a:solidFill>
              <a:latin typeface="Calibri"/>
              <a:ea typeface="Calibri"/>
              <a:cs typeface="Calibri"/>
              <a:sym typeface="Calibri"/>
            </a:endParaRPr>
          </a:p>
        </p:txBody>
      </p:sp>
      <p:sp>
        <p:nvSpPr>
          <p:cNvPr id="430" name="Google Shape;430;p20"/>
          <p:cNvSpPr txBox="1"/>
          <p:nvPr/>
        </p:nvSpPr>
        <p:spPr>
          <a:xfrm>
            <a:off x="525475" y="2109553"/>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Unique points and inspirations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431" name="Google Shape;431;p20"/>
          <p:cNvSpPr/>
          <p:nvPr/>
        </p:nvSpPr>
        <p:spPr>
          <a:xfrm rot="2700000">
            <a:off x="473644" y="230906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433" name="Google Shape;433;p20"/>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434" name="Google Shape;434;p20"/>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435" name="Google Shape;435;p20"/>
          <p:cNvPicPr preferRelativeResize="0"/>
          <p:nvPr/>
        </p:nvPicPr>
        <p:blipFill>
          <a:blip r:embed="rId5">
            <a:alphaModFix/>
          </a:blip>
          <a:stretch>
            <a:fillRect/>
          </a:stretch>
        </p:blipFill>
        <p:spPr>
          <a:xfrm>
            <a:off x="479701" y="4374900"/>
            <a:ext cx="1577600" cy="3089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9" name="Shape 439"/>
        <p:cNvGrpSpPr/>
        <p:nvPr/>
      </p:nvGrpSpPr>
      <p:grpSpPr>
        <a:xfrm>
          <a:off x="0" y="0"/>
          <a:ext cx="0" cy="0"/>
          <a:chOff x="0" y="0"/>
          <a:chExt cx="0" cy="0"/>
        </a:xfrm>
      </p:grpSpPr>
      <p:sp>
        <p:nvSpPr>
          <p:cNvPr id="440" name="Google Shape;440;p21"/>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Manipulation system:</a:t>
            </a:r>
            <a:endParaRPr b="1" i="0" sz="2400" u="none" cap="none" strike="noStrike">
              <a:solidFill>
                <a:srgbClr val="F2F2F2"/>
              </a:solidFill>
              <a:latin typeface="Calibri"/>
              <a:ea typeface="Calibri"/>
              <a:cs typeface="Calibri"/>
              <a:sym typeface="Calibri"/>
            </a:endParaRPr>
          </a:p>
        </p:txBody>
      </p:sp>
      <p:sp>
        <p:nvSpPr>
          <p:cNvPr id="441" name="Google Shape;441;p21"/>
          <p:cNvSpPr/>
          <p:nvPr/>
        </p:nvSpPr>
        <p:spPr>
          <a:xfrm rot="2700000">
            <a:off x="473643" y="232723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21"/>
          <p:cNvSpPr txBox="1"/>
          <p:nvPr/>
        </p:nvSpPr>
        <p:spPr>
          <a:xfrm>
            <a:off x="525475" y="2134999"/>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Visuals of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(2 photos/screenshots)</a:t>
            </a:r>
            <a:endParaRPr b="0" i="0" sz="1400" u="none" cap="none" strike="noStrike">
              <a:solidFill>
                <a:srgbClr val="000000"/>
              </a:solidFill>
              <a:latin typeface="Arial"/>
              <a:ea typeface="Arial"/>
              <a:cs typeface="Arial"/>
              <a:sym typeface="Arial"/>
            </a:endParaRPr>
          </a:p>
        </p:txBody>
      </p:sp>
      <p:sp>
        <p:nvSpPr>
          <p:cNvPr id="443" name="Google Shape;443;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444" name="Google Shape;444;p21"/>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445" name="Google Shape;445;p21"/>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446" name="Google Shape;446;p21"/>
          <p:cNvPicPr preferRelativeResize="0"/>
          <p:nvPr/>
        </p:nvPicPr>
        <p:blipFill>
          <a:blip r:embed="rId5">
            <a:alphaModFix/>
          </a:blip>
          <a:stretch>
            <a:fillRect/>
          </a:stretch>
        </p:blipFill>
        <p:spPr>
          <a:xfrm>
            <a:off x="479701" y="4374900"/>
            <a:ext cx="1577600" cy="308925"/>
          </a:xfrm>
          <a:prstGeom prst="rect">
            <a:avLst/>
          </a:prstGeom>
          <a:noFill/>
          <a:ln>
            <a:noFill/>
          </a:ln>
        </p:spPr>
      </p:pic>
      <p:pic>
        <p:nvPicPr>
          <p:cNvPr id="447" name="Google Shape;447;p21"/>
          <p:cNvPicPr preferRelativeResize="0"/>
          <p:nvPr/>
        </p:nvPicPr>
        <p:blipFill rotWithShape="1">
          <a:blip r:embed="rId6">
            <a:alphaModFix/>
          </a:blip>
          <a:srcRect b="11016" l="13621" r="24798" t="23094"/>
          <a:stretch/>
        </p:blipFill>
        <p:spPr>
          <a:xfrm>
            <a:off x="4508050" y="1213313"/>
            <a:ext cx="4238750" cy="3023776"/>
          </a:xfrm>
          <a:prstGeom prst="rect">
            <a:avLst/>
          </a:prstGeom>
          <a:noFill/>
          <a:ln>
            <a:noFill/>
          </a:ln>
        </p:spPr>
      </p:pic>
      <p:pic>
        <p:nvPicPr>
          <p:cNvPr id="448" name="Google Shape;448;p21"/>
          <p:cNvPicPr preferRelativeResize="0"/>
          <p:nvPr/>
        </p:nvPicPr>
        <p:blipFill rotWithShape="1">
          <a:blip r:embed="rId7">
            <a:alphaModFix/>
          </a:blip>
          <a:srcRect b="0" l="0" r="22744" t="0"/>
          <a:stretch/>
        </p:blipFill>
        <p:spPr>
          <a:xfrm>
            <a:off x="2534273" y="1213325"/>
            <a:ext cx="1751951" cy="30237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2" name="Shape 452"/>
        <p:cNvGrpSpPr/>
        <p:nvPr/>
      </p:nvGrpSpPr>
      <p:grpSpPr>
        <a:xfrm>
          <a:off x="0" y="0"/>
          <a:ext cx="0" cy="0"/>
          <a:chOff x="0" y="0"/>
          <a:chExt cx="0" cy="0"/>
        </a:xfrm>
      </p:grpSpPr>
      <p:sp>
        <p:nvSpPr>
          <p:cNvPr id="453" name="Google Shape;453;p22"/>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Manipulation system:</a:t>
            </a:r>
            <a:endParaRPr b="1" i="0" sz="2400" u="none" cap="none" strike="noStrike">
              <a:solidFill>
                <a:srgbClr val="F2F2F2"/>
              </a:solidFill>
              <a:latin typeface="Calibri"/>
              <a:ea typeface="Calibri"/>
              <a:cs typeface="Calibri"/>
              <a:sym typeface="Calibri"/>
            </a:endParaRPr>
          </a:p>
        </p:txBody>
      </p:sp>
      <p:sp>
        <p:nvSpPr>
          <p:cNvPr id="454" name="Google Shape;454;p22"/>
          <p:cNvSpPr txBox="1"/>
          <p:nvPr/>
        </p:nvSpPr>
        <p:spPr>
          <a:xfrm>
            <a:off x="2911750" y="1370250"/>
            <a:ext cx="5854500" cy="21240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400"/>
              <a:buFont typeface="Arial"/>
              <a:buNone/>
            </a:pPr>
            <a:r>
              <a:rPr lang="tr-TR">
                <a:solidFill>
                  <a:srgbClr val="F2F2F2"/>
                </a:solidFill>
                <a:latin typeface="Calibri"/>
                <a:ea typeface="Calibri"/>
                <a:cs typeface="Calibri"/>
                <a:sym typeface="Calibri"/>
              </a:rPr>
              <a:t>The weight of our robotic arm is around 9 kg. It’s primarily built using carbon fiber tubes, aluminum and 3D printed components. With a maximum range of 1,2 m, it can lift up to 5 kg when fully extended.</a:t>
            </a:r>
            <a:endParaRPr>
              <a:solidFill>
                <a:srgbClr val="F2F2F2"/>
              </a:solidFill>
              <a:latin typeface="Calibri"/>
              <a:ea typeface="Calibri"/>
              <a:cs typeface="Calibri"/>
              <a:sym typeface="Calibri"/>
            </a:endParaRPr>
          </a:p>
          <a:p>
            <a:pPr indent="0" lvl="0" marL="0" rtl="0" algn="just">
              <a:spcBef>
                <a:spcPts val="0"/>
              </a:spcBef>
              <a:spcAft>
                <a:spcPts val="0"/>
              </a:spcAft>
              <a:buNone/>
            </a:pPr>
            <a:r>
              <a:t/>
            </a:r>
            <a:endParaRPr>
              <a:solidFill>
                <a:srgbClr val="F2F2F2"/>
              </a:solidFill>
              <a:latin typeface="Calibri"/>
              <a:ea typeface="Calibri"/>
              <a:cs typeface="Calibri"/>
              <a:sym typeface="Calibri"/>
            </a:endParaRPr>
          </a:p>
          <a:p>
            <a:pPr indent="0" lvl="0" marL="0" rtl="0" algn="just">
              <a:spcBef>
                <a:spcPts val="0"/>
              </a:spcBef>
              <a:spcAft>
                <a:spcPts val="0"/>
              </a:spcAft>
              <a:buClr>
                <a:schemeClr val="dk1"/>
              </a:buClr>
              <a:buSzPts val="1400"/>
              <a:buFont typeface="Arial"/>
              <a:buNone/>
            </a:pPr>
            <a:r>
              <a:rPr lang="tr-TR">
                <a:solidFill>
                  <a:srgbClr val="F2F2F2"/>
                </a:solidFill>
                <a:latin typeface="Calibri"/>
                <a:ea typeface="Calibri"/>
                <a:cs typeface="Calibri"/>
                <a:sym typeface="Calibri"/>
              </a:rPr>
              <a:t>Thanks to precise gripper, that was optimized for operating various switches and levers that will be present on the Mining Cart, and two cameras with distance measuring system we can overcome various tasks as requiring high degree of precision such as operating the switches.</a:t>
            </a:r>
            <a:endParaRPr>
              <a:solidFill>
                <a:srgbClr val="F2F2F2"/>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a:solidFill>
                <a:srgbClr val="F2F2F2"/>
              </a:solidFill>
              <a:latin typeface="Calibri"/>
              <a:ea typeface="Calibri"/>
              <a:cs typeface="Calibri"/>
              <a:sym typeface="Calibri"/>
            </a:endParaRPr>
          </a:p>
        </p:txBody>
      </p:sp>
      <p:sp>
        <p:nvSpPr>
          <p:cNvPr id="455" name="Google Shape;455;p22"/>
          <p:cNvSpPr txBox="1"/>
          <p:nvPr/>
        </p:nvSpPr>
        <p:spPr>
          <a:xfrm>
            <a:off x="525475" y="2109553"/>
            <a:ext cx="2008800"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Technical Specifications including mass, max payload and size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1400" u="none" cap="none" strike="noStrike">
              <a:solidFill>
                <a:srgbClr val="000000"/>
              </a:solidFill>
              <a:latin typeface="Arial"/>
              <a:ea typeface="Arial"/>
              <a:cs typeface="Arial"/>
              <a:sym typeface="Arial"/>
            </a:endParaRPr>
          </a:p>
        </p:txBody>
      </p:sp>
      <p:sp>
        <p:nvSpPr>
          <p:cNvPr id="456" name="Google Shape;456;p22"/>
          <p:cNvSpPr/>
          <p:nvPr/>
        </p:nvSpPr>
        <p:spPr>
          <a:xfrm rot="2700000">
            <a:off x="473644" y="230906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22"/>
          <p:cNvSpPr/>
          <p:nvPr/>
        </p:nvSpPr>
        <p:spPr>
          <a:xfrm rot="2700000">
            <a:off x="473643" y="2751707"/>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22"/>
          <p:cNvSpPr txBox="1"/>
          <p:nvPr/>
        </p:nvSpPr>
        <p:spPr>
          <a:xfrm>
            <a:off x="525475" y="2559475"/>
            <a:ext cx="21165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Discuss the system's adequacy for its role in competition missions. (3-5 sentences)</a:t>
            </a:r>
            <a:endParaRPr b="0" i="0" sz="1400" u="none" cap="none" strike="noStrike">
              <a:solidFill>
                <a:srgbClr val="000000"/>
              </a:solidFill>
              <a:latin typeface="Arial"/>
              <a:ea typeface="Arial"/>
              <a:cs typeface="Arial"/>
              <a:sym typeface="Arial"/>
            </a:endParaRPr>
          </a:p>
        </p:txBody>
      </p:sp>
      <p:sp>
        <p:nvSpPr>
          <p:cNvPr id="459" name="Google Shape;459;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460" name="Google Shape;460;p22"/>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461" name="Google Shape;461;p22"/>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462" name="Google Shape;462;p22"/>
          <p:cNvPicPr preferRelativeResize="0"/>
          <p:nvPr/>
        </p:nvPicPr>
        <p:blipFill>
          <a:blip r:embed="rId5">
            <a:alphaModFix/>
          </a:blip>
          <a:stretch>
            <a:fillRect/>
          </a:stretch>
        </p:blipFill>
        <p:spPr>
          <a:xfrm>
            <a:off x="479701" y="4374900"/>
            <a:ext cx="1577600" cy="3089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6" name="Shape 466"/>
        <p:cNvGrpSpPr/>
        <p:nvPr/>
      </p:nvGrpSpPr>
      <p:grpSpPr>
        <a:xfrm>
          <a:off x="0" y="0"/>
          <a:ext cx="0" cy="0"/>
          <a:chOff x="0" y="0"/>
          <a:chExt cx="0" cy="0"/>
        </a:xfrm>
      </p:grpSpPr>
      <p:sp>
        <p:nvSpPr>
          <p:cNvPr id="467" name="Google Shape;467;p23"/>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Science Payload:</a:t>
            </a:r>
            <a:endParaRPr b="1" i="0" sz="2400" u="none" cap="none" strike="noStrike">
              <a:solidFill>
                <a:srgbClr val="F2F2F2"/>
              </a:solidFill>
              <a:latin typeface="Calibri"/>
              <a:ea typeface="Calibri"/>
              <a:cs typeface="Calibri"/>
              <a:sym typeface="Calibri"/>
            </a:endParaRPr>
          </a:p>
        </p:txBody>
      </p:sp>
      <p:sp>
        <p:nvSpPr>
          <p:cNvPr id="468" name="Google Shape;468;p23"/>
          <p:cNvSpPr txBox="1"/>
          <p:nvPr/>
        </p:nvSpPr>
        <p:spPr>
          <a:xfrm>
            <a:off x="2911750" y="1370250"/>
            <a:ext cx="5854500" cy="392400"/>
          </a:xfrm>
          <a:prstGeom prst="rect">
            <a:avLst/>
          </a:prstGeom>
          <a:solidFill>
            <a:srgbClr val="FF0000">
              <a:alpha val="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50">
              <a:solidFill>
                <a:schemeClr val="lt1"/>
              </a:solidFill>
            </a:endParaRPr>
          </a:p>
        </p:txBody>
      </p:sp>
      <p:sp>
        <p:nvSpPr>
          <p:cNvPr id="469" name="Google Shape;469;p23"/>
          <p:cNvSpPr txBox="1"/>
          <p:nvPr/>
        </p:nvSpPr>
        <p:spPr>
          <a:xfrm>
            <a:off x="525475" y="2109553"/>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What is used? Describe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1400" u="none" cap="none" strike="noStrike">
              <a:solidFill>
                <a:srgbClr val="000000"/>
              </a:solidFill>
              <a:latin typeface="Arial"/>
              <a:ea typeface="Arial"/>
              <a:cs typeface="Arial"/>
              <a:sym typeface="Arial"/>
            </a:endParaRPr>
          </a:p>
        </p:txBody>
      </p:sp>
      <p:sp>
        <p:nvSpPr>
          <p:cNvPr id="470" name="Google Shape;470;p23"/>
          <p:cNvSpPr/>
          <p:nvPr/>
        </p:nvSpPr>
        <p:spPr>
          <a:xfrm rot="2700000">
            <a:off x="473644" y="230906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23"/>
          <p:cNvSpPr/>
          <p:nvPr/>
        </p:nvSpPr>
        <p:spPr>
          <a:xfrm rot="2700000">
            <a:off x="473644" y="2856647"/>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23"/>
          <p:cNvSpPr txBox="1"/>
          <p:nvPr/>
        </p:nvSpPr>
        <p:spPr>
          <a:xfrm>
            <a:off x="525475" y="2559474"/>
            <a:ext cx="2008800" cy="6770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Why the system is chosen? What are the considerations? What are weaknesses and strengths?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1400" u="none" cap="none" strike="noStrike">
              <a:solidFill>
                <a:srgbClr val="000000"/>
              </a:solidFill>
              <a:latin typeface="Arial"/>
              <a:ea typeface="Arial"/>
              <a:cs typeface="Arial"/>
              <a:sym typeface="Arial"/>
            </a:endParaRPr>
          </a:p>
        </p:txBody>
      </p:sp>
      <p:sp>
        <p:nvSpPr>
          <p:cNvPr id="473" name="Google Shape;473;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474" name="Google Shape;474;p23"/>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475" name="Google Shape;475;p23"/>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476" name="Google Shape;476;p23"/>
          <p:cNvPicPr preferRelativeResize="0"/>
          <p:nvPr/>
        </p:nvPicPr>
        <p:blipFill>
          <a:blip r:embed="rId5">
            <a:alphaModFix/>
          </a:blip>
          <a:stretch>
            <a:fillRect/>
          </a:stretch>
        </p:blipFill>
        <p:spPr>
          <a:xfrm>
            <a:off x="479701" y="4374900"/>
            <a:ext cx="1577600" cy="308925"/>
          </a:xfrm>
          <a:prstGeom prst="rect">
            <a:avLst/>
          </a:prstGeom>
          <a:noFill/>
          <a:ln>
            <a:noFill/>
          </a:ln>
        </p:spPr>
      </p:pic>
      <p:sp>
        <p:nvSpPr>
          <p:cNvPr id="477" name="Google Shape;477;p23"/>
          <p:cNvSpPr txBox="1"/>
          <p:nvPr/>
        </p:nvSpPr>
        <p:spPr>
          <a:xfrm>
            <a:off x="2911750" y="1370245"/>
            <a:ext cx="5854500" cy="25551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tr-TR">
                <a:solidFill>
                  <a:schemeClr val="lt1"/>
                </a:solidFill>
                <a:latin typeface="Calibri"/>
                <a:ea typeface="Calibri"/>
                <a:cs typeface="Calibri"/>
                <a:sym typeface="Calibri"/>
              </a:rPr>
              <a:t>Our research methodology primarily involves analyzing samples using a Raman spectrometer, microscope, and chemical analysis. Ramans spectroscope gives us precise information about structure of the minerals and their spectra. Microscope and chemical analysis may confirm and expand the information given by Ramans spectroscope.</a:t>
            </a:r>
            <a:endParaRPr>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tr-TR">
                <a:solidFill>
                  <a:schemeClr val="lt1"/>
                </a:solidFill>
                <a:latin typeface="Calibri"/>
                <a:ea typeface="Calibri"/>
                <a:cs typeface="Calibri"/>
                <a:sym typeface="Calibri"/>
              </a:rPr>
              <a:t>We chose Raman spectroscopy because it is able to scan minerals non invasively. We chose specific chemical reactions to identify potential organic origin of the sample. The main downside is chemical analysis dependance on external environment and Raman’s measurement problems with dark and reflective minerals. </a:t>
            </a:r>
            <a:endParaRPr>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1" name="Shape 481"/>
        <p:cNvGrpSpPr/>
        <p:nvPr/>
      </p:nvGrpSpPr>
      <p:grpSpPr>
        <a:xfrm>
          <a:off x="0" y="0"/>
          <a:ext cx="0" cy="0"/>
          <a:chOff x="0" y="0"/>
          <a:chExt cx="0" cy="0"/>
        </a:xfrm>
      </p:grpSpPr>
      <p:sp>
        <p:nvSpPr>
          <p:cNvPr id="482" name="Google Shape;482;p24"/>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Science Payload:</a:t>
            </a:r>
            <a:endParaRPr b="1" i="0" sz="2400" u="none" cap="none" strike="noStrike">
              <a:solidFill>
                <a:srgbClr val="F2F2F2"/>
              </a:solidFill>
              <a:latin typeface="Calibri"/>
              <a:ea typeface="Calibri"/>
              <a:cs typeface="Calibri"/>
              <a:sym typeface="Calibri"/>
            </a:endParaRPr>
          </a:p>
        </p:txBody>
      </p:sp>
      <p:sp>
        <p:nvSpPr>
          <p:cNvPr id="483" name="Google Shape;483;p24"/>
          <p:cNvSpPr txBox="1"/>
          <p:nvPr/>
        </p:nvSpPr>
        <p:spPr>
          <a:xfrm>
            <a:off x="2534275" y="1670100"/>
            <a:ext cx="5854500" cy="25551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tr-TR">
                <a:solidFill>
                  <a:srgbClr val="F2F2F2"/>
                </a:solidFill>
                <a:latin typeface="Calibri"/>
                <a:ea typeface="Calibri"/>
                <a:cs typeface="Calibri"/>
                <a:sym typeface="Calibri"/>
              </a:rPr>
              <a:t>The most advanced and unique research instrument of our analytical system is a Raman spectrometer. The installation of this instrument was inspired by the currently operational Mars rover missions Curiosity and </a:t>
            </a:r>
            <a:r>
              <a:rPr lang="tr-TR">
                <a:solidFill>
                  <a:srgbClr val="F2F2F2"/>
                </a:solidFill>
                <a:latin typeface="Calibri"/>
                <a:ea typeface="Calibri"/>
                <a:cs typeface="Calibri"/>
                <a:sym typeface="Calibri"/>
              </a:rPr>
              <a:t>Perseverance</a:t>
            </a:r>
            <a:r>
              <a:rPr lang="tr-TR">
                <a:solidFill>
                  <a:srgbClr val="F2F2F2"/>
                </a:solidFill>
                <a:latin typeface="Calibri"/>
                <a:ea typeface="Calibri"/>
                <a:cs typeface="Calibri"/>
                <a:sym typeface="Calibri"/>
              </a:rPr>
              <a:t>. They showed that it is possible to conduct precise analyses of the chemical composition of minerals and regolith with non-invasive spectral methods, without prior preparation. These advantages make Raman spectrometry ideal for conducting remote and precise analyses, a key feature in any space exploration mission. </a:t>
            </a:r>
            <a:endParaRPr>
              <a:solidFill>
                <a:srgbClr val="F2F2F2"/>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tr-TR">
                <a:solidFill>
                  <a:srgbClr val="F2F2F2"/>
                </a:solidFill>
                <a:latin typeface="Calibri"/>
                <a:ea typeface="Calibri"/>
                <a:cs typeface="Calibri"/>
                <a:sym typeface="Calibri"/>
              </a:rPr>
              <a:t>A unique feature of our Raman spectrometer is its housing, which is made of powder 3D printing technology. This allows us to create an enclosure with a geometry that is not achievable with classical material processing methods. </a:t>
            </a:r>
            <a:endParaRPr>
              <a:solidFill>
                <a:srgbClr val="F2F2F2"/>
              </a:solidFill>
              <a:latin typeface="Calibri"/>
              <a:ea typeface="Calibri"/>
              <a:cs typeface="Calibri"/>
              <a:sym typeface="Calibri"/>
            </a:endParaRPr>
          </a:p>
        </p:txBody>
      </p:sp>
      <p:sp>
        <p:nvSpPr>
          <p:cNvPr id="484" name="Google Shape;484;p24"/>
          <p:cNvSpPr txBox="1"/>
          <p:nvPr/>
        </p:nvSpPr>
        <p:spPr>
          <a:xfrm>
            <a:off x="525475" y="2109553"/>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Unique points and inspirations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485" name="Google Shape;485;p24"/>
          <p:cNvSpPr/>
          <p:nvPr/>
        </p:nvSpPr>
        <p:spPr>
          <a:xfrm rot="2700000">
            <a:off x="473644" y="230906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487" name="Google Shape;487;p24"/>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488" name="Google Shape;488;p24"/>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489" name="Google Shape;489;p24"/>
          <p:cNvPicPr preferRelativeResize="0"/>
          <p:nvPr/>
        </p:nvPicPr>
        <p:blipFill>
          <a:blip r:embed="rId5">
            <a:alphaModFix/>
          </a:blip>
          <a:stretch>
            <a:fillRect/>
          </a:stretch>
        </p:blipFill>
        <p:spPr>
          <a:xfrm>
            <a:off x="479701" y="4374900"/>
            <a:ext cx="1577600" cy="3089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3" name="Shape 493"/>
        <p:cNvGrpSpPr/>
        <p:nvPr/>
      </p:nvGrpSpPr>
      <p:grpSpPr>
        <a:xfrm>
          <a:off x="0" y="0"/>
          <a:ext cx="0" cy="0"/>
          <a:chOff x="0" y="0"/>
          <a:chExt cx="0" cy="0"/>
        </a:xfrm>
      </p:grpSpPr>
      <p:sp>
        <p:nvSpPr>
          <p:cNvPr id="494" name="Google Shape;494;p25"/>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Science Payload:</a:t>
            </a:r>
            <a:endParaRPr b="1" i="0" sz="2400" u="none" cap="none" strike="noStrike">
              <a:solidFill>
                <a:srgbClr val="F2F2F2"/>
              </a:solidFill>
              <a:latin typeface="Calibri"/>
              <a:ea typeface="Calibri"/>
              <a:cs typeface="Calibri"/>
              <a:sym typeface="Calibri"/>
            </a:endParaRPr>
          </a:p>
        </p:txBody>
      </p:sp>
      <p:sp>
        <p:nvSpPr>
          <p:cNvPr id="495" name="Google Shape;495;p25"/>
          <p:cNvSpPr/>
          <p:nvPr/>
        </p:nvSpPr>
        <p:spPr>
          <a:xfrm rot="2700000">
            <a:off x="473644" y="230906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25"/>
          <p:cNvSpPr txBox="1"/>
          <p:nvPr/>
        </p:nvSpPr>
        <p:spPr>
          <a:xfrm>
            <a:off x="525475" y="2134999"/>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Visuals of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(2 photo/screenshots)</a:t>
            </a:r>
            <a:endParaRPr b="0" i="0" sz="1400" u="none" cap="none" strike="noStrike">
              <a:solidFill>
                <a:srgbClr val="000000"/>
              </a:solidFill>
              <a:latin typeface="Arial"/>
              <a:ea typeface="Arial"/>
              <a:cs typeface="Arial"/>
              <a:sym typeface="Arial"/>
            </a:endParaRPr>
          </a:p>
        </p:txBody>
      </p:sp>
      <p:sp>
        <p:nvSpPr>
          <p:cNvPr id="497" name="Google Shape;497;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498" name="Google Shape;498;p25"/>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499" name="Google Shape;499;p25"/>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500" name="Google Shape;500;p25"/>
          <p:cNvPicPr preferRelativeResize="0"/>
          <p:nvPr/>
        </p:nvPicPr>
        <p:blipFill>
          <a:blip r:embed="rId5">
            <a:alphaModFix/>
          </a:blip>
          <a:stretch>
            <a:fillRect/>
          </a:stretch>
        </p:blipFill>
        <p:spPr>
          <a:xfrm>
            <a:off x="479701" y="4374900"/>
            <a:ext cx="1577600" cy="308925"/>
          </a:xfrm>
          <a:prstGeom prst="rect">
            <a:avLst/>
          </a:prstGeom>
          <a:noFill/>
          <a:ln>
            <a:noFill/>
          </a:ln>
        </p:spPr>
      </p:pic>
      <p:pic>
        <p:nvPicPr>
          <p:cNvPr id="501" name="Google Shape;501;p25"/>
          <p:cNvPicPr preferRelativeResize="0"/>
          <p:nvPr/>
        </p:nvPicPr>
        <p:blipFill rotWithShape="1">
          <a:blip r:embed="rId6">
            <a:alphaModFix/>
          </a:blip>
          <a:srcRect b="2572" l="0" r="0" t="0"/>
          <a:stretch/>
        </p:blipFill>
        <p:spPr>
          <a:xfrm>
            <a:off x="2057300" y="1364075"/>
            <a:ext cx="2807300" cy="2951300"/>
          </a:xfrm>
          <a:prstGeom prst="rect">
            <a:avLst/>
          </a:prstGeom>
          <a:noFill/>
          <a:ln>
            <a:noFill/>
          </a:ln>
        </p:spPr>
      </p:pic>
      <p:pic>
        <p:nvPicPr>
          <p:cNvPr id="502" name="Google Shape;502;p25"/>
          <p:cNvPicPr preferRelativeResize="0"/>
          <p:nvPr/>
        </p:nvPicPr>
        <p:blipFill>
          <a:blip r:embed="rId7">
            <a:alphaModFix/>
          </a:blip>
          <a:stretch>
            <a:fillRect/>
          </a:stretch>
        </p:blipFill>
        <p:spPr>
          <a:xfrm>
            <a:off x="5078575" y="1364075"/>
            <a:ext cx="3942577" cy="29513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6" name="Shape 506"/>
        <p:cNvGrpSpPr/>
        <p:nvPr/>
      </p:nvGrpSpPr>
      <p:grpSpPr>
        <a:xfrm>
          <a:off x="0" y="0"/>
          <a:ext cx="0" cy="0"/>
          <a:chOff x="0" y="0"/>
          <a:chExt cx="0" cy="0"/>
        </a:xfrm>
      </p:grpSpPr>
      <p:sp>
        <p:nvSpPr>
          <p:cNvPr id="507" name="Google Shape;507;p26"/>
          <p:cNvSpPr txBox="1"/>
          <p:nvPr/>
        </p:nvSpPr>
        <p:spPr>
          <a:xfrm>
            <a:off x="2911750" y="1370250"/>
            <a:ext cx="5854500" cy="27705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The rover-mounted science payload consists of a sensor array and, a microscope and a drill. The mass of the sensor array along with the microscope is 1.2 kg. The drill’s mass is 5.5 kg. In the standard configuration the rover has an average battery life of 3 hours, which varies depending on factors such as working conditions and modules used.</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The sensor set we use is capable of measuring temperature and humidity of the soil. This can potentially lead us to finding areas more likely to host hydrated minerals. The drill </a:t>
            </a:r>
            <a:r>
              <a:rPr lang="tr-TR">
                <a:solidFill>
                  <a:srgbClr val="F2F2F2"/>
                </a:solidFill>
                <a:latin typeface="Calibri"/>
                <a:ea typeface="Calibri"/>
                <a:cs typeface="Calibri"/>
                <a:sym typeface="Calibri"/>
              </a:rPr>
              <a:t>allows our rover to collect samples. This configuration allows us to conduct crucial measurements quickly and effectively, which will enable us to perform a thorough analysis. </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a:solidFill>
                <a:srgbClr val="F2F2F2"/>
              </a:solidFill>
              <a:latin typeface="Calibri"/>
              <a:ea typeface="Calibri"/>
              <a:cs typeface="Calibri"/>
              <a:sym typeface="Calibri"/>
            </a:endParaRPr>
          </a:p>
        </p:txBody>
      </p:sp>
      <p:sp>
        <p:nvSpPr>
          <p:cNvPr id="508" name="Google Shape;508;p26"/>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Science Payload:</a:t>
            </a:r>
            <a:endParaRPr b="1" i="0" sz="2400" u="none" cap="none" strike="noStrike">
              <a:solidFill>
                <a:srgbClr val="F2F2F2"/>
              </a:solidFill>
              <a:latin typeface="Calibri"/>
              <a:ea typeface="Calibri"/>
              <a:cs typeface="Calibri"/>
              <a:sym typeface="Calibri"/>
            </a:endParaRPr>
          </a:p>
        </p:txBody>
      </p:sp>
      <p:sp>
        <p:nvSpPr>
          <p:cNvPr id="509" name="Google Shape;509;p26"/>
          <p:cNvSpPr txBox="1"/>
          <p:nvPr/>
        </p:nvSpPr>
        <p:spPr>
          <a:xfrm>
            <a:off x="525475" y="2109553"/>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Technical Specifications including mass and battery duration (3-5 sentences)</a:t>
            </a:r>
            <a:endParaRPr b="0" i="0" sz="1400" u="none" cap="none" strike="noStrike">
              <a:solidFill>
                <a:srgbClr val="000000"/>
              </a:solidFill>
              <a:latin typeface="Arial"/>
              <a:ea typeface="Arial"/>
              <a:cs typeface="Arial"/>
              <a:sym typeface="Arial"/>
            </a:endParaRPr>
          </a:p>
        </p:txBody>
      </p:sp>
      <p:sp>
        <p:nvSpPr>
          <p:cNvPr id="510" name="Google Shape;510;p26"/>
          <p:cNvSpPr/>
          <p:nvPr/>
        </p:nvSpPr>
        <p:spPr>
          <a:xfrm rot="2700000">
            <a:off x="473644" y="230906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26"/>
          <p:cNvSpPr/>
          <p:nvPr/>
        </p:nvSpPr>
        <p:spPr>
          <a:xfrm rot="2700000">
            <a:off x="473644" y="2733537"/>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26"/>
          <p:cNvSpPr txBox="1"/>
          <p:nvPr/>
        </p:nvSpPr>
        <p:spPr>
          <a:xfrm>
            <a:off x="525475" y="2559475"/>
            <a:ext cx="2093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Discuss the system's adequacy for its role in competition missions. (3-5 sentences)</a:t>
            </a:r>
            <a:endParaRPr b="0" i="0" sz="1400" u="none" cap="none" strike="noStrike">
              <a:solidFill>
                <a:srgbClr val="000000"/>
              </a:solidFill>
              <a:latin typeface="Arial"/>
              <a:ea typeface="Arial"/>
              <a:cs typeface="Arial"/>
              <a:sym typeface="Arial"/>
            </a:endParaRPr>
          </a:p>
        </p:txBody>
      </p:sp>
      <p:sp>
        <p:nvSpPr>
          <p:cNvPr id="513" name="Google Shape;513;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514" name="Google Shape;514;p26"/>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pic>
        <p:nvPicPr>
          <p:cNvPr id="515" name="Google Shape;515;p26"/>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516" name="Google Shape;516;p26"/>
          <p:cNvPicPr preferRelativeResize="0"/>
          <p:nvPr/>
        </p:nvPicPr>
        <p:blipFill>
          <a:blip r:embed="rId5">
            <a:alphaModFix/>
          </a:blip>
          <a:stretch>
            <a:fillRect/>
          </a:stretch>
        </p:blipFill>
        <p:spPr>
          <a:xfrm>
            <a:off x="479701" y="4374900"/>
            <a:ext cx="1577600" cy="3089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0" name="Shape 520"/>
        <p:cNvGrpSpPr/>
        <p:nvPr/>
      </p:nvGrpSpPr>
      <p:grpSpPr>
        <a:xfrm>
          <a:off x="0" y="0"/>
          <a:ext cx="0" cy="0"/>
          <a:chOff x="0" y="0"/>
          <a:chExt cx="0" cy="0"/>
        </a:xfrm>
      </p:grpSpPr>
      <p:sp>
        <p:nvSpPr>
          <p:cNvPr id="521" name="Google Shape;521;p27"/>
          <p:cNvSpPr txBox="1"/>
          <p:nvPr/>
        </p:nvSpPr>
        <p:spPr>
          <a:xfrm>
            <a:off x="525474" y="1211700"/>
            <a:ext cx="2550939" cy="166196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Ground station equipment and communication system:</a:t>
            </a:r>
            <a:endParaRPr b="1" i="0" sz="2400" u="none" cap="none" strike="noStrike">
              <a:solidFill>
                <a:srgbClr val="F2F2F2"/>
              </a:solidFill>
              <a:latin typeface="Calibri"/>
              <a:ea typeface="Calibri"/>
              <a:cs typeface="Calibri"/>
              <a:sym typeface="Calibri"/>
            </a:endParaRPr>
          </a:p>
        </p:txBody>
      </p:sp>
      <p:sp>
        <p:nvSpPr>
          <p:cNvPr id="522" name="Google Shape;522;p27"/>
          <p:cNvSpPr txBox="1"/>
          <p:nvPr/>
        </p:nvSpPr>
        <p:spPr>
          <a:xfrm>
            <a:off x="2911750" y="1370250"/>
            <a:ext cx="5854500" cy="34170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tr-TR">
                <a:solidFill>
                  <a:srgbClr val="F2F2F2"/>
                </a:solidFill>
                <a:latin typeface="Calibri"/>
                <a:ea typeface="Calibri"/>
                <a:cs typeface="Calibri"/>
                <a:sym typeface="Calibri"/>
              </a:rPr>
              <a:t>Our communication system consists of an omnidirectional antenna - on rover and base station - and base box which contains a computer that hosts a website used to control our rover and a network switch that allows us to connect operators’ computers. Both Scorpio Rover and base station are equipped with two Ubiquiti Rocket radios (M2 and M5). In order to communicate with the robot we utilize Wi-Fi.</a:t>
            </a:r>
            <a:endParaRPr>
              <a:solidFill>
                <a:srgbClr val="F2F2F2"/>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a:solidFill>
                <a:srgbClr val="F2F2F2"/>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tr-TR">
                <a:solidFill>
                  <a:srgbClr val="F2F2F2"/>
                </a:solidFill>
                <a:latin typeface="Calibri"/>
                <a:ea typeface="Calibri"/>
                <a:cs typeface="Calibri"/>
                <a:sym typeface="Calibri"/>
              </a:rPr>
              <a:t>The biggest weakness of our communication system is the base station antenna losing line of sight to our rover - which can cause troubles with data transmission. The second weakness is potential disturbance from other WiFi networks. On the other hand, the fact of using an omnidirectional antenna assures good enough signal on the whole field while minimizing the number of single points of failure, unlike a rotating directional antenna. Usage of two radios gives us ability to </a:t>
            </a:r>
            <a:r>
              <a:rPr lang="tr-TR">
                <a:solidFill>
                  <a:srgbClr val="F2F2F2"/>
                </a:solidFill>
                <a:latin typeface="Calibri"/>
                <a:ea typeface="Calibri"/>
                <a:cs typeface="Calibri"/>
                <a:sym typeface="Calibri"/>
              </a:rPr>
              <a:t>easily</a:t>
            </a:r>
            <a:r>
              <a:rPr lang="tr-TR">
                <a:solidFill>
                  <a:srgbClr val="F2F2F2"/>
                </a:solidFill>
                <a:latin typeface="Calibri"/>
                <a:ea typeface="Calibri"/>
                <a:cs typeface="Calibri"/>
                <a:sym typeface="Calibri"/>
              </a:rPr>
              <a:t> change frequency bands depending on the conditions.</a:t>
            </a:r>
            <a:endParaRPr>
              <a:solidFill>
                <a:srgbClr val="F2F2F2"/>
              </a:solidFill>
              <a:latin typeface="Calibri"/>
              <a:ea typeface="Calibri"/>
              <a:cs typeface="Calibri"/>
              <a:sym typeface="Calibri"/>
            </a:endParaRPr>
          </a:p>
        </p:txBody>
      </p:sp>
      <p:sp>
        <p:nvSpPr>
          <p:cNvPr id="523" name="Google Shape;523;p27"/>
          <p:cNvSpPr/>
          <p:nvPr/>
        </p:nvSpPr>
        <p:spPr>
          <a:xfrm rot="2700000">
            <a:off x="483259" y="3045843"/>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27"/>
          <p:cNvSpPr txBox="1"/>
          <p:nvPr/>
        </p:nvSpPr>
        <p:spPr>
          <a:xfrm>
            <a:off x="525474" y="2871780"/>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What is used? Describe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1400" u="none" cap="none" strike="noStrike">
              <a:solidFill>
                <a:srgbClr val="000000"/>
              </a:solidFill>
              <a:latin typeface="Arial"/>
              <a:ea typeface="Arial"/>
              <a:cs typeface="Arial"/>
              <a:sym typeface="Arial"/>
            </a:endParaRPr>
          </a:p>
        </p:txBody>
      </p:sp>
      <p:sp>
        <p:nvSpPr>
          <p:cNvPr id="525" name="Google Shape;525;p27"/>
          <p:cNvSpPr txBox="1"/>
          <p:nvPr/>
        </p:nvSpPr>
        <p:spPr>
          <a:xfrm>
            <a:off x="525474" y="3300754"/>
            <a:ext cx="2008800" cy="6770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Why the system is chosen? What are the considerations? What are weaknesses and strengths?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1400" u="none" cap="none" strike="noStrike">
              <a:solidFill>
                <a:srgbClr val="000000"/>
              </a:solidFill>
              <a:latin typeface="Arial"/>
              <a:ea typeface="Arial"/>
              <a:cs typeface="Arial"/>
              <a:sym typeface="Arial"/>
            </a:endParaRPr>
          </a:p>
        </p:txBody>
      </p:sp>
      <p:sp>
        <p:nvSpPr>
          <p:cNvPr id="526" name="Google Shape;526;p27"/>
          <p:cNvSpPr/>
          <p:nvPr/>
        </p:nvSpPr>
        <p:spPr>
          <a:xfrm rot="2700000">
            <a:off x="483259" y="3591134"/>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528" name="Google Shape;528;p27"/>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529" name="Google Shape;529;p27"/>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530" name="Google Shape;530;p27"/>
          <p:cNvPicPr preferRelativeResize="0"/>
          <p:nvPr/>
        </p:nvPicPr>
        <p:blipFill>
          <a:blip r:embed="rId5">
            <a:alphaModFix/>
          </a:blip>
          <a:stretch>
            <a:fillRect/>
          </a:stretch>
        </p:blipFill>
        <p:spPr>
          <a:xfrm>
            <a:off x="479701" y="4374900"/>
            <a:ext cx="1577600" cy="3089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4" name="Shape 534"/>
        <p:cNvGrpSpPr/>
        <p:nvPr/>
      </p:nvGrpSpPr>
      <p:grpSpPr>
        <a:xfrm>
          <a:off x="0" y="0"/>
          <a:ext cx="0" cy="0"/>
          <a:chOff x="0" y="0"/>
          <a:chExt cx="0" cy="0"/>
        </a:xfrm>
      </p:grpSpPr>
      <p:sp>
        <p:nvSpPr>
          <p:cNvPr id="535" name="Google Shape;535;p28"/>
          <p:cNvSpPr txBox="1"/>
          <p:nvPr/>
        </p:nvSpPr>
        <p:spPr>
          <a:xfrm>
            <a:off x="525474" y="1211700"/>
            <a:ext cx="2550939" cy="166196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Ground station equipment and communication system:</a:t>
            </a:r>
            <a:endParaRPr b="1" i="0" sz="2400" u="none" cap="none" strike="noStrike">
              <a:solidFill>
                <a:srgbClr val="F2F2F2"/>
              </a:solidFill>
              <a:latin typeface="Calibri"/>
              <a:ea typeface="Calibri"/>
              <a:cs typeface="Calibri"/>
              <a:sym typeface="Calibri"/>
            </a:endParaRPr>
          </a:p>
        </p:txBody>
      </p:sp>
      <p:sp>
        <p:nvSpPr>
          <p:cNvPr id="536" name="Google Shape;536;p28"/>
          <p:cNvSpPr txBox="1"/>
          <p:nvPr/>
        </p:nvSpPr>
        <p:spPr>
          <a:xfrm>
            <a:off x="2911750" y="1370250"/>
            <a:ext cx="5854500" cy="32016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tr-TR">
                <a:solidFill>
                  <a:srgbClr val="F2F2F2"/>
                </a:solidFill>
                <a:latin typeface="Calibri"/>
                <a:ea typeface="Calibri"/>
                <a:cs typeface="Calibri"/>
                <a:sym typeface="Calibri"/>
              </a:rPr>
              <a:t>In the past, we’ve been using a directional antenna but we’ve found out that it does not provide a significant gain on a field of this size - therefore this year we are committing to an omnidirectional antenna. The option to change between 2.4GHz radio and 5GHz radio allows us to remain flexible in our choice to maximize the quality of communication. The signal quality is constantly monitored in our app at the base station, and it provides information about potential delays.</a:t>
            </a:r>
            <a:endParaRPr>
              <a:solidFill>
                <a:srgbClr val="F2F2F2"/>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a:solidFill>
                <a:srgbClr val="F2F2F2"/>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tr-TR">
                <a:solidFill>
                  <a:srgbClr val="F2F2F2"/>
                </a:solidFill>
                <a:latin typeface="Calibri"/>
                <a:ea typeface="Calibri"/>
                <a:cs typeface="Calibri"/>
                <a:sym typeface="Calibri"/>
              </a:rPr>
              <a:t>The base station is designed to minimize communication - the computer at our base station is the only device that is directly communicating with the rover, which allows us to significantly minimize network traffic.</a:t>
            </a:r>
            <a:endParaRPr>
              <a:solidFill>
                <a:srgbClr val="F2F2F2"/>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tr-TR">
                <a:solidFill>
                  <a:srgbClr val="F2F2F2"/>
                </a:solidFill>
                <a:latin typeface="Calibri"/>
                <a:ea typeface="Calibri"/>
                <a:cs typeface="Calibri"/>
                <a:sym typeface="Calibri"/>
              </a:rPr>
              <a:t>In order to control the rover no other devices than a laptop with a browser are needed - the web application is hosted on a base station computer and all control is done using a keyboard and a mouse.</a:t>
            </a:r>
            <a:endParaRPr>
              <a:solidFill>
                <a:srgbClr val="F2F2F2"/>
              </a:solidFill>
              <a:latin typeface="Calibri"/>
              <a:ea typeface="Calibri"/>
              <a:cs typeface="Calibri"/>
              <a:sym typeface="Calibri"/>
            </a:endParaRPr>
          </a:p>
        </p:txBody>
      </p:sp>
      <p:sp>
        <p:nvSpPr>
          <p:cNvPr id="537" name="Google Shape;537;p28"/>
          <p:cNvSpPr/>
          <p:nvPr/>
        </p:nvSpPr>
        <p:spPr>
          <a:xfrm rot="2700000">
            <a:off x="483259" y="3045843"/>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28"/>
          <p:cNvSpPr txBox="1"/>
          <p:nvPr/>
        </p:nvSpPr>
        <p:spPr>
          <a:xfrm>
            <a:off x="525474" y="2871780"/>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Unique points and inspirations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539" name="Google Shape;539;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540" name="Google Shape;540;p28"/>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541" name="Google Shape;541;p28"/>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542" name="Google Shape;542;p28"/>
          <p:cNvPicPr preferRelativeResize="0"/>
          <p:nvPr/>
        </p:nvPicPr>
        <p:blipFill>
          <a:blip r:embed="rId5">
            <a:alphaModFix/>
          </a:blip>
          <a:stretch>
            <a:fillRect/>
          </a:stretch>
        </p:blipFill>
        <p:spPr>
          <a:xfrm>
            <a:off x="479701" y="4374900"/>
            <a:ext cx="1577600" cy="3089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6" name="Shape 546"/>
        <p:cNvGrpSpPr/>
        <p:nvPr/>
      </p:nvGrpSpPr>
      <p:grpSpPr>
        <a:xfrm>
          <a:off x="0" y="0"/>
          <a:ext cx="0" cy="0"/>
          <a:chOff x="0" y="0"/>
          <a:chExt cx="0" cy="0"/>
        </a:xfrm>
      </p:grpSpPr>
      <p:sp>
        <p:nvSpPr>
          <p:cNvPr id="547" name="Google Shape;547;p29"/>
          <p:cNvSpPr txBox="1"/>
          <p:nvPr/>
        </p:nvSpPr>
        <p:spPr>
          <a:xfrm>
            <a:off x="525474" y="1211700"/>
            <a:ext cx="2550939" cy="166196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Ground station equipment and communication system:</a:t>
            </a:r>
            <a:endParaRPr b="1" i="0" sz="2400" u="none" cap="none" strike="noStrike">
              <a:solidFill>
                <a:srgbClr val="F2F2F2"/>
              </a:solidFill>
              <a:latin typeface="Calibri"/>
              <a:ea typeface="Calibri"/>
              <a:cs typeface="Calibri"/>
              <a:sym typeface="Calibri"/>
            </a:endParaRPr>
          </a:p>
        </p:txBody>
      </p:sp>
      <p:sp>
        <p:nvSpPr>
          <p:cNvPr id="548" name="Google Shape;548;p29"/>
          <p:cNvSpPr txBox="1"/>
          <p:nvPr/>
        </p:nvSpPr>
        <p:spPr>
          <a:xfrm>
            <a:off x="525474" y="2873663"/>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Visuals of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(2 photos/screenshots)</a:t>
            </a:r>
            <a:endParaRPr b="0" i="0" sz="1400" u="none" cap="none" strike="noStrike">
              <a:solidFill>
                <a:srgbClr val="000000"/>
              </a:solidFill>
              <a:latin typeface="Arial"/>
              <a:ea typeface="Arial"/>
              <a:cs typeface="Arial"/>
              <a:sym typeface="Arial"/>
            </a:endParaRPr>
          </a:p>
        </p:txBody>
      </p:sp>
      <p:sp>
        <p:nvSpPr>
          <p:cNvPr id="549" name="Google Shape;549;p29"/>
          <p:cNvSpPr/>
          <p:nvPr/>
        </p:nvSpPr>
        <p:spPr>
          <a:xfrm rot="2700000">
            <a:off x="483259" y="3047725"/>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551" name="Google Shape;551;p29"/>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pic>
        <p:nvPicPr>
          <p:cNvPr id="552" name="Google Shape;552;p29"/>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553" name="Google Shape;553;p29"/>
          <p:cNvPicPr preferRelativeResize="0"/>
          <p:nvPr/>
        </p:nvPicPr>
        <p:blipFill>
          <a:blip r:embed="rId5">
            <a:alphaModFix/>
          </a:blip>
          <a:stretch>
            <a:fillRect/>
          </a:stretch>
        </p:blipFill>
        <p:spPr>
          <a:xfrm>
            <a:off x="479701" y="4374900"/>
            <a:ext cx="1577600" cy="308925"/>
          </a:xfrm>
          <a:prstGeom prst="rect">
            <a:avLst/>
          </a:prstGeom>
          <a:noFill/>
          <a:ln>
            <a:noFill/>
          </a:ln>
        </p:spPr>
      </p:pic>
      <p:pic>
        <p:nvPicPr>
          <p:cNvPr id="554" name="Google Shape;554;p29"/>
          <p:cNvPicPr preferRelativeResize="0"/>
          <p:nvPr/>
        </p:nvPicPr>
        <p:blipFill rotWithShape="1">
          <a:blip r:embed="rId6">
            <a:alphaModFix/>
          </a:blip>
          <a:srcRect b="6149" l="0" r="0" t="10182"/>
          <a:stretch/>
        </p:blipFill>
        <p:spPr>
          <a:xfrm>
            <a:off x="3199668" y="1006250"/>
            <a:ext cx="1895681" cy="3368652"/>
          </a:xfrm>
          <a:prstGeom prst="rect">
            <a:avLst/>
          </a:prstGeom>
          <a:noFill/>
          <a:ln>
            <a:noFill/>
          </a:ln>
        </p:spPr>
      </p:pic>
      <p:pic>
        <p:nvPicPr>
          <p:cNvPr id="555" name="Google Shape;555;p29"/>
          <p:cNvPicPr preferRelativeResize="0"/>
          <p:nvPr/>
        </p:nvPicPr>
        <p:blipFill>
          <a:blip r:embed="rId7">
            <a:alphaModFix/>
          </a:blip>
          <a:stretch>
            <a:fillRect/>
          </a:stretch>
        </p:blipFill>
        <p:spPr>
          <a:xfrm>
            <a:off x="5826716" y="1006250"/>
            <a:ext cx="2332935" cy="3368651"/>
          </a:xfrm>
          <a:prstGeom prst="rect">
            <a:avLst/>
          </a:prstGeom>
          <a:noFill/>
          <a:ln>
            <a:noFill/>
          </a:ln>
        </p:spPr>
      </p:pic>
      <p:sp>
        <p:nvSpPr>
          <p:cNvPr id="556" name="Google Shape;556;p29"/>
          <p:cNvSpPr txBox="1"/>
          <p:nvPr/>
        </p:nvSpPr>
        <p:spPr>
          <a:xfrm>
            <a:off x="2729863" y="4442850"/>
            <a:ext cx="2835300" cy="34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tr-TR">
                <a:solidFill>
                  <a:schemeClr val="lt1"/>
                </a:solidFill>
                <a:latin typeface="Calibri"/>
                <a:ea typeface="Calibri"/>
                <a:cs typeface="Calibri"/>
                <a:sym typeface="Calibri"/>
              </a:rPr>
              <a:t>Rover communication system - Rocket M2 &amp; Rocket M5</a:t>
            </a:r>
            <a:endParaRPr>
              <a:solidFill>
                <a:schemeClr val="lt1"/>
              </a:solidFill>
              <a:latin typeface="Calibri"/>
              <a:ea typeface="Calibri"/>
              <a:cs typeface="Calibri"/>
              <a:sym typeface="Calibri"/>
            </a:endParaRPr>
          </a:p>
        </p:txBody>
      </p:sp>
      <p:sp>
        <p:nvSpPr>
          <p:cNvPr id="557" name="Google Shape;557;p29"/>
          <p:cNvSpPr txBox="1"/>
          <p:nvPr/>
        </p:nvSpPr>
        <p:spPr>
          <a:xfrm>
            <a:off x="5637138" y="4358213"/>
            <a:ext cx="2835300" cy="34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tr-TR">
                <a:solidFill>
                  <a:schemeClr val="lt1"/>
                </a:solidFill>
                <a:latin typeface="Calibri"/>
                <a:ea typeface="Calibri"/>
                <a:cs typeface="Calibri"/>
                <a:sym typeface="Calibri"/>
              </a:rPr>
              <a:t>Base station </a:t>
            </a:r>
            <a:r>
              <a:rPr lang="tr-TR">
                <a:solidFill>
                  <a:schemeClr val="lt1"/>
                </a:solidFill>
                <a:latin typeface="Calibri"/>
                <a:ea typeface="Calibri"/>
                <a:cs typeface="Calibri"/>
                <a:sym typeface="Calibri"/>
              </a:rPr>
              <a:t>communication system - Rocket M2 &amp; Rocket M5 with high-gain omni-directional antennas</a:t>
            </a:r>
            <a:endParaRPr>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 name="Shape 96"/>
        <p:cNvGrpSpPr/>
        <p:nvPr/>
      </p:nvGrpSpPr>
      <p:grpSpPr>
        <a:xfrm>
          <a:off x="0" y="0"/>
          <a:ext cx="0" cy="0"/>
          <a:chOff x="0" y="0"/>
          <a:chExt cx="0" cy="0"/>
        </a:xfrm>
      </p:grpSpPr>
      <p:sp>
        <p:nvSpPr>
          <p:cNvPr id="97" name="Google Shape;97;p4"/>
          <p:cNvSpPr txBox="1"/>
          <p:nvPr/>
        </p:nvSpPr>
        <p:spPr>
          <a:xfrm>
            <a:off x="525475" y="12117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History of</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the Team:</a:t>
            </a:r>
            <a:endParaRPr b="1" i="0" sz="2400" u="none" cap="none" strike="noStrike">
              <a:solidFill>
                <a:srgbClr val="F2F2F2"/>
              </a:solidFill>
              <a:latin typeface="Calibri"/>
              <a:ea typeface="Calibri"/>
              <a:cs typeface="Calibri"/>
              <a:sym typeface="Calibri"/>
            </a:endParaRPr>
          </a:p>
        </p:txBody>
      </p:sp>
      <p:sp>
        <p:nvSpPr>
          <p:cNvPr id="98" name="Google Shape;98;p4"/>
          <p:cNvSpPr txBox="1"/>
          <p:nvPr/>
        </p:nvSpPr>
        <p:spPr>
          <a:xfrm>
            <a:off x="525475" y="1985750"/>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A paragraph of teams history including foundation date, attended competitions and experience. </a:t>
            </a:r>
            <a:endParaRPr b="0" i="0" sz="800" u="none" cap="none" strike="noStrike">
              <a:solidFill>
                <a:srgbClr val="999999"/>
              </a:solidFill>
              <a:latin typeface="Calibri"/>
              <a:ea typeface="Calibri"/>
              <a:cs typeface="Calibri"/>
              <a:sym typeface="Calibri"/>
            </a:endParaRPr>
          </a:p>
        </p:txBody>
      </p:sp>
      <p:sp>
        <p:nvSpPr>
          <p:cNvPr id="99" name="Google Shape;99;p4"/>
          <p:cNvSpPr txBox="1"/>
          <p:nvPr/>
        </p:nvSpPr>
        <p:spPr>
          <a:xfrm>
            <a:off x="2892300" y="1211700"/>
            <a:ext cx="5854500" cy="30609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rtl="0" algn="just">
              <a:lnSpc>
                <a:spcPct val="107916"/>
              </a:lnSpc>
              <a:spcBef>
                <a:spcPts val="0"/>
              </a:spcBef>
              <a:spcAft>
                <a:spcPts val="0"/>
              </a:spcAft>
              <a:buClr>
                <a:schemeClr val="dk1"/>
              </a:buClr>
              <a:buSzPts val="1100"/>
              <a:buFont typeface="Arial"/>
              <a:buNone/>
            </a:pPr>
            <a:r>
              <a:rPr lang="tr-TR">
                <a:solidFill>
                  <a:srgbClr val="F2F2F2"/>
                </a:solidFill>
                <a:latin typeface="Calibri"/>
                <a:ea typeface="Calibri"/>
                <a:cs typeface="Calibri"/>
                <a:sym typeface="Calibri"/>
              </a:rPr>
              <a:t>Student’s Association OFF-ROAD has been founded in 2009, but we are more commonly known as Project Scorpio, which is the name of our main project. During that time, we have been working on projects such as Project Eagle (Martian lander) and Twardovsky Colony (Martian colony), but mostly we focus on Martian rovers. Up to this </a:t>
            </a:r>
            <a:r>
              <a:rPr lang="tr-TR">
                <a:solidFill>
                  <a:srgbClr val="F2F2F2"/>
                </a:solidFill>
                <a:latin typeface="Calibri"/>
                <a:ea typeface="Calibri"/>
                <a:cs typeface="Calibri"/>
                <a:sym typeface="Calibri"/>
              </a:rPr>
              <a:t>point</a:t>
            </a:r>
            <a:r>
              <a:rPr lang="tr-TR">
                <a:solidFill>
                  <a:srgbClr val="F2F2F2"/>
                </a:solidFill>
                <a:latin typeface="Calibri"/>
                <a:ea typeface="Calibri"/>
                <a:cs typeface="Calibri"/>
                <a:sym typeface="Calibri"/>
              </a:rPr>
              <a:t>, we have constructed 8 rovers, with Scorpio Infinity being the latest. As one of best-known associations in Poland, we are a part of dozens of events every year, including international competitions, such as Australian Rover Challenge, Anatolian Rover Challenge and University Rover Challenge.</a:t>
            </a:r>
            <a:endParaRPr>
              <a:solidFill>
                <a:srgbClr val="F2F2F2"/>
              </a:solidFill>
              <a:latin typeface="Calibri"/>
              <a:ea typeface="Calibri"/>
              <a:cs typeface="Calibri"/>
              <a:sym typeface="Calibri"/>
            </a:endParaRPr>
          </a:p>
          <a:p>
            <a:pPr indent="0" lvl="0" marL="0" rtl="0" algn="just">
              <a:lnSpc>
                <a:spcPct val="107916"/>
              </a:lnSpc>
              <a:spcBef>
                <a:spcPts val="800"/>
              </a:spcBef>
              <a:spcAft>
                <a:spcPts val="800"/>
              </a:spcAft>
              <a:buClr>
                <a:schemeClr val="dk1"/>
              </a:buClr>
              <a:buSzPts val="1100"/>
              <a:buFont typeface="Arial"/>
              <a:buNone/>
            </a:pPr>
            <a:r>
              <a:rPr lang="tr-TR">
                <a:solidFill>
                  <a:srgbClr val="F2F2F2"/>
                </a:solidFill>
                <a:latin typeface="Calibri"/>
                <a:ea typeface="Calibri"/>
                <a:cs typeface="Calibri"/>
                <a:sym typeface="Calibri"/>
              </a:rPr>
              <a:t>Last year, we competed with our </a:t>
            </a:r>
            <a:r>
              <a:rPr lang="tr-TR">
                <a:solidFill>
                  <a:srgbClr val="F2F2F2"/>
                </a:solidFill>
                <a:latin typeface="Calibri"/>
                <a:ea typeface="Calibri"/>
                <a:cs typeface="Calibri"/>
                <a:sym typeface="Calibri"/>
              </a:rPr>
              <a:t>previous</a:t>
            </a:r>
            <a:r>
              <a:rPr lang="tr-TR">
                <a:solidFill>
                  <a:srgbClr val="F2F2F2"/>
                </a:solidFill>
                <a:latin typeface="Calibri"/>
                <a:ea typeface="Calibri"/>
                <a:cs typeface="Calibri"/>
                <a:sym typeface="Calibri"/>
              </a:rPr>
              <a:t> rover and </a:t>
            </a:r>
            <a:r>
              <a:rPr lang="tr-TR">
                <a:solidFill>
                  <a:srgbClr val="F2F2F2"/>
                </a:solidFill>
                <a:latin typeface="Calibri"/>
                <a:ea typeface="Calibri"/>
                <a:cs typeface="Calibri"/>
                <a:sym typeface="Calibri"/>
              </a:rPr>
              <a:t>successfully</a:t>
            </a:r>
            <a:r>
              <a:rPr lang="tr-TR">
                <a:solidFill>
                  <a:srgbClr val="F2F2F2"/>
                </a:solidFill>
                <a:latin typeface="Calibri"/>
                <a:ea typeface="Calibri"/>
                <a:cs typeface="Calibri"/>
                <a:sym typeface="Calibri"/>
              </a:rPr>
              <a:t> won the challenge. Therefore, we are hoping to prove ourselves with our new rover during variety of missions. </a:t>
            </a:r>
            <a:endParaRPr>
              <a:solidFill>
                <a:srgbClr val="F2F2F2"/>
              </a:solidFill>
              <a:latin typeface="Calibri"/>
              <a:ea typeface="Calibri"/>
              <a:cs typeface="Calibri"/>
              <a:sym typeface="Calibri"/>
            </a:endParaRPr>
          </a:p>
        </p:txBody>
      </p:sp>
      <p:sp>
        <p:nvSpPr>
          <p:cNvPr id="100" name="Google Shape;100;p4"/>
          <p:cNvSpPr/>
          <p:nvPr/>
        </p:nvSpPr>
        <p:spPr>
          <a:xfrm rot="2700000">
            <a:off x="473644" y="2221435"/>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02" name="Google Shape;102;p4"/>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
        <p:nvSpPr>
          <p:cNvPr id="103" name="Google Shape;103;p4"/>
          <p:cNvSpPr txBox="1"/>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TEAM INFO</a:t>
            </a:r>
            <a:endParaRPr b="1" i="0" sz="3600" u="none" cap="none" strike="noStrike">
              <a:solidFill>
                <a:srgbClr val="56B5BF"/>
              </a:solidFill>
              <a:latin typeface="Calibri"/>
              <a:ea typeface="Calibri"/>
              <a:cs typeface="Calibri"/>
              <a:sym typeface="Calibri"/>
            </a:endParaRPr>
          </a:p>
        </p:txBody>
      </p:sp>
      <p:pic>
        <p:nvPicPr>
          <p:cNvPr id="104" name="Google Shape;104;p4"/>
          <p:cNvPicPr preferRelativeResize="0"/>
          <p:nvPr/>
        </p:nvPicPr>
        <p:blipFill>
          <a:blip r:embed="rId5">
            <a:alphaModFix/>
          </a:blip>
          <a:stretch>
            <a:fillRect/>
          </a:stretch>
        </p:blipFill>
        <p:spPr>
          <a:xfrm>
            <a:off x="479701" y="4374900"/>
            <a:ext cx="1577600" cy="3089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1" name="Shape 561"/>
        <p:cNvGrpSpPr/>
        <p:nvPr/>
      </p:nvGrpSpPr>
      <p:grpSpPr>
        <a:xfrm>
          <a:off x="0" y="0"/>
          <a:ext cx="0" cy="0"/>
          <a:chOff x="0" y="0"/>
          <a:chExt cx="0" cy="0"/>
        </a:xfrm>
      </p:grpSpPr>
      <p:sp>
        <p:nvSpPr>
          <p:cNvPr id="562" name="Google Shape;562;p30"/>
          <p:cNvSpPr txBox="1"/>
          <p:nvPr/>
        </p:nvSpPr>
        <p:spPr>
          <a:xfrm>
            <a:off x="525474" y="1211700"/>
            <a:ext cx="2550939" cy="166196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Ground station equipment and communication system:</a:t>
            </a:r>
            <a:endParaRPr b="1" i="0" sz="2400" u="none" cap="none" strike="noStrike">
              <a:solidFill>
                <a:srgbClr val="F2F2F2"/>
              </a:solidFill>
              <a:latin typeface="Calibri"/>
              <a:ea typeface="Calibri"/>
              <a:cs typeface="Calibri"/>
              <a:sym typeface="Calibri"/>
            </a:endParaRPr>
          </a:p>
        </p:txBody>
      </p:sp>
      <p:sp>
        <p:nvSpPr>
          <p:cNvPr id="563" name="Google Shape;563;p30"/>
          <p:cNvSpPr txBox="1"/>
          <p:nvPr/>
        </p:nvSpPr>
        <p:spPr>
          <a:xfrm>
            <a:off x="2911750" y="1370250"/>
            <a:ext cx="5854500" cy="32016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The communication system </a:t>
            </a:r>
            <a:r>
              <a:rPr lang="tr-TR">
                <a:solidFill>
                  <a:srgbClr val="F2F2F2"/>
                </a:solidFill>
                <a:latin typeface="Calibri"/>
                <a:ea typeface="Calibri"/>
                <a:cs typeface="Calibri"/>
                <a:sym typeface="Calibri"/>
              </a:rPr>
              <a:t>between</a:t>
            </a:r>
            <a:r>
              <a:rPr lang="tr-TR">
                <a:solidFill>
                  <a:srgbClr val="F2F2F2"/>
                </a:solidFill>
                <a:latin typeface="Calibri"/>
                <a:ea typeface="Calibri"/>
                <a:cs typeface="Calibri"/>
                <a:sym typeface="Calibri"/>
              </a:rPr>
              <a:t> rover and base station consists of:</a:t>
            </a:r>
            <a:endParaRPr>
              <a:solidFill>
                <a:srgbClr val="F2F2F2"/>
              </a:solidFill>
              <a:latin typeface="Calibri"/>
              <a:ea typeface="Calibri"/>
              <a:cs typeface="Calibri"/>
              <a:sym typeface="Calibri"/>
            </a:endParaRPr>
          </a:p>
          <a:p>
            <a:pPr indent="-317500" lvl="0" marL="457200" rtl="0" algn="just">
              <a:spcBef>
                <a:spcPts val="0"/>
              </a:spcBef>
              <a:spcAft>
                <a:spcPts val="0"/>
              </a:spcAft>
              <a:buClr>
                <a:srgbClr val="F2F2F2"/>
              </a:buClr>
              <a:buSzPts val="1400"/>
              <a:buFont typeface="Calibri"/>
              <a:buChar char="●"/>
            </a:pPr>
            <a:r>
              <a:rPr lang="tr-TR">
                <a:solidFill>
                  <a:srgbClr val="F2F2F2"/>
                </a:solidFill>
                <a:latin typeface="Calibri"/>
                <a:ea typeface="Calibri"/>
                <a:cs typeface="Calibri"/>
                <a:sym typeface="Calibri"/>
              </a:rPr>
              <a:t>2 x 2.4 GHz Ubiquiti Rocket M2 WiFi radio,</a:t>
            </a:r>
            <a:endParaRPr>
              <a:solidFill>
                <a:srgbClr val="F2F2F2"/>
              </a:solidFill>
              <a:latin typeface="Calibri"/>
              <a:ea typeface="Calibri"/>
              <a:cs typeface="Calibri"/>
              <a:sym typeface="Calibri"/>
            </a:endParaRPr>
          </a:p>
          <a:p>
            <a:pPr indent="-317500" lvl="0" marL="457200" rtl="0" algn="just">
              <a:spcBef>
                <a:spcPts val="0"/>
              </a:spcBef>
              <a:spcAft>
                <a:spcPts val="0"/>
              </a:spcAft>
              <a:buClr>
                <a:srgbClr val="F2F2F2"/>
              </a:buClr>
              <a:buSzPts val="1400"/>
              <a:buFont typeface="Calibri"/>
              <a:buChar char="●"/>
            </a:pPr>
            <a:r>
              <a:rPr lang="tr-TR">
                <a:solidFill>
                  <a:srgbClr val="F2F2F2"/>
                </a:solidFill>
                <a:latin typeface="Calibri"/>
                <a:ea typeface="Calibri"/>
                <a:cs typeface="Calibri"/>
                <a:sym typeface="Calibri"/>
              </a:rPr>
              <a:t>2 x 5.0 Ghz Ubiquiti Rocket M5 WiFi radio,</a:t>
            </a:r>
            <a:endParaRPr>
              <a:solidFill>
                <a:srgbClr val="F2F2F2"/>
              </a:solidFill>
              <a:latin typeface="Calibri"/>
              <a:ea typeface="Calibri"/>
              <a:cs typeface="Calibri"/>
              <a:sym typeface="Calibri"/>
            </a:endParaRPr>
          </a:p>
          <a:p>
            <a:pPr indent="-317500" lvl="0" marL="457200" rtl="0" algn="just">
              <a:spcBef>
                <a:spcPts val="0"/>
              </a:spcBef>
              <a:spcAft>
                <a:spcPts val="0"/>
              </a:spcAft>
              <a:buClr>
                <a:srgbClr val="F2F2F2"/>
              </a:buClr>
              <a:buSzPts val="1400"/>
              <a:buFont typeface="Calibri"/>
              <a:buChar char="●"/>
            </a:pPr>
            <a:r>
              <a:rPr lang="tr-TR">
                <a:solidFill>
                  <a:srgbClr val="F2F2F2"/>
                </a:solidFill>
                <a:latin typeface="Calibri"/>
                <a:ea typeface="Calibri"/>
                <a:cs typeface="Calibri"/>
                <a:sym typeface="Calibri"/>
              </a:rPr>
              <a:t>AMO-2G13 omnidirectional antenna,</a:t>
            </a:r>
            <a:endParaRPr>
              <a:solidFill>
                <a:srgbClr val="F2F2F2"/>
              </a:solidFill>
              <a:latin typeface="Calibri"/>
              <a:ea typeface="Calibri"/>
              <a:cs typeface="Calibri"/>
              <a:sym typeface="Calibri"/>
            </a:endParaRPr>
          </a:p>
          <a:p>
            <a:pPr indent="-317500" lvl="0" marL="457200" rtl="0" algn="just">
              <a:spcBef>
                <a:spcPts val="0"/>
              </a:spcBef>
              <a:spcAft>
                <a:spcPts val="0"/>
              </a:spcAft>
              <a:buClr>
                <a:srgbClr val="F2F2F2"/>
              </a:buClr>
              <a:buSzPts val="1400"/>
              <a:buFont typeface="Calibri"/>
              <a:buChar char="●"/>
            </a:pPr>
            <a:r>
              <a:rPr lang="tr-TR">
                <a:solidFill>
                  <a:srgbClr val="F2F2F2"/>
                </a:solidFill>
                <a:latin typeface="Calibri"/>
                <a:ea typeface="Calibri"/>
                <a:cs typeface="Calibri"/>
                <a:sym typeface="Calibri"/>
              </a:rPr>
              <a:t>AMO-5G13 omnidirectional antenna</a:t>
            </a:r>
            <a:endParaRPr>
              <a:solidFill>
                <a:srgbClr val="F2F2F2"/>
              </a:solidFill>
              <a:latin typeface="Calibri"/>
              <a:ea typeface="Calibri"/>
              <a:cs typeface="Calibri"/>
              <a:sym typeface="Calibri"/>
            </a:endParaRPr>
          </a:p>
          <a:p>
            <a:pPr indent="0" lvl="0" marL="0" rtl="0" algn="just">
              <a:spcBef>
                <a:spcPts val="0"/>
              </a:spcBef>
              <a:spcAft>
                <a:spcPts val="0"/>
              </a:spcAft>
              <a:buNone/>
            </a:pPr>
            <a:r>
              <a:rPr lang="tr-TR">
                <a:solidFill>
                  <a:srgbClr val="F2F2F2"/>
                </a:solidFill>
                <a:latin typeface="Calibri"/>
                <a:ea typeface="Calibri"/>
                <a:cs typeface="Calibri"/>
                <a:sym typeface="Calibri"/>
              </a:rPr>
              <a:t>Both radios are capable of securing a stable PtMP connection with signal strength as low as -96dBm and SINR as low as 8dBm with the maximum </a:t>
            </a:r>
            <a:r>
              <a:rPr lang="tr-TR">
                <a:solidFill>
                  <a:srgbClr val="F2F2F2"/>
                </a:solidFill>
                <a:latin typeface="Calibri"/>
                <a:ea typeface="Calibri"/>
                <a:cs typeface="Calibri"/>
                <a:sym typeface="Calibri"/>
              </a:rPr>
              <a:t>bandwidth</a:t>
            </a:r>
            <a:r>
              <a:rPr lang="tr-TR">
                <a:solidFill>
                  <a:srgbClr val="F2F2F2"/>
                </a:solidFill>
                <a:latin typeface="Calibri"/>
                <a:ea typeface="Calibri"/>
                <a:cs typeface="Calibri"/>
                <a:sym typeface="Calibri"/>
              </a:rPr>
              <a:t> of 150Mb/s. Before any given task of the competition we can decide which frequency band to use, as the system is designed around quickly exchanging radios. </a:t>
            </a:r>
            <a:r>
              <a:rPr lang="tr-TR">
                <a:solidFill>
                  <a:srgbClr val="F2F2F2"/>
                </a:solidFill>
                <a:latin typeface="Calibri"/>
                <a:ea typeface="Calibri"/>
                <a:cs typeface="Calibri"/>
                <a:sym typeface="Calibri"/>
              </a:rPr>
              <a:t>Additionally we are able to choose between different channels on each band to establish </a:t>
            </a:r>
            <a:r>
              <a:rPr lang="tr-TR">
                <a:solidFill>
                  <a:srgbClr val="F2F2F2"/>
                </a:solidFill>
                <a:latin typeface="Calibri"/>
                <a:ea typeface="Calibri"/>
                <a:cs typeface="Calibri"/>
                <a:sym typeface="Calibri"/>
              </a:rPr>
              <a:t>a stable connection from </a:t>
            </a:r>
            <a:r>
              <a:rPr lang="tr-TR">
                <a:solidFill>
                  <a:srgbClr val="F2F2F2"/>
                </a:solidFill>
                <a:latin typeface="Calibri"/>
                <a:ea typeface="Calibri"/>
                <a:cs typeface="Calibri"/>
                <a:sym typeface="Calibri"/>
              </a:rPr>
              <a:t>the base station to the rover</a:t>
            </a:r>
            <a:r>
              <a:rPr lang="tr-TR">
                <a:solidFill>
                  <a:srgbClr val="F2F2F2"/>
                </a:solidFill>
                <a:latin typeface="Calibri"/>
                <a:ea typeface="Calibri"/>
                <a:cs typeface="Calibri"/>
                <a:sym typeface="Calibri"/>
              </a:rPr>
              <a:t> whenever interferences are detected. This system allows us to achieve up to 400m of range, which is more than </a:t>
            </a:r>
            <a:r>
              <a:rPr lang="tr-TR">
                <a:solidFill>
                  <a:srgbClr val="F2F2F2"/>
                </a:solidFill>
                <a:latin typeface="Calibri"/>
                <a:ea typeface="Calibri"/>
                <a:cs typeface="Calibri"/>
                <a:sym typeface="Calibri"/>
              </a:rPr>
              <a:t>enough</a:t>
            </a:r>
            <a:r>
              <a:rPr lang="tr-TR">
                <a:solidFill>
                  <a:srgbClr val="F2F2F2"/>
                </a:solidFill>
                <a:latin typeface="Calibri"/>
                <a:ea typeface="Calibri"/>
                <a:cs typeface="Calibri"/>
                <a:sym typeface="Calibri"/>
              </a:rPr>
              <a:t> for all competition missions.</a:t>
            </a:r>
            <a:endParaRPr>
              <a:solidFill>
                <a:srgbClr val="F2F2F2"/>
              </a:solidFill>
              <a:latin typeface="Calibri"/>
              <a:ea typeface="Calibri"/>
              <a:cs typeface="Calibri"/>
              <a:sym typeface="Calibri"/>
            </a:endParaRPr>
          </a:p>
        </p:txBody>
      </p:sp>
      <p:sp>
        <p:nvSpPr>
          <p:cNvPr id="564" name="Google Shape;564;p30"/>
          <p:cNvSpPr/>
          <p:nvPr/>
        </p:nvSpPr>
        <p:spPr>
          <a:xfrm rot="2700000">
            <a:off x="483259" y="3045843"/>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30"/>
          <p:cNvSpPr txBox="1"/>
          <p:nvPr/>
        </p:nvSpPr>
        <p:spPr>
          <a:xfrm>
            <a:off x="525474" y="2871780"/>
            <a:ext cx="2008800"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Technical Specifications including resilience to noise and communication range (3-5 sentences)</a:t>
            </a:r>
            <a:endParaRPr b="0" i="0" sz="1400" u="none" cap="none" strike="noStrike">
              <a:solidFill>
                <a:srgbClr val="000000"/>
              </a:solidFill>
              <a:latin typeface="Arial"/>
              <a:ea typeface="Arial"/>
              <a:cs typeface="Arial"/>
              <a:sym typeface="Arial"/>
            </a:endParaRPr>
          </a:p>
        </p:txBody>
      </p:sp>
      <p:sp>
        <p:nvSpPr>
          <p:cNvPr id="566" name="Google Shape;566;p30"/>
          <p:cNvSpPr txBox="1"/>
          <p:nvPr/>
        </p:nvSpPr>
        <p:spPr>
          <a:xfrm>
            <a:off x="525475" y="3300750"/>
            <a:ext cx="21243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Discuss the system's adequacy for its role in competition missions. (3-5 sentences)</a:t>
            </a:r>
            <a:endParaRPr b="0" i="0" sz="1400" u="none" cap="none" strike="noStrike">
              <a:solidFill>
                <a:srgbClr val="000000"/>
              </a:solidFill>
              <a:latin typeface="Arial"/>
              <a:ea typeface="Arial"/>
              <a:cs typeface="Arial"/>
              <a:sym typeface="Arial"/>
            </a:endParaRPr>
          </a:p>
        </p:txBody>
      </p:sp>
      <p:sp>
        <p:nvSpPr>
          <p:cNvPr id="567" name="Google Shape;567;p30"/>
          <p:cNvSpPr/>
          <p:nvPr/>
        </p:nvSpPr>
        <p:spPr>
          <a:xfrm rot="2700000">
            <a:off x="483259" y="3474816"/>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569" name="Google Shape;569;p30"/>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pic>
        <p:nvPicPr>
          <p:cNvPr id="570" name="Google Shape;570;p30"/>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571" name="Google Shape;571;p30"/>
          <p:cNvPicPr preferRelativeResize="0"/>
          <p:nvPr/>
        </p:nvPicPr>
        <p:blipFill>
          <a:blip r:embed="rId5">
            <a:alphaModFix/>
          </a:blip>
          <a:stretch>
            <a:fillRect/>
          </a:stretch>
        </p:blipFill>
        <p:spPr>
          <a:xfrm>
            <a:off x="479701" y="4374900"/>
            <a:ext cx="1577600" cy="308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 name="Shape 108"/>
        <p:cNvGrpSpPr/>
        <p:nvPr/>
      </p:nvGrpSpPr>
      <p:grpSpPr>
        <a:xfrm>
          <a:off x="0" y="0"/>
          <a:ext cx="0" cy="0"/>
          <a:chOff x="0" y="0"/>
          <a:chExt cx="0" cy="0"/>
        </a:xfrm>
      </p:grpSpPr>
      <p:sp>
        <p:nvSpPr>
          <p:cNvPr id="109" name="Google Shape;109;g2ce48b37adc_3_85"/>
          <p:cNvSpPr txBox="1"/>
          <p:nvPr/>
        </p:nvSpPr>
        <p:spPr>
          <a:xfrm>
            <a:off x="525475" y="12117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History of</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the Team:</a:t>
            </a:r>
            <a:endParaRPr b="1" i="0" sz="2400" u="none" cap="none" strike="noStrike">
              <a:solidFill>
                <a:srgbClr val="F2F2F2"/>
              </a:solidFill>
              <a:latin typeface="Calibri"/>
              <a:ea typeface="Calibri"/>
              <a:cs typeface="Calibri"/>
              <a:sym typeface="Calibri"/>
            </a:endParaRPr>
          </a:p>
        </p:txBody>
      </p:sp>
      <p:sp>
        <p:nvSpPr>
          <p:cNvPr id="110" name="Google Shape;110;g2ce48b37adc_3_85"/>
          <p:cNvSpPr txBox="1"/>
          <p:nvPr/>
        </p:nvSpPr>
        <p:spPr>
          <a:xfrm>
            <a:off x="525475" y="1985750"/>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A paragraph of teams history including foundation date, attended competitions and experience. </a:t>
            </a:r>
            <a:endParaRPr b="0" i="0" sz="800" u="none" cap="none" strike="noStrike">
              <a:solidFill>
                <a:srgbClr val="999999"/>
              </a:solidFill>
              <a:latin typeface="Calibri"/>
              <a:ea typeface="Calibri"/>
              <a:cs typeface="Calibri"/>
              <a:sym typeface="Calibri"/>
            </a:endParaRPr>
          </a:p>
        </p:txBody>
      </p:sp>
      <p:sp>
        <p:nvSpPr>
          <p:cNvPr id="111" name="Google Shape;111;g2ce48b37adc_3_85"/>
          <p:cNvSpPr txBox="1"/>
          <p:nvPr/>
        </p:nvSpPr>
        <p:spPr>
          <a:xfrm>
            <a:off x="2892300" y="1211700"/>
            <a:ext cx="5854500" cy="28485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rtl="0" algn="just">
              <a:lnSpc>
                <a:spcPct val="107916"/>
              </a:lnSpc>
              <a:spcBef>
                <a:spcPts val="0"/>
              </a:spcBef>
              <a:spcAft>
                <a:spcPts val="0"/>
              </a:spcAft>
              <a:buClr>
                <a:schemeClr val="dk1"/>
              </a:buClr>
              <a:buSzPts val="1100"/>
              <a:buFont typeface="Arial"/>
              <a:buNone/>
            </a:pPr>
            <a:r>
              <a:rPr lang="tr-TR" sz="1200">
                <a:solidFill>
                  <a:srgbClr val="F2F2F2"/>
                </a:solidFill>
                <a:latin typeface="Calibri"/>
                <a:ea typeface="Calibri"/>
                <a:cs typeface="Calibri"/>
                <a:sym typeface="Calibri"/>
              </a:rPr>
              <a:t>We are mostly proud of:</a:t>
            </a:r>
            <a:endParaRPr sz="1200">
              <a:solidFill>
                <a:srgbClr val="F2F2F2"/>
              </a:solidFill>
              <a:latin typeface="Calibri"/>
              <a:ea typeface="Calibri"/>
              <a:cs typeface="Calibri"/>
              <a:sym typeface="Calibri"/>
            </a:endParaRPr>
          </a:p>
          <a:p>
            <a:pPr indent="-298450" lvl="0" marL="457200" rtl="0" algn="just">
              <a:lnSpc>
                <a:spcPct val="107916"/>
              </a:lnSpc>
              <a:spcBef>
                <a:spcPts val="80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1st place at Australian Rover Challenge 2024</a:t>
            </a:r>
            <a:endParaRPr sz="1100">
              <a:solidFill>
                <a:srgbClr val="F2F2F2"/>
              </a:solidFill>
              <a:latin typeface="Calibri"/>
              <a:ea typeface="Calibri"/>
              <a:cs typeface="Calibri"/>
              <a:sym typeface="Calibri"/>
            </a:endParaRPr>
          </a:p>
          <a:p>
            <a:pPr indent="-298450" lvl="0" marL="457200" rtl="0" algn="just">
              <a:lnSpc>
                <a:spcPct val="107916"/>
              </a:lnSpc>
              <a:spcBef>
                <a:spcPts val="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1st place in </a:t>
            </a:r>
            <a:r>
              <a:rPr lang="tr-TR" sz="1100">
                <a:solidFill>
                  <a:srgbClr val="F2F2F2"/>
                </a:solidFill>
                <a:latin typeface="Calibri"/>
                <a:ea typeface="Calibri"/>
                <a:cs typeface="Calibri"/>
                <a:sym typeface="Calibri"/>
              </a:rPr>
              <a:t>Freestyle</a:t>
            </a:r>
            <a:r>
              <a:rPr lang="tr-TR" sz="1100">
                <a:solidFill>
                  <a:srgbClr val="F2F2F2"/>
                </a:solidFill>
                <a:latin typeface="Calibri"/>
                <a:ea typeface="Calibri"/>
                <a:cs typeface="Calibri"/>
                <a:sym typeface="Calibri"/>
              </a:rPr>
              <a:t> category at XV Robotic Arena 2024</a:t>
            </a:r>
            <a:endParaRPr sz="1100">
              <a:solidFill>
                <a:srgbClr val="F2F2F2"/>
              </a:solidFill>
              <a:latin typeface="Calibri"/>
              <a:ea typeface="Calibri"/>
              <a:cs typeface="Calibri"/>
              <a:sym typeface="Calibri"/>
            </a:endParaRPr>
          </a:p>
          <a:p>
            <a:pPr indent="-298450" lvl="0" marL="457200" rtl="0" algn="just">
              <a:lnSpc>
                <a:spcPct val="107916"/>
              </a:lnSpc>
              <a:spcBef>
                <a:spcPts val="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laureate of Dolnośląski Klucz Sukcesu 2024</a:t>
            </a:r>
            <a:endParaRPr sz="1100">
              <a:solidFill>
                <a:srgbClr val="F2F2F2"/>
              </a:solidFill>
              <a:latin typeface="Calibri"/>
              <a:ea typeface="Calibri"/>
              <a:cs typeface="Calibri"/>
              <a:sym typeface="Calibri"/>
            </a:endParaRPr>
          </a:p>
          <a:p>
            <a:pPr indent="-298450" lvl="0" marL="457200" rtl="0" algn="just">
              <a:lnSpc>
                <a:spcPct val="107916"/>
              </a:lnSpc>
              <a:spcBef>
                <a:spcPts val="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2nd place at Australian Rover Challenge 2023</a:t>
            </a:r>
            <a:endParaRPr sz="1100">
              <a:solidFill>
                <a:srgbClr val="F2F2F2"/>
              </a:solidFill>
              <a:latin typeface="Calibri"/>
              <a:ea typeface="Calibri"/>
              <a:cs typeface="Calibri"/>
              <a:sym typeface="Calibri"/>
            </a:endParaRPr>
          </a:p>
          <a:p>
            <a:pPr indent="-298450" lvl="0" marL="457200" rtl="0" algn="just">
              <a:lnSpc>
                <a:spcPct val="107916"/>
              </a:lnSpc>
              <a:spcBef>
                <a:spcPts val="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1st place at Anatolian Rover Challenge 2023</a:t>
            </a:r>
            <a:endParaRPr sz="1100">
              <a:solidFill>
                <a:srgbClr val="F2F2F2"/>
              </a:solidFill>
              <a:latin typeface="Calibri"/>
              <a:ea typeface="Calibri"/>
              <a:cs typeface="Calibri"/>
              <a:sym typeface="Calibri"/>
            </a:endParaRPr>
          </a:p>
          <a:p>
            <a:pPr indent="-298450" lvl="0" marL="457200" rtl="0" algn="just">
              <a:lnSpc>
                <a:spcPct val="107916"/>
              </a:lnSpc>
              <a:spcBef>
                <a:spcPts val="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1st place in Freestyle category at the xChallenge 2022</a:t>
            </a:r>
            <a:endParaRPr sz="1100">
              <a:solidFill>
                <a:srgbClr val="F2F2F2"/>
              </a:solidFill>
              <a:latin typeface="Calibri"/>
              <a:ea typeface="Calibri"/>
              <a:cs typeface="Calibri"/>
              <a:sym typeface="Calibri"/>
            </a:endParaRPr>
          </a:p>
          <a:p>
            <a:pPr indent="-298450" lvl="0" marL="457200" rtl="0" algn="just">
              <a:lnSpc>
                <a:spcPct val="107916"/>
              </a:lnSpc>
              <a:spcBef>
                <a:spcPts val="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1st place at Anatolian Rover Challenge 2022</a:t>
            </a:r>
            <a:endParaRPr sz="1100">
              <a:solidFill>
                <a:srgbClr val="F2F2F2"/>
              </a:solidFill>
              <a:latin typeface="Calibri"/>
              <a:ea typeface="Calibri"/>
              <a:cs typeface="Calibri"/>
              <a:sym typeface="Calibri"/>
            </a:endParaRPr>
          </a:p>
          <a:p>
            <a:pPr indent="-298450" lvl="0" marL="457200" rtl="0" algn="just">
              <a:lnSpc>
                <a:spcPct val="107916"/>
              </a:lnSpc>
              <a:spcBef>
                <a:spcPts val="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finalist at University Rover Challenge 2021 - competition cancelled</a:t>
            </a:r>
            <a:endParaRPr sz="1100">
              <a:solidFill>
                <a:srgbClr val="F2F2F2"/>
              </a:solidFill>
              <a:latin typeface="Calibri"/>
              <a:ea typeface="Calibri"/>
              <a:cs typeface="Calibri"/>
              <a:sym typeface="Calibri"/>
            </a:endParaRPr>
          </a:p>
          <a:p>
            <a:pPr indent="-298450" lvl="0" marL="457200" rtl="0" algn="just">
              <a:lnSpc>
                <a:spcPct val="107916"/>
              </a:lnSpc>
              <a:spcBef>
                <a:spcPts val="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3rd place in Smart Robots category at Students Construction Competition 2021</a:t>
            </a:r>
            <a:endParaRPr sz="1100">
              <a:solidFill>
                <a:srgbClr val="F2F2F2"/>
              </a:solidFill>
              <a:latin typeface="Calibri"/>
              <a:ea typeface="Calibri"/>
              <a:cs typeface="Calibri"/>
              <a:sym typeface="Calibri"/>
            </a:endParaRPr>
          </a:p>
          <a:p>
            <a:pPr indent="-298450" lvl="0" marL="457200" rtl="0" algn="just">
              <a:lnSpc>
                <a:spcPct val="107916"/>
              </a:lnSpc>
              <a:spcBef>
                <a:spcPts val="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finalist at University Rover Challenge 2020 - competition cancelled </a:t>
            </a:r>
            <a:endParaRPr sz="1100">
              <a:solidFill>
                <a:srgbClr val="F2F2F2"/>
              </a:solidFill>
              <a:latin typeface="Calibri"/>
              <a:ea typeface="Calibri"/>
              <a:cs typeface="Calibri"/>
              <a:sym typeface="Calibri"/>
            </a:endParaRPr>
          </a:p>
          <a:p>
            <a:pPr indent="-298450" lvl="0" marL="457200" rtl="0" algn="just">
              <a:lnSpc>
                <a:spcPct val="107916"/>
              </a:lnSpc>
              <a:spcBef>
                <a:spcPts val="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1st place in the Freestyle category at XII Robotic Arena 2020</a:t>
            </a:r>
            <a:endParaRPr sz="1100">
              <a:solidFill>
                <a:srgbClr val="F2F2F2"/>
              </a:solidFill>
              <a:latin typeface="Calibri"/>
              <a:ea typeface="Calibri"/>
              <a:cs typeface="Calibri"/>
              <a:sym typeface="Calibri"/>
            </a:endParaRPr>
          </a:p>
          <a:p>
            <a:pPr indent="-298450" lvl="0" marL="457200" rtl="0" algn="just">
              <a:lnSpc>
                <a:spcPct val="107916"/>
              </a:lnSpc>
              <a:spcBef>
                <a:spcPts val="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2nd place at Mars Colony Prize 2019 | Twardovsky Colony </a:t>
            </a:r>
            <a:endParaRPr sz="1100">
              <a:solidFill>
                <a:srgbClr val="F2F2F2"/>
              </a:solidFill>
              <a:latin typeface="Calibri"/>
              <a:ea typeface="Calibri"/>
              <a:cs typeface="Calibri"/>
              <a:sym typeface="Calibri"/>
            </a:endParaRPr>
          </a:p>
          <a:p>
            <a:pPr indent="-298450" lvl="0" marL="457200" rtl="0" algn="just">
              <a:lnSpc>
                <a:spcPct val="107916"/>
              </a:lnSpc>
              <a:spcBef>
                <a:spcPts val="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5th place at Canadian </a:t>
            </a:r>
            <a:r>
              <a:rPr lang="tr-TR" sz="1100">
                <a:solidFill>
                  <a:srgbClr val="F2F2F2"/>
                </a:solidFill>
                <a:latin typeface="Calibri"/>
                <a:ea typeface="Calibri"/>
                <a:cs typeface="Calibri"/>
                <a:sym typeface="Calibri"/>
              </a:rPr>
              <a:t>International</a:t>
            </a:r>
            <a:r>
              <a:rPr lang="tr-TR" sz="1100">
                <a:solidFill>
                  <a:srgbClr val="F2F2F2"/>
                </a:solidFill>
                <a:latin typeface="Calibri"/>
                <a:ea typeface="Calibri"/>
                <a:cs typeface="Calibri"/>
                <a:sym typeface="Calibri"/>
              </a:rPr>
              <a:t> Rover Challenge 2019</a:t>
            </a:r>
            <a:endParaRPr sz="1200">
              <a:solidFill>
                <a:srgbClr val="F2F2F2"/>
              </a:solidFill>
              <a:latin typeface="Calibri"/>
              <a:ea typeface="Calibri"/>
              <a:cs typeface="Calibri"/>
              <a:sym typeface="Calibri"/>
            </a:endParaRPr>
          </a:p>
        </p:txBody>
      </p:sp>
      <p:sp>
        <p:nvSpPr>
          <p:cNvPr id="112" name="Google Shape;112;g2ce48b37adc_3_85"/>
          <p:cNvSpPr/>
          <p:nvPr/>
        </p:nvSpPr>
        <p:spPr>
          <a:xfrm rot="2700000">
            <a:off x="473644" y="2221435"/>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g2ce48b37adc_3_8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14" name="Google Shape;114;g2ce48b37adc_3_85"/>
          <p:cNvPicPr preferRelativeResize="0"/>
          <p:nvPr/>
        </p:nvPicPr>
        <p:blipFill rotWithShape="1">
          <a:blip r:embed="rId4">
            <a:alphaModFix/>
          </a:blip>
          <a:srcRect b="0" l="0" r="0" t="0"/>
          <a:stretch/>
        </p:blipFill>
        <p:spPr>
          <a:xfrm>
            <a:off x="7550025" y="445025"/>
            <a:ext cx="1196781" cy="342161"/>
          </a:xfrm>
          <a:prstGeom prst="rect">
            <a:avLst/>
          </a:prstGeom>
          <a:noFill/>
          <a:ln>
            <a:noFill/>
          </a:ln>
        </p:spPr>
      </p:pic>
      <p:sp>
        <p:nvSpPr>
          <p:cNvPr id="115" name="Google Shape;115;g2ce48b37adc_3_85"/>
          <p:cNvSpPr txBox="1"/>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TEAM INFO</a:t>
            </a:r>
            <a:endParaRPr b="1" i="0" sz="3600" u="none" cap="none" strike="noStrike">
              <a:solidFill>
                <a:srgbClr val="56B5BF"/>
              </a:solidFill>
              <a:latin typeface="Calibri"/>
              <a:ea typeface="Calibri"/>
              <a:cs typeface="Calibri"/>
              <a:sym typeface="Calibri"/>
            </a:endParaRPr>
          </a:p>
        </p:txBody>
      </p:sp>
      <p:pic>
        <p:nvPicPr>
          <p:cNvPr id="116" name="Google Shape;116;g2ce48b37adc_3_85"/>
          <p:cNvPicPr preferRelativeResize="0"/>
          <p:nvPr/>
        </p:nvPicPr>
        <p:blipFill>
          <a:blip r:embed="rId5">
            <a:alphaModFix/>
          </a:blip>
          <a:stretch>
            <a:fillRect/>
          </a:stretch>
        </p:blipFill>
        <p:spPr>
          <a:xfrm>
            <a:off x="479701" y="4374900"/>
            <a:ext cx="1577600" cy="308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0" name="Shape 120"/>
        <p:cNvGrpSpPr/>
        <p:nvPr/>
      </p:nvGrpSpPr>
      <p:grpSpPr>
        <a:xfrm>
          <a:off x="0" y="0"/>
          <a:ext cx="0" cy="0"/>
          <a:chOff x="0" y="0"/>
          <a:chExt cx="0" cy="0"/>
        </a:xfrm>
      </p:grpSpPr>
      <p:sp>
        <p:nvSpPr>
          <p:cNvPr id="121" name="Google Shape;121;g2ce48b37adc_3_96"/>
          <p:cNvSpPr txBox="1"/>
          <p:nvPr/>
        </p:nvSpPr>
        <p:spPr>
          <a:xfrm>
            <a:off x="525475" y="12117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History of</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the Team:</a:t>
            </a:r>
            <a:endParaRPr b="1" i="0" sz="2400" u="none" cap="none" strike="noStrike">
              <a:solidFill>
                <a:srgbClr val="F2F2F2"/>
              </a:solidFill>
              <a:latin typeface="Calibri"/>
              <a:ea typeface="Calibri"/>
              <a:cs typeface="Calibri"/>
              <a:sym typeface="Calibri"/>
            </a:endParaRPr>
          </a:p>
        </p:txBody>
      </p:sp>
      <p:sp>
        <p:nvSpPr>
          <p:cNvPr id="122" name="Google Shape;122;g2ce48b37adc_3_96"/>
          <p:cNvSpPr txBox="1"/>
          <p:nvPr/>
        </p:nvSpPr>
        <p:spPr>
          <a:xfrm>
            <a:off x="525475" y="1985750"/>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A paragraph of teams history including foundation date, attended competitions and experience. </a:t>
            </a:r>
            <a:endParaRPr b="0" i="0" sz="800" u="none" cap="none" strike="noStrike">
              <a:solidFill>
                <a:srgbClr val="999999"/>
              </a:solidFill>
              <a:latin typeface="Calibri"/>
              <a:ea typeface="Calibri"/>
              <a:cs typeface="Calibri"/>
              <a:sym typeface="Calibri"/>
            </a:endParaRPr>
          </a:p>
        </p:txBody>
      </p:sp>
      <p:sp>
        <p:nvSpPr>
          <p:cNvPr id="123" name="Google Shape;123;g2ce48b37adc_3_96"/>
          <p:cNvSpPr txBox="1"/>
          <p:nvPr/>
        </p:nvSpPr>
        <p:spPr>
          <a:xfrm>
            <a:off x="2892300" y="1211700"/>
            <a:ext cx="5854500" cy="26814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rtl="0" algn="just">
              <a:lnSpc>
                <a:spcPct val="107916"/>
              </a:lnSpc>
              <a:spcBef>
                <a:spcPts val="0"/>
              </a:spcBef>
              <a:spcAft>
                <a:spcPts val="0"/>
              </a:spcAft>
              <a:buClr>
                <a:schemeClr val="dk1"/>
              </a:buClr>
              <a:buSzPts val="1100"/>
              <a:buFont typeface="Arial"/>
              <a:buNone/>
            </a:pPr>
            <a:r>
              <a:rPr lang="tr-TR" sz="1200">
                <a:solidFill>
                  <a:srgbClr val="F2F2F2"/>
                </a:solidFill>
                <a:latin typeface="Calibri"/>
                <a:ea typeface="Calibri"/>
                <a:cs typeface="Calibri"/>
                <a:sym typeface="Calibri"/>
              </a:rPr>
              <a:t>We are mostly proud of:</a:t>
            </a:r>
            <a:endParaRPr sz="1100">
              <a:solidFill>
                <a:srgbClr val="F2F2F2"/>
              </a:solidFill>
              <a:latin typeface="Calibri"/>
              <a:ea typeface="Calibri"/>
              <a:cs typeface="Calibri"/>
              <a:sym typeface="Calibri"/>
            </a:endParaRPr>
          </a:p>
          <a:p>
            <a:pPr indent="-298450" lvl="0" marL="457200" rtl="0" algn="just">
              <a:lnSpc>
                <a:spcPct val="107916"/>
              </a:lnSpc>
              <a:spcBef>
                <a:spcPts val="80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1st place in Smart Robots category at Students Construction Competition 2019</a:t>
            </a:r>
            <a:endParaRPr sz="1100">
              <a:solidFill>
                <a:srgbClr val="F2F2F2"/>
              </a:solidFill>
              <a:latin typeface="Calibri"/>
              <a:ea typeface="Calibri"/>
              <a:cs typeface="Calibri"/>
              <a:sym typeface="Calibri"/>
            </a:endParaRPr>
          </a:p>
          <a:p>
            <a:pPr indent="-298450" lvl="0" marL="457200" rtl="0" algn="just">
              <a:lnSpc>
                <a:spcPct val="107916"/>
              </a:lnSpc>
              <a:spcBef>
                <a:spcPts val="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1st place at RobotShow during XII Innovation Forum in Tarnów</a:t>
            </a:r>
            <a:endParaRPr sz="1100">
              <a:solidFill>
                <a:srgbClr val="F2F2F2"/>
              </a:solidFill>
              <a:latin typeface="Calibri"/>
              <a:ea typeface="Calibri"/>
              <a:cs typeface="Calibri"/>
              <a:sym typeface="Calibri"/>
            </a:endParaRPr>
          </a:p>
          <a:p>
            <a:pPr indent="-298450" lvl="0" marL="457200" rtl="0" algn="just">
              <a:lnSpc>
                <a:spcPct val="107916"/>
              </a:lnSpc>
              <a:spcBef>
                <a:spcPts val="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2nd place in the Red Eagle 2018 | Eagle Mars Lander</a:t>
            </a:r>
            <a:endParaRPr sz="1100">
              <a:solidFill>
                <a:srgbClr val="F2F2F2"/>
              </a:solidFill>
              <a:latin typeface="Calibri"/>
              <a:ea typeface="Calibri"/>
              <a:cs typeface="Calibri"/>
              <a:sym typeface="Calibri"/>
            </a:endParaRPr>
          </a:p>
          <a:p>
            <a:pPr indent="-298450" lvl="0" marL="457200" rtl="0" algn="just">
              <a:lnSpc>
                <a:spcPct val="107916"/>
              </a:lnSpc>
              <a:spcBef>
                <a:spcPts val="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As first in Poland we tested 5G technology, in cooperation with NOKIA, during plenary session BEREC in Sopot, Poland 2018</a:t>
            </a:r>
            <a:endParaRPr sz="1100">
              <a:solidFill>
                <a:srgbClr val="F2F2F2"/>
              </a:solidFill>
              <a:latin typeface="Calibri"/>
              <a:ea typeface="Calibri"/>
              <a:cs typeface="Calibri"/>
              <a:sym typeface="Calibri"/>
            </a:endParaRPr>
          </a:p>
          <a:p>
            <a:pPr indent="-298450" lvl="0" marL="457200" rtl="0" algn="just">
              <a:lnSpc>
                <a:spcPct val="107916"/>
              </a:lnSpc>
              <a:spcBef>
                <a:spcPts val="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1st place in Entrepreneur category at Robotex International 2018 </a:t>
            </a:r>
            <a:endParaRPr sz="1100">
              <a:solidFill>
                <a:srgbClr val="F2F2F2"/>
              </a:solidFill>
              <a:latin typeface="Calibri"/>
              <a:ea typeface="Calibri"/>
              <a:cs typeface="Calibri"/>
              <a:sym typeface="Calibri"/>
            </a:endParaRPr>
          </a:p>
          <a:p>
            <a:pPr indent="-298450" lvl="0" marL="457200" rtl="0" algn="just">
              <a:lnSpc>
                <a:spcPct val="107916"/>
              </a:lnSpc>
              <a:spcBef>
                <a:spcPts val="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2nd place in Freestyle category and Audience Award at Robotic Arena 2017</a:t>
            </a:r>
            <a:endParaRPr sz="1100">
              <a:solidFill>
                <a:srgbClr val="F2F2F2"/>
              </a:solidFill>
              <a:latin typeface="Calibri"/>
              <a:ea typeface="Calibri"/>
              <a:cs typeface="Calibri"/>
              <a:sym typeface="Calibri"/>
            </a:endParaRPr>
          </a:p>
          <a:p>
            <a:pPr indent="-298450" lvl="0" marL="457200" rtl="0" algn="just">
              <a:lnSpc>
                <a:spcPct val="107916"/>
              </a:lnSpc>
              <a:spcBef>
                <a:spcPts val="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3rd place in Phobos finals at University Rover Challenge 2016</a:t>
            </a:r>
            <a:endParaRPr sz="1100">
              <a:solidFill>
                <a:srgbClr val="F2F2F2"/>
              </a:solidFill>
              <a:latin typeface="Calibri"/>
              <a:ea typeface="Calibri"/>
              <a:cs typeface="Calibri"/>
              <a:sym typeface="Calibri"/>
            </a:endParaRPr>
          </a:p>
          <a:p>
            <a:pPr indent="-298450" lvl="0" marL="457200" rtl="0" algn="just">
              <a:lnSpc>
                <a:spcPct val="107916"/>
              </a:lnSpc>
              <a:spcBef>
                <a:spcPts val="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3rd place at University Rover Challenge 2015</a:t>
            </a:r>
            <a:endParaRPr sz="1100">
              <a:solidFill>
                <a:srgbClr val="F2F2F2"/>
              </a:solidFill>
              <a:latin typeface="Calibri"/>
              <a:ea typeface="Calibri"/>
              <a:cs typeface="Calibri"/>
              <a:sym typeface="Calibri"/>
            </a:endParaRPr>
          </a:p>
          <a:p>
            <a:pPr indent="-298450" lvl="0" marL="457200" rtl="0" algn="just">
              <a:lnSpc>
                <a:spcPct val="107916"/>
              </a:lnSpc>
              <a:spcBef>
                <a:spcPts val="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1st place at European Rover Challenge 2014</a:t>
            </a:r>
            <a:endParaRPr sz="1100">
              <a:solidFill>
                <a:srgbClr val="F2F2F2"/>
              </a:solidFill>
              <a:latin typeface="Calibri"/>
              <a:ea typeface="Calibri"/>
              <a:cs typeface="Calibri"/>
              <a:sym typeface="Calibri"/>
            </a:endParaRPr>
          </a:p>
          <a:p>
            <a:pPr indent="-298450" lvl="0" marL="457200" rtl="0" algn="just">
              <a:lnSpc>
                <a:spcPct val="107916"/>
              </a:lnSpc>
              <a:spcBef>
                <a:spcPts val="0"/>
              </a:spcBef>
              <a:spcAft>
                <a:spcPts val="0"/>
              </a:spcAft>
              <a:buClr>
                <a:srgbClr val="F2F2F2"/>
              </a:buClr>
              <a:buSzPts val="1100"/>
              <a:buFont typeface="Calibri"/>
              <a:buChar char="●"/>
            </a:pPr>
            <a:r>
              <a:rPr lang="tr-TR" sz="1100">
                <a:solidFill>
                  <a:srgbClr val="F2F2F2"/>
                </a:solidFill>
                <a:latin typeface="Calibri"/>
                <a:ea typeface="Calibri"/>
                <a:cs typeface="Calibri"/>
                <a:sym typeface="Calibri"/>
              </a:rPr>
              <a:t>Scientific Project of the Year at ProJuvenes 2014</a:t>
            </a:r>
            <a:endParaRPr sz="1100">
              <a:solidFill>
                <a:srgbClr val="F2F2F2"/>
              </a:solidFill>
              <a:latin typeface="Calibri"/>
              <a:ea typeface="Calibri"/>
              <a:cs typeface="Calibri"/>
              <a:sym typeface="Calibri"/>
            </a:endParaRPr>
          </a:p>
          <a:p>
            <a:pPr indent="-304800" lvl="0" marL="457200" rtl="0" algn="just">
              <a:lnSpc>
                <a:spcPct val="107916"/>
              </a:lnSpc>
              <a:spcBef>
                <a:spcPts val="0"/>
              </a:spcBef>
              <a:spcAft>
                <a:spcPts val="0"/>
              </a:spcAft>
              <a:buClr>
                <a:srgbClr val="F2F2F2"/>
              </a:buClr>
              <a:buSzPts val="1200"/>
              <a:buFont typeface="Calibri"/>
              <a:buChar char="●"/>
            </a:pPr>
            <a:r>
              <a:rPr lang="tr-TR" sz="1100">
                <a:solidFill>
                  <a:srgbClr val="F2F2F2"/>
                </a:solidFill>
                <a:latin typeface="Calibri"/>
                <a:ea typeface="Calibri"/>
                <a:cs typeface="Calibri"/>
                <a:sym typeface="Calibri"/>
              </a:rPr>
              <a:t>2nd place at University Rover Challenge 2013</a:t>
            </a:r>
            <a:endParaRPr sz="1200">
              <a:solidFill>
                <a:srgbClr val="F2F2F2"/>
              </a:solidFill>
              <a:latin typeface="Calibri"/>
              <a:ea typeface="Calibri"/>
              <a:cs typeface="Calibri"/>
              <a:sym typeface="Calibri"/>
            </a:endParaRPr>
          </a:p>
        </p:txBody>
      </p:sp>
      <p:sp>
        <p:nvSpPr>
          <p:cNvPr id="124" name="Google Shape;124;g2ce48b37adc_3_96"/>
          <p:cNvSpPr/>
          <p:nvPr/>
        </p:nvSpPr>
        <p:spPr>
          <a:xfrm rot="2700000">
            <a:off x="473644" y="2221435"/>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g2ce48b37adc_3_9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26" name="Google Shape;126;g2ce48b37adc_3_96"/>
          <p:cNvPicPr preferRelativeResize="0"/>
          <p:nvPr/>
        </p:nvPicPr>
        <p:blipFill rotWithShape="1">
          <a:blip r:embed="rId4">
            <a:alphaModFix/>
          </a:blip>
          <a:srcRect b="0" l="0" r="0" t="0"/>
          <a:stretch/>
        </p:blipFill>
        <p:spPr>
          <a:xfrm>
            <a:off x="7550025" y="445025"/>
            <a:ext cx="1196781" cy="342161"/>
          </a:xfrm>
          <a:prstGeom prst="rect">
            <a:avLst/>
          </a:prstGeom>
          <a:noFill/>
          <a:ln>
            <a:noFill/>
          </a:ln>
        </p:spPr>
      </p:pic>
      <p:sp>
        <p:nvSpPr>
          <p:cNvPr id="127" name="Google Shape;127;g2ce48b37adc_3_96"/>
          <p:cNvSpPr txBox="1"/>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TEAM INFO</a:t>
            </a:r>
            <a:endParaRPr b="1" i="0" sz="3600" u="none" cap="none" strike="noStrike">
              <a:solidFill>
                <a:srgbClr val="56B5BF"/>
              </a:solidFill>
              <a:latin typeface="Calibri"/>
              <a:ea typeface="Calibri"/>
              <a:cs typeface="Calibri"/>
              <a:sym typeface="Calibri"/>
            </a:endParaRPr>
          </a:p>
        </p:txBody>
      </p:sp>
      <p:pic>
        <p:nvPicPr>
          <p:cNvPr id="128" name="Google Shape;128;g2ce48b37adc_3_96"/>
          <p:cNvPicPr preferRelativeResize="0"/>
          <p:nvPr/>
        </p:nvPicPr>
        <p:blipFill>
          <a:blip r:embed="rId5">
            <a:alphaModFix/>
          </a:blip>
          <a:stretch>
            <a:fillRect/>
          </a:stretch>
        </p:blipFill>
        <p:spPr>
          <a:xfrm>
            <a:off x="479701" y="4374900"/>
            <a:ext cx="1577600" cy="308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2" name="Shape 132"/>
        <p:cNvGrpSpPr/>
        <p:nvPr/>
      </p:nvGrpSpPr>
      <p:grpSpPr>
        <a:xfrm>
          <a:off x="0" y="0"/>
          <a:ext cx="0" cy="0"/>
          <a:chOff x="0" y="0"/>
          <a:chExt cx="0" cy="0"/>
        </a:xfrm>
      </p:grpSpPr>
      <p:sp>
        <p:nvSpPr>
          <p:cNvPr id="133" name="Google Shape;133;p5"/>
          <p:cNvSpPr txBox="1"/>
          <p:nvPr/>
        </p:nvSpPr>
        <p:spPr>
          <a:xfrm>
            <a:off x="532402" y="1253332"/>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Active</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Members List:</a:t>
            </a:r>
            <a:endParaRPr b="1" i="0" sz="2400" u="none" cap="none" strike="noStrike">
              <a:solidFill>
                <a:srgbClr val="F2F2F2"/>
              </a:solidFill>
              <a:latin typeface="Calibri"/>
              <a:ea typeface="Calibri"/>
              <a:cs typeface="Calibri"/>
              <a:sym typeface="Calibri"/>
            </a:endParaRPr>
          </a:p>
        </p:txBody>
      </p:sp>
      <p:sp>
        <p:nvSpPr>
          <p:cNvPr id="134" name="Google Shape;134;p5"/>
          <p:cNvSpPr txBox="1"/>
          <p:nvPr/>
        </p:nvSpPr>
        <p:spPr>
          <a:xfrm>
            <a:off x="532402" y="2043770"/>
            <a:ext cx="20088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A table of active members including following information: Name, University Major</a:t>
            </a:r>
            <a:r>
              <a:rPr b="0" i="0" lang="tr-TR" sz="700" u="none" cap="none" strike="noStrike">
                <a:solidFill>
                  <a:srgbClr val="999999"/>
                </a:solidFill>
                <a:latin typeface="Arial"/>
                <a:ea typeface="Arial"/>
                <a:cs typeface="Arial"/>
                <a:sym typeface="Arial"/>
              </a:rPr>
              <a:t>*</a:t>
            </a:r>
            <a:r>
              <a:rPr b="0" i="0" lang="tr-TR" sz="800" u="none" cap="none" strike="noStrike">
                <a:solidFill>
                  <a:srgbClr val="999999"/>
                </a:solidFill>
                <a:latin typeface="Arial"/>
                <a:ea typeface="Arial"/>
                <a:cs typeface="Arial"/>
                <a:sym typeface="Arial"/>
              </a:rPr>
              <a:t>, and duty in the team.</a:t>
            </a:r>
            <a:endParaRPr b="0" i="0" sz="800" u="none" cap="none" strike="noStrike">
              <a:solidFill>
                <a:srgbClr val="99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700" u="none" cap="none" strike="noStrike">
                <a:solidFill>
                  <a:srgbClr val="999999"/>
                </a:solidFill>
                <a:latin typeface="Arial"/>
                <a:ea typeface="Arial"/>
                <a:cs typeface="Arial"/>
                <a:sym typeface="Arial"/>
              </a:rPr>
              <a:t>* University majors should be written without abbreviations.</a:t>
            </a:r>
            <a:endParaRPr b="0" i="0" sz="700" u="none" cap="none" strike="noStrike">
              <a:solidFill>
                <a:srgbClr val="999999"/>
              </a:solidFill>
              <a:latin typeface="Arial"/>
              <a:ea typeface="Arial"/>
              <a:cs typeface="Arial"/>
              <a:sym typeface="Arial"/>
            </a:endParaRPr>
          </a:p>
        </p:txBody>
      </p:sp>
      <p:sp>
        <p:nvSpPr>
          <p:cNvPr id="135" name="Google Shape;135;p5"/>
          <p:cNvSpPr/>
          <p:nvPr/>
        </p:nvSpPr>
        <p:spPr>
          <a:xfrm rot="2700000">
            <a:off x="480571" y="2340967"/>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37" name="Google Shape;137;p5"/>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
        <p:nvSpPr>
          <p:cNvPr id="138" name="Google Shape;138;p5"/>
          <p:cNvSpPr txBox="1"/>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TEAM INFO</a:t>
            </a:r>
            <a:endParaRPr b="1" i="0" sz="3600" u="none" cap="none" strike="noStrike">
              <a:solidFill>
                <a:srgbClr val="56B5BF"/>
              </a:solidFill>
              <a:latin typeface="Calibri"/>
              <a:ea typeface="Calibri"/>
              <a:cs typeface="Calibri"/>
              <a:sym typeface="Calibri"/>
            </a:endParaRPr>
          </a:p>
        </p:txBody>
      </p:sp>
      <p:pic>
        <p:nvPicPr>
          <p:cNvPr id="139" name="Google Shape;139;p5"/>
          <p:cNvPicPr preferRelativeResize="0"/>
          <p:nvPr/>
        </p:nvPicPr>
        <p:blipFill>
          <a:blip r:embed="rId5">
            <a:alphaModFix/>
          </a:blip>
          <a:stretch>
            <a:fillRect/>
          </a:stretch>
        </p:blipFill>
        <p:spPr>
          <a:xfrm>
            <a:off x="479701" y="4374900"/>
            <a:ext cx="1577600" cy="308925"/>
          </a:xfrm>
          <a:prstGeom prst="rect">
            <a:avLst/>
          </a:prstGeom>
          <a:noFill/>
          <a:ln>
            <a:noFill/>
          </a:ln>
        </p:spPr>
      </p:pic>
      <p:graphicFrame>
        <p:nvGraphicFramePr>
          <p:cNvPr id="140" name="Google Shape;140;p5"/>
          <p:cNvGraphicFramePr/>
          <p:nvPr/>
        </p:nvGraphicFramePr>
        <p:xfrm>
          <a:off x="2700000" y="1008000"/>
          <a:ext cx="3000000" cy="3000000"/>
        </p:xfrm>
        <a:graphic>
          <a:graphicData uri="http://schemas.openxmlformats.org/drawingml/2006/table">
            <a:tbl>
              <a:tblPr>
                <a:noFill/>
                <a:tableStyleId>{61CDB306-6EF5-4880-89BD-02E8B3B26344}</a:tableStyleId>
              </a:tblPr>
              <a:tblGrid>
                <a:gridCol w="1530000"/>
                <a:gridCol w="1530000"/>
                <a:gridCol w="1530000"/>
                <a:gridCol w="1530000"/>
              </a:tblGrid>
              <a:tr h="340475">
                <a:tc>
                  <a:txBody>
                    <a:bodyPr/>
                    <a:lstStyle/>
                    <a:p>
                      <a:pPr indent="0" lvl="0" marL="0" rtl="0" algn="just">
                        <a:spcBef>
                          <a:spcPts val="0"/>
                        </a:spcBef>
                        <a:spcAft>
                          <a:spcPts val="0"/>
                        </a:spcAft>
                        <a:buNone/>
                      </a:pPr>
                      <a:r>
                        <a:rPr lang="tr-TR" sz="1000"/>
                        <a:t>Name and </a:t>
                      </a:r>
                      <a:r>
                        <a:rPr lang="tr-TR" sz="1000"/>
                        <a:t>Surname</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c>
                  <a:txBody>
                    <a:bodyPr/>
                    <a:lstStyle/>
                    <a:p>
                      <a:pPr indent="0" lvl="0" marL="0" rtl="0" algn="just">
                        <a:spcBef>
                          <a:spcPts val="0"/>
                        </a:spcBef>
                        <a:spcAft>
                          <a:spcPts val="0"/>
                        </a:spcAft>
                        <a:buNone/>
                      </a:pPr>
                      <a:r>
                        <a:rPr lang="tr-TR" sz="1000"/>
                        <a:t>University</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c>
                  <a:txBody>
                    <a:bodyPr/>
                    <a:lstStyle/>
                    <a:p>
                      <a:pPr indent="0" lvl="0" marL="0" rtl="0" algn="just">
                        <a:spcBef>
                          <a:spcPts val="0"/>
                        </a:spcBef>
                        <a:spcAft>
                          <a:spcPts val="0"/>
                        </a:spcAft>
                        <a:buNone/>
                      </a:pPr>
                      <a:r>
                        <a:rPr lang="tr-TR" sz="1000"/>
                        <a:t>Department</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c>
                  <a:txBody>
                    <a:bodyPr/>
                    <a:lstStyle/>
                    <a:p>
                      <a:pPr indent="0" lvl="0" marL="0" rtl="0" algn="just">
                        <a:spcBef>
                          <a:spcPts val="0"/>
                        </a:spcBef>
                        <a:spcAft>
                          <a:spcPts val="0"/>
                        </a:spcAft>
                        <a:buNone/>
                      </a:pPr>
                      <a:r>
                        <a:rPr lang="tr-TR" sz="1000"/>
                        <a:t>Duty in Team</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r>
              <a:tr h="340475">
                <a:tc>
                  <a:txBody>
                    <a:bodyPr/>
                    <a:lstStyle/>
                    <a:p>
                      <a:pPr indent="0" lvl="0" marL="0" rtl="0" algn="just">
                        <a:spcBef>
                          <a:spcPts val="0"/>
                        </a:spcBef>
                        <a:spcAft>
                          <a:spcPts val="0"/>
                        </a:spcAft>
                        <a:buNone/>
                      </a:pPr>
                      <a:r>
                        <a:rPr lang="tr-TR" sz="1000">
                          <a:solidFill>
                            <a:srgbClr val="F2F2F2"/>
                          </a:solidFill>
                        </a:rPr>
                        <a:t>Zofia Stypułkowska</a:t>
                      </a:r>
                      <a:endParaRPr sz="1000">
                        <a:solidFill>
                          <a:srgbClr val="F2F2F2"/>
                        </a:solidFill>
                      </a:endParaRPr>
                    </a:p>
                  </a:txBody>
                  <a:tcPr marT="91425" marB="91425" marR="91425" marL="9142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W4N - Faculty of Information and Communication Technology; W8 -Faculty of Management</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None/>
                      </a:pPr>
                      <a:r>
                        <a:rPr lang="tr-TR" sz="700">
                          <a:solidFill>
                            <a:srgbClr val="F2F2F2"/>
                          </a:solidFill>
                        </a:rPr>
                        <a:t>Team Leader</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spcBef>
                          <a:spcPts val="0"/>
                        </a:spcBef>
                        <a:spcAft>
                          <a:spcPts val="0"/>
                        </a:spcAft>
                        <a:buNone/>
                      </a:pPr>
                      <a:r>
                        <a:rPr lang="tr-TR" sz="1000">
                          <a:solidFill>
                            <a:srgbClr val="F2F2F2"/>
                          </a:solidFill>
                        </a:rPr>
                        <a:t>Michał Wnuk</a:t>
                      </a:r>
                      <a:endParaRPr sz="1000">
                        <a:solidFill>
                          <a:srgbClr val="F2F2F2"/>
                        </a:solidFill>
                      </a:endParaRPr>
                    </a:p>
                  </a:txBody>
                  <a:tcPr marT="91425" marB="91425" marR="91425" marL="9142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W3 - Faculty of Chemistry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None/>
                      </a:pPr>
                      <a:r>
                        <a:rPr lang="tr-TR" sz="700">
                          <a:solidFill>
                            <a:srgbClr val="F2F2F2"/>
                          </a:solidFill>
                        </a:rPr>
                        <a:t>Team Leader</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spcBef>
                          <a:spcPts val="0"/>
                        </a:spcBef>
                        <a:spcAft>
                          <a:spcPts val="0"/>
                        </a:spcAft>
                        <a:buNone/>
                      </a:pPr>
                      <a:r>
                        <a:rPr lang="tr-TR" sz="1000">
                          <a:solidFill>
                            <a:srgbClr val="F2F2F2"/>
                          </a:solidFill>
                        </a:rPr>
                        <a:t>Jan Odrobiński</a:t>
                      </a:r>
                      <a:endParaRPr sz="1000">
                        <a:solidFill>
                          <a:srgbClr val="F2F2F2"/>
                        </a:solidFill>
                      </a:endParaRPr>
                    </a:p>
                  </a:txBody>
                  <a:tcPr marT="91425" marB="91425" marR="91425" marL="9142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W10 - Faculty of Mechanical Engineering</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None/>
                      </a:pPr>
                      <a:r>
                        <a:rPr lang="tr-TR" sz="700">
                          <a:solidFill>
                            <a:srgbClr val="F2F2F2"/>
                          </a:solidFill>
                        </a:rPr>
                        <a:t>Leader of Mechanical Department</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spcBef>
                          <a:spcPts val="0"/>
                        </a:spcBef>
                        <a:spcAft>
                          <a:spcPts val="0"/>
                        </a:spcAft>
                        <a:buNone/>
                      </a:pPr>
                      <a:r>
                        <a:rPr lang="tr-TR" sz="1000">
                          <a:solidFill>
                            <a:srgbClr val="F2F2F2"/>
                          </a:solidFill>
                        </a:rPr>
                        <a:t>Tomasz Płóciennik</a:t>
                      </a:r>
                      <a:endParaRPr sz="1000">
                        <a:solidFill>
                          <a:srgbClr val="F2F2F2"/>
                        </a:solidFill>
                      </a:endParaRPr>
                    </a:p>
                  </a:txBody>
                  <a:tcPr marT="91425" marB="91425" marR="91425" marL="9142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W4N - Faculty of Information and Communication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None/>
                      </a:pPr>
                      <a:r>
                        <a:rPr lang="tr-TR" sz="700">
                          <a:solidFill>
                            <a:srgbClr val="F2F2F2"/>
                          </a:solidFill>
                        </a:rPr>
                        <a:t>Leader of Electronics Department</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spcBef>
                          <a:spcPts val="0"/>
                        </a:spcBef>
                        <a:spcAft>
                          <a:spcPts val="0"/>
                        </a:spcAft>
                        <a:buNone/>
                      </a:pPr>
                      <a:r>
                        <a:rPr lang="tr-TR" sz="1000">
                          <a:solidFill>
                            <a:srgbClr val="F2F2F2"/>
                          </a:solidFill>
                        </a:rPr>
                        <a:t>Jan Hernas</a:t>
                      </a:r>
                      <a:endParaRPr sz="1000">
                        <a:solidFill>
                          <a:srgbClr val="F2F2F2"/>
                        </a:solidFill>
                      </a:endParaRPr>
                    </a:p>
                  </a:txBody>
                  <a:tcPr marT="91425" marB="91425" marR="91425" marL="9142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W4N - Faculty of Information and Communication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None/>
                      </a:pPr>
                      <a:r>
                        <a:rPr lang="tr-TR" sz="700">
                          <a:solidFill>
                            <a:srgbClr val="F2F2F2"/>
                          </a:solidFill>
                        </a:rPr>
                        <a:t>Leader of Software Department</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spcBef>
                          <a:spcPts val="0"/>
                        </a:spcBef>
                        <a:spcAft>
                          <a:spcPts val="0"/>
                        </a:spcAft>
                        <a:buNone/>
                      </a:pPr>
                      <a:r>
                        <a:rPr lang="tr-TR" sz="1000">
                          <a:solidFill>
                            <a:srgbClr val="F2F2F2"/>
                          </a:solidFill>
                        </a:rPr>
                        <a:t>Weronika Torończak</a:t>
                      </a:r>
                      <a:endParaRPr sz="1000">
                        <a:solidFill>
                          <a:srgbClr val="F2F2F2"/>
                        </a:solidFill>
                      </a:endParaRPr>
                    </a:p>
                  </a:txBody>
                  <a:tcPr marT="91425" marB="91425" marR="91425" marL="9142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W11 - Faculty of Fundamental Problems of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None/>
                      </a:pPr>
                      <a:r>
                        <a:rPr lang="tr-TR" sz="700">
                          <a:solidFill>
                            <a:srgbClr val="F2F2F2"/>
                          </a:solidFill>
                        </a:rPr>
                        <a:t>Leader of Science Department</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spcBef>
                          <a:spcPts val="0"/>
                        </a:spcBef>
                        <a:spcAft>
                          <a:spcPts val="0"/>
                        </a:spcAft>
                        <a:buNone/>
                      </a:pPr>
                      <a:r>
                        <a:rPr lang="tr-TR" sz="1000">
                          <a:solidFill>
                            <a:srgbClr val="F2F2F2"/>
                          </a:solidFill>
                        </a:rPr>
                        <a:t>Maksymilian Piwowar</a:t>
                      </a:r>
                      <a:endParaRPr sz="1000">
                        <a:solidFill>
                          <a:srgbClr val="F2F2F2"/>
                        </a:solidFill>
                      </a:endParaRPr>
                    </a:p>
                  </a:txBody>
                  <a:tcPr marT="91425" marB="91425" marR="91425" marL="9142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W12N - Faculty of Electronics, Photonics and Microsystems</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None/>
                      </a:pPr>
                      <a:r>
                        <a:rPr lang="tr-TR" sz="700">
                          <a:solidFill>
                            <a:srgbClr val="F2F2F2"/>
                          </a:solidFill>
                        </a:rPr>
                        <a:t>Leader of Marketing Department</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4" name="Shape 144"/>
        <p:cNvGrpSpPr/>
        <p:nvPr/>
      </p:nvGrpSpPr>
      <p:grpSpPr>
        <a:xfrm>
          <a:off x="0" y="0"/>
          <a:ext cx="0" cy="0"/>
          <a:chOff x="0" y="0"/>
          <a:chExt cx="0" cy="0"/>
        </a:xfrm>
      </p:grpSpPr>
      <p:sp>
        <p:nvSpPr>
          <p:cNvPr id="145" name="Google Shape;145;g2ce48b37adc_13_3"/>
          <p:cNvSpPr txBox="1"/>
          <p:nvPr/>
        </p:nvSpPr>
        <p:spPr>
          <a:xfrm>
            <a:off x="532402" y="1253332"/>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Active</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Members List:</a:t>
            </a:r>
            <a:endParaRPr b="1" i="0" sz="2400" u="none" cap="none" strike="noStrike">
              <a:solidFill>
                <a:srgbClr val="F2F2F2"/>
              </a:solidFill>
              <a:latin typeface="Calibri"/>
              <a:ea typeface="Calibri"/>
              <a:cs typeface="Calibri"/>
              <a:sym typeface="Calibri"/>
            </a:endParaRPr>
          </a:p>
        </p:txBody>
      </p:sp>
      <p:sp>
        <p:nvSpPr>
          <p:cNvPr id="146" name="Google Shape;146;g2ce48b37adc_13_3"/>
          <p:cNvSpPr txBox="1"/>
          <p:nvPr/>
        </p:nvSpPr>
        <p:spPr>
          <a:xfrm>
            <a:off x="532402" y="2043770"/>
            <a:ext cx="20088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A table of active members including following information: Name, University Major</a:t>
            </a:r>
            <a:r>
              <a:rPr b="0" i="0" lang="tr-TR" sz="700" u="none" cap="none" strike="noStrike">
                <a:solidFill>
                  <a:srgbClr val="999999"/>
                </a:solidFill>
                <a:latin typeface="Arial"/>
                <a:ea typeface="Arial"/>
                <a:cs typeface="Arial"/>
                <a:sym typeface="Arial"/>
              </a:rPr>
              <a:t>*</a:t>
            </a:r>
            <a:r>
              <a:rPr b="0" i="0" lang="tr-TR" sz="800" u="none" cap="none" strike="noStrike">
                <a:solidFill>
                  <a:srgbClr val="999999"/>
                </a:solidFill>
                <a:latin typeface="Arial"/>
                <a:ea typeface="Arial"/>
                <a:cs typeface="Arial"/>
                <a:sym typeface="Arial"/>
              </a:rPr>
              <a:t>, and duty in the team.</a:t>
            </a:r>
            <a:endParaRPr b="0" i="0" sz="800" u="none" cap="none" strike="noStrike">
              <a:solidFill>
                <a:srgbClr val="99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700" u="none" cap="none" strike="noStrike">
                <a:solidFill>
                  <a:srgbClr val="999999"/>
                </a:solidFill>
                <a:latin typeface="Arial"/>
                <a:ea typeface="Arial"/>
                <a:cs typeface="Arial"/>
                <a:sym typeface="Arial"/>
              </a:rPr>
              <a:t>* University majors should be written without abbreviations.</a:t>
            </a:r>
            <a:endParaRPr b="0" i="0" sz="700" u="none" cap="none" strike="noStrike">
              <a:solidFill>
                <a:srgbClr val="999999"/>
              </a:solidFill>
              <a:latin typeface="Arial"/>
              <a:ea typeface="Arial"/>
              <a:cs typeface="Arial"/>
              <a:sym typeface="Arial"/>
            </a:endParaRPr>
          </a:p>
        </p:txBody>
      </p:sp>
      <p:sp>
        <p:nvSpPr>
          <p:cNvPr id="147" name="Google Shape;147;g2ce48b37adc_13_3"/>
          <p:cNvSpPr/>
          <p:nvPr/>
        </p:nvSpPr>
        <p:spPr>
          <a:xfrm rot="2700000">
            <a:off x="480571" y="2340967"/>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g2ce48b37adc_13_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49" name="Google Shape;149;g2ce48b37adc_13_3"/>
          <p:cNvPicPr preferRelativeResize="0"/>
          <p:nvPr/>
        </p:nvPicPr>
        <p:blipFill rotWithShape="1">
          <a:blip r:embed="rId4">
            <a:alphaModFix/>
          </a:blip>
          <a:srcRect b="0" l="0" r="0" t="0"/>
          <a:stretch/>
        </p:blipFill>
        <p:spPr>
          <a:xfrm>
            <a:off x="7550025" y="445025"/>
            <a:ext cx="1196781" cy="342161"/>
          </a:xfrm>
          <a:prstGeom prst="rect">
            <a:avLst/>
          </a:prstGeom>
          <a:noFill/>
          <a:ln>
            <a:noFill/>
          </a:ln>
        </p:spPr>
      </p:pic>
      <p:sp>
        <p:nvSpPr>
          <p:cNvPr id="150" name="Google Shape;150;g2ce48b37adc_13_3"/>
          <p:cNvSpPr txBox="1"/>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TEAM INFO</a:t>
            </a:r>
            <a:endParaRPr b="1" i="0" sz="3600" u="none" cap="none" strike="noStrike">
              <a:solidFill>
                <a:srgbClr val="56B5BF"/>
              </a:solidFill>
              <a:latin typeface="Calibri"/>
              <a:ea typeface="Calibri"/>
              <a:cs typeface="Calibri"/>
              <a:sym typeface="Calibri"/>
            </a:endParaRPr>
          </a:p>
        </p:txBody>
      </p:sp>
      <p:pic>
        <p:nvPicPr>
          <p:cNvPr id="151" name="Google Shape;151;g2ce48b37adc_13_3"/>
          <p:cNvPicPr preferRelativeResize="0"/>
          <p:nvPr/>
        </p:nvPicPr>
        <p:blipFill>
          <a:blip r:embed="rId5">
            <a:alphaModFix/>
          </a:blip>
          <a:stretch>
            <a:fillRect/>
          </a:stretch>
        </p:blipFill>
        <p:spPr>
          <a:xfrm>
            <a:off x="479701" y="4374900"/>
            <a:ext cx="1577600" cy="308925"/>
          </a:xfrm>
          <a:prstGeom prst="rect">
            <a:avLst/>
          </a:prstGeom>
          <a:noFill/>
          <a:ln>
            <a:noFill/>
          </a:ln>
        </p:spPr>
      </p:pic>
      <p:graphicFrame>
        <p:nvGraphicFramePr>
          <p:cNvPr id="152" name="Google Shape;152;g2ce48b37adc_13_3"/>
          <p:cNvGraphicFramePr/>
          <p:nvPr/>
        </p:nvGraphicFramePr>
        <p:xfrm>
          <a:off x="2700000" y="1008000"/>
          <a:ext cx="3000000" cy="3000000"/>
        </p:xfrm>
        <a:graphic>
          <a:graphicData uri="http://schemas.openxmlformats.org/drawingml/2006/table">
            <a:tbl>
              <a:tblPr>
                <a:noFill/>
                <a:tableStyleId>{61CDB306-6EF5-4880-89BD-02E8B3B26344}</a:tableStyleId>
              </a:tblPr>
              <a:tblGrid>
                <a:gridCol w="1524675"/>
                <a:gridCol w="1577450"/>
                <a:gridCol w="1508925"/>
                <a:gridCol w="1508925"/>
              </a:tblGrid>
              <a:tr h="340475">
                <a:tc>
                  <a:txBody>
                    <a:bodyPr/>
                    <a:lstStyle/>
                    <a:p>
                      <a:pPr indent="0" lvl="0" marL="0" rtl="0" algn="just">
                        <a:spcBef>
                          <a:spcPts val="0"/>
                        </a:spcBef>
                        <a:spcAft>
                          <a:spcPts val="0"/>
                        </a:spcAft>
                        <a:buNone/>
                      </a:pPr>
                      <a:r>
                        <a:rPr lang="tr-TR" sz="1000"/>
                        <a:t>Name and Surname</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c>
                  <a:txBody>
                    <a:bodyPr/>
                    <a:lstStyle/>
                    <a:p>
                      <a:pPr indent="0" lvl="0" marL="0" rtl="0" algn="just">
                        <a:spcBef>
                          <a:spcPts val="0"/>
                        </a:spcBef>
                        <a:spcAft>
                          <a:spcPts val="0"/>
                        </a:spcAft>
                        <a:buNone/>
                      </a:pPr>
                      <a:r>
                        <a:rPr lang="tr-TR" sz="1000"/>
                        <a:t>University</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c>
                  <a:txBody>
                    <a:bodyPr/>
                    <a:lstStyle/>
                    <a:p>
                      <a:pPr indent="0" lvl="0" marL="0" rtl="0" algn="just">
                        <a:spcBef>
                          <a:spcPts val="0"/>
                        </a:spcBef>
                        <a:spcAft>
                          <a:spcPts val="0"/>
                        </a:spcAft>
                        <a:buNone/>
                      </a:pPr>
                      <a:r>
                        <a:rPr lang="tr-TR" sz="1000"/>
                        <a:t>Department</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c>
                  <a:txBody>
                    <a:bodyPr/>
                    <a:lstStyle/>
                    <a:p>
                      <a:pPr indent="0" lvl="0" marL="0" rtl="0" algn="just">
                        <a:spcBef>
                          <a:spcPts val="0"/>
                        </a:spcBef>
                        <a:spcAft>
                          <a:spcPts val="0"/>
                        </a:spcAft>
                        <a:buNone/>
                      </a:pPr>
                      <a:r>
                        <a:rPr lang="tr-TR" sz="1000"/>
                        <a:t>Duty in Team</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r>
              <a:tr h="340475">
                <a:tc>
                  <a:txBody>
                    <a:bodyPr/>
                    <a:lstStyle/>
                    <a:p>
                      <a:pPr indent="0" lvl="0" marL="0" rtl="0" algn="just">
                        <a:lnSpc>
                          <a:spcPct val="115000"/>
                        </a:lnSpc>
                        <a:spcBef>
                          <a:spcPts val="0"/>
                        </a:spcBef>
                        <a:spcAft>
                          <a:spcPts val="0"/>
                        </a:spcAft>
                        <a:buNone/>
                      </a:pPr>
                      <a:r>
                        <a:rPr lang="tr-TR" sz="1000">
                          <a:solidFill>
                            <a:srgbClr val="F2F2F2"/>
                          </a:solidFill>
                        </a:rPr>
                        <a:t>Adam Nowak</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W12N - Faculty of Electronics, Photonics and Microsystems</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Vice-l</a:t>
                      </a:r>
                      <a:r>
                        <a:rPr lang="tr-TR" sz="700">
                          <a:solidFill>
                            <a:srgbClr val="F2F2F2"/>
                          </a:solidFill>
                        </a:rPr>
                        <a:t>eader of Electronics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Agata Piasecka</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W4N - Faculty of Information and Communication Technology</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Software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Agnieszka Czekan</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W10 - Faculty of Mechanical Engineering</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Mechanical Department</a:t>
                      </a:r>
                      <a:endParaRPr sz="700">
                        <a:solidFill>
                          <a:srgbClr val="F2F2F2"/>
                        </a:solidFill>
                      </a:endParaRPr>
                    </a:p>
                    <a:p>
                      <a:pPr indent="0" lvl="0" marL="0" rtl="0" algn="just">
                        <a:spcBef>
                          <a:spcPts val="0"/>
                        </a:spcBef>
                        <a:spcAft>
                          <a:spcPts val="0"/>
                        </a:spcAft>
                        <a:buNone/>
                      </a:pPr>
                      <a:r>
                        <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Aleksander Wąsek</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W9 - Faculty of Mechanical and Power Engineering</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Mechanical Department</a:t>
                      </a:r>
                      <a:endParaRPr sz="700">
                        <a:solidFill>
                          <a:srgbClr val="F2F2F2"/>
                        </a:solidFill>
                      </a:endParaRPr>
                    </a:p>
                    <a:p>
                      <a:pPr indent="0" lvl="0" marL="0" rtl="0" algn="just">
                        <a:spcBef>
                          <a:spcPts val="0"/>
                        </a:spcBef>
                        <a:spcAft>
                          <a:spcPts val="0"/>
                        </a:spcAft>
                        <a:buNone/>
                      </a:pPr>
                      <a:r>
                        <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Alicja Lange</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W3 - Faculty of Chemistry</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Science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Amelia Krysa</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W8 -Faculty of Management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Vice-leader of </a:t>
                      </a:r>
                      <a:r>
                        <a:rPr lang="tr-TR" sz="700">
                          <a:solidFill>
                            <a:srgbClr val="F2F2F2"/>
                          </a:solidFill>
                        </a:rPr>
                        <a:t>Marketing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Arkadiusz Biały</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W12N - Faculty of Electronics, Photonics and Microsystems</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None/>
                      </a:pPr>
                      <a:r>
                        <a:rPr lang="tr-TR" sz="700">
                          <a:solidFill>
                            <a:srgbClr val="F2F2F2"/>
                          </a:solidFill>
                        </a:rPr>
                        <a:t> Electronics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40475">
                <a:tc>
                  <a:txBody>
                    <a:bodyPr/>
                    <a:lstStyle/>
                    <a:p>
                      <a:pPr indent="0" lvl="0" marL="0" rtl="0" algn="just">
                        <a:lnSpc>
                          <a:spcPct val="115000"/>
                        </a:lnSpc>
                        <a:spcBef>
                          <a:spcPts val="0"/>
                        </a:spcBef>
                        <a:spcAft>
                          <a:spcPts val="0"/>
                        </a:spcAft>
                        <a:buNone/>
                      </a:pPr>
                      <a:r>
                        <a:rPr lang="tr-TR" sz="1000">
                          <a:solidFill>
                            <a:srgbClr val="F2F2F2"/>
                          </a:solidFill>
                        </a:rPr>
                        <a:t>Armin Ernst</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W1 - Faculty of Architecture</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Marketing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6" name="Shape 156"/>
        <p:cNvGrpSpPr/>
        <p:nvPr/>
      </p:nvGrpSpPr>
      <p:grpSpPr>
        <a:xfrm>
          <a:off x="0" y="0"/>
          <a:ext cx="0" cy="0"/>
          <a:chOff x="0" y="0"/>
          <a:chExt cx="0" cy="0"/>
        </a:xfrm>
      </p:grpSpPr>
      <p:sp>
        <p:nvSpPr>
          <p:cNvPr id="157" name="Google Shape;157;g2ce48b37adc_13_17"/>
          <p:cNvSpPr txBox="1"/>
          <p:nvPr/>
        </p:nvSpPr>
        <p:spPr>
          <a:xfrm>
            <a:off x="532402" y="1253332"/>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Active</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Members List:</a:t>
            </a:r>
            <a:endParaRPr b="1" i="0" sz="2400" u="none" cap="none" strike="noStrike">
              <a:solidFill>
                <a:srgbClr val="F2F2F2"/>
              </a:solidFill>
              <a:latin typeface="Calibri"/>
              <a:ea typeface="Calibri"/>
              <a:cs typeface="Calibri"/>
              <a:sym typeface="Calibri"/>
            </a:endParaRPr>
          </a:p>
        </p:txBody>
      </p:sp>
      <p:sp>
        <p:nvSpPr>
          <p:cNvPr id="158" name="Google Shape;158;g2ce48b37adc_13_17"/>
          <p:cNvSpPr txBox="1"/>
          <p:nvPr/>
        </p:nvSpPr>
        <p:spPr>
          <a:xfrm>
            <a:off x="532402" y="2043770"/>
            <a:ext cx="20088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A table of active members including following information: Name, University Major</a:t>
            </a:r>
            <a:r>
              <a:rPr b="0" i="0" lang="tr-TR" sz="700" u="none" cap="none" strike="noStrike">
                <a:solidFill>
                  <a:srgbClr val="999999"/>
                </a:solidFill>
                <a:latin typeface="Arial"/>
                <a:ea typeface="Arial"/>
                <a:cs typeface="Arial"/>
                <a:sym typeface="Arial"/>
              </a:rPr>
              <a:t>*</a:t>
            </a:r>
            <a:r>
              <a:rPr b="0" i="0" lang="tr-TR" sz="800" u="none" cap="none" strike="noStrike">
                <a:solidFill>
                  <a:srgbClr val="999999"/>
                </a:solidFill>
                <a:latin typeface="Arial"/>
                <a:ea typeface="Arial"/>
                <a:cs typeface="Arial"/>
                <a:sym typeface="Arial"/>
              </a:rPr>
              <a:t>, and duty in the team.</a:t>
            </a:r>
            <a:endParaRPr b="0" i="0" sz="800" u="none" cap="none" strike="noStrike">
              <a:solidFill>
                <a:srgbClr val="99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700" u="none" cap="none" strike="noStrike">
                <a:solidFill>
                  <a:srgbClr val="999999"/>
                </a:solidFill>
                <a:latin typeface="Arial"/>
                <a:ea typeface="Arial"/>
                <a:cs typeface="Arial"/>
                <a:sym typeface="Arial"/>
              </a:rPr>
              <a:t>* University majors should be written without abbreviations.</a:t>
            </a:r>
            <a:endParaRPr b="0" i="0" sz="700" u="none" cap="none" strike="noStrike">
              <a:solidFill>
                <a:srgbClr val="999999"/>
              </a:solidFill>
              <a:latin typeface="Arial"/>
              <a:ea typeface="Arial"/>
              <a:cs typeface="Arial"/>
              <a:sym typeface="Arial"/>
            </a:endParaRPr>
          </a:p>
        </p:txBody>
      </p:sp>
      <p:sp>
        <p:nvSpPr>
          <p:cNvPr id="159" name="Google Shape;159;g2ce48b37adc_13_17"/>
          <p:cNvSpPr/>
          <p:nvPr/>
        </p:nvSpPr>
        <p:spPr>
          <a:xfrm rot="2700000">
            <a:off x="480571" y="2340967"/>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g2ce48b37adc_13_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61" name="Google Shape;161;g2ce48b37adc_13_17"/>
          <p:cNvPicPr preferRelativeResize="0"/>
          <p:nvPr/>
        </p:nvPicPr>
        <p:blipFill rotWithShape="1">
          <a:blip r:embed="rId4">
            <a:alphaModFix/>
          </a:blip>
          <a:srcRect b="0" l="0" r="0" t="0"/>
          <a:stretch/>
        </p:blipFill>
        <p:spPr>
          <a:xfrm>
            <a:off x="7550025" y="445025"/>
            <a:ext cx="1196781" cy="342161"/>
          </a:xfrm>
          <a:prstGeom prst="rect">
            <a:avLst/>
          </a:prstGeom>
          <a:noFill/>
          <a:ln>
            <a:noFill/>
          </a:ln>
        </p:spPr>
      </p:pic>
      <p:sp>
        <p:nvSpPr>
          <p:cNvPr id="162" name="Google Shape;162;g2ce48b37adc_13_17"/>
          <p:cNvSpPr txBox="1"/>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TEAM INFO</a:t>
            </a:r>
            <a:endParaRPr b="1" i="0" sz="3600" u="none" cap="none" strike="noStrike">
              <a:solidFill>
                <a:srgbClr val="56B5BF"/>
              </a:solidFill>
              <a:latin typeface="Calibri"/>
              <a:ea typeface="Calibri"/>
              <a:cs typeface="Calibri"/>
              <a:sym typeface="Calibri"/>
            </a:endParaRPr>
          </a:p>
        </p:txBody>
      </p:sp>
      <p:pic>
        <p:nvPicPr>
          <p:cNvPr id="163" name="Google Shape;163;g2ce48b37adc_13_17"/>
          <p:cNvPicPr preferRelativeResize="0"/>
          <p:nvPr/>
        </p:nvPicPr>
        <p:blipFill>
          <a:blip r:embed="rId5">
            <a:alphaModFix/>
          </a:blip>
          <a:stretch>
            <a:fillRect/>
          </a:stretch>
        </p:blipFill>
        <p:spPr>
          <a:xfrm>
            <a:off x="479701" y="4374900"/>
            <a:ext cx="1577600" cy="308925"/>
          </a:xfrm>
          <a:prstGeom prst="rect">
            <a:avLst/>
          </a:prstGeom>
          <a:noFill/>
          <a:ln>
            <a:noFill/>
          </a:ln>
        </p:spPr>
      </p:pic>
      <p:graphicFrame>
        <p:nvGraphicFramePr>
          <p:cNvPr id="164" name="Google Shape;164;g2ce48b37adc_13_17"/>
          <p:cNvGraphicFramePr/>
          <p:nvPr/>
        </p:nvGraphicFramePr>
        <p:xfrm>
          <a:off x="2700000" y="1008000"/>
          <a:ext cx="3000000" cy="3000000"/>
        </p:xfrm>
        <a:graphic>
          <a:graphicData uri="http://schemas.openxmlformats.org/drawingml/2006/table">
            <a:tbl>
              <a:tblPr>
                <a:noFill/>
                <a:tableStyleId>{61CDB306-6EF5-4880-89BD-02E8B3B26344}</a:tableStyleId>
              </a:tblPr>
              <a:tblGrid>
                <a:gridCol w="1530000"/>
                <a:gridCol w="1530000"/>
                <a:gridCol w="1530000"/>
                <a:gridCol w="1530000"/>
              </a:tblGrid>
              <a:tr h="322175">
                <a:tc>
                  <a:txBody>
                    <a:bodyPr/>
                    <a:lstStyle/>
                    <a:p>
                      <a:pPr indent="0" lvl="0" marL="0" rtl="0" algn="just">
                        <a:spcBef>
                          <a:spcPts val="0"/>
                        </a:spcBef>
                        <a:spcAft>
                          <a:spcPts val="0"/>
                        </a:spcAft>
                        <a:buNone/>
                      </a:pPr>
                      <a:r>
                        <a:rPr lang="tr-TR" sz="1000"/>
                        <a:t>Name and Surname</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c>
                  <a:txBody>
                    <a:bodyPr/>
                    <a:lstStyle/>
                    <a:p>
                      <a:pPr indent="0" lvl="0" marL="0" rtl="0" algn="just">
                        <a:spcBef>
                          <a:spcPts val="0"/>
                        </a:spcBef>
                        <a:spcAft>
                          <a:spcPts val="0"/>
                        </a:spcAft>
                        <a:buNone/>
                      </a:pPr>
                      <a:r>
                        <a:rPr lang="tr-TR" sz="1000"/>
                        <a:t>University</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c>
                  <a:txBody>
                    <a:bodyPr/>
                    <a:lstStyle/>
                    <a:p>
                      <a:pPr indent="0" lvl="0" marL="0" rtl="0" algn="just">
                        <a:spcBef>
                          <a:spcPts val="0"/>
                        </a:spcBef>
                        <a:spcAft>
                          <a:spcPts val="0"/>
                        </a:spcAft>
                        <a:buNone/>
                      </a:pPr>
                      <a:r>
                        <a:rPr lang="tr-TR" sz="1000"/>
                        <a:t>Department</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c>
                  <a:txBody>
                    <a:bodyPr/>
                    <a:lstStyle/>
                    <a:p>
                      <a:pPr indent="0" lvl="0" marL="0" rtl="0" algn="just">
                        <a:spcBef>
                          <a:spcPts val="0"/>
                        </a:spcBef>
                        <a:spcAft>
                          <a:spcPts val="0"/>
                        </a:spcAft>
                        <a:buNone/>
                      </a:pPr>
                      <a:r>
                        <a:rPr lang="tr-TR" sz="1000"/>
                        <a:t>Duty in Team</a:t>
                      </a:r>
                      <a:endParaRPr sz="10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solidFill>
                      <a:srgbClr val="56B5BF"/>
                    </a:solidFill>
                  </a:tcPr>
                </a:tc>
              </a:tr>
              <a:tr h="382900">
                <a:tc>
                  <a:txBody>
                    <a:bodyPr/>
                    <a:lstStyle/>
                    <a:p>
                      <a:pPr indent="0" lvl="0" marL="0" rtl="0" algn="just">
                        <a:lnSpc>
                          <a:spcPct val="115000"/>
                        </a:lnSpc>
                        <a:spcBef>
                          <a:spcPts val="0"/>
                        </a:spcBef>
                        <a:spcAft>
                          <a:spcPts val="0"/>
                        </a:spcAft>
                        <a:buNone/>
                      </a:pPr>
                      <a:r>
                        <a:rPr lang="tr-TR" sz="1000">
                          <a:solidFill>
                            <a:srgbClr val="F2F2F2"/>
                          </a:solidFill>
                        </a:rPr>
                        <a:t>Bartłomiej Lorek</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W10 - Faculty of Mechanical Engineering</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Mechanical Department</a:t>
                      </a:r>
                      <a:endParaRPr sz="700">
                        <a:solidFill>
                          <a:srgbClr val="F2F2F2"/>
                        </a:solidFill>
                      </a:endParaRPr>
                    </a:p>
                    <a:p>
                      <a:pPr indent="0" lvl="0" marL="0" rtl="0" algn="just">
                        <a:spcBef>
                          <a:spcPts val="0"/>
                        </a:spcBef>
                        <a:spcAft>
                          <a:spcPts val="0"/>
                        </a:spcAft>
                        <a:buNone/>
                      </a:pPr>
                      <a:r>
                        <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382900">
                <a:tc>
                  <a:txBody>
                    <a:bodyPr/>
                    <a:lstStyle/>
                    <a:p>
                      <a:pPr indent="0" lvl="0" marL="0" rtl="0" algn="just">
                        <a:lnSpc>
                          <a:spcPct val="115000"/>
                        </a:lnSpc>
                        <a:spcBef>
                          <a:spcPts val="0"/>
                        </a:spcBef>
                        <a:spcAft>
                          <a:spcPts val="0"/>
                        </a:spcAft>
                        <a:buNone/>
                      </a:pPr>
                      <a:r>
                        <a:rPr lang="tr-TR" sz="1000">
                          <a:solidFill>
                            <a:srgbClr val="F2F2F2"/>
                          </a:solidFill>
                        </a:rPr>
                        <a:t>Dominik Jamer</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W3 - Faculty of Chemistry</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Science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491850">
                <a:tc>
                  <a:txBody>
                    <a:bodyPr/>
                    <a:lstStyle/>
                    <a:p>
                      <a:pPr indent="0" lvl="0" marL="0" rtl="0" algn="just">
                        <a:lnSpc>
                          <a:spcPct val="115000"/>
                        </a:lnSpc>
                        <a:spcBef>
                          <a:spcPts val="0"/>
                        </a:spcBef>
                        <a:spcAft>
                          <a:spcPts val="0"/>
                        </a:spcAft>
                        <a:buNone/>
                      </a:pPr>
                      <a:r>
                        <a:rPr lang="tr-TR" sz="1000">
                          <a:solidFill>
                            <a:srgbClr val="F2F2F2"/>
                          </a:solidFill>
                        </a:rPr>
                        <a:t>Dominik Kołodziej</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W4N - Faculty of Information and Communication Technology</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Software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491850">
                <a:tc>
                  <a:txBody>
                    <a:bodyPr/>
                    <a:lstStyle/>
                    <a:p>
                      <a:pPr indent="0" lvl="0" marL="0" rtl="0" algn="just">
                        <a:lnSpc>
                          <a:spcPct val="115000"/>
                        </a:lnSpc>
                        <a:spcBef>
                          <a:spcPts val="0"/>
                        </a:spcBef>
                        <a:spcAft>
                          <a:spcPts val="0"/>
                        </a:spcAft>
                        <a:buNone/>
                      </a:pPr>
                      <a:r>
                        <a:rPr lang="tr-TR" sz="1000">
                          <a:solidFill>
                            <a:srgbClr val="F2F2F2"/>
                          </a:solidFill>
                        </a:rPr>
                        <a:t>Dominik Pawliszewski</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W6 - Faculty of Geoengineering, Mining and Geology</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Science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491850">
                <a:tc>
                  <a:txBody>
                    <a:bodyPr/>
                    <a:lstStyle/>
                    <a:p>
                      <a:pPr indent="0" lvl="0" marL="0" rtl="0" algn="just">
                        <a:lnSpc>
                          <a:spcPct val="115000"/>
                        </a:lnSpc>
                        <a:spcBef>
                          <a:spcPts val="0"/>
                        </a:spcBef>
                        <a:spcAft>
                          <a:spcPts val="0"/>
                        </a:spcAft>
                        <a:buNone/>
                      </a:pPr>
                      <a:r>
                        <a:rPr lang="tr-TR" sz="1000">
                          <a:solidFill>
                            <a:srgbClr val="F2F2F2"/>
                          </a:solidFill>
                        </a:rPr>
                        <a:t>Igor Rak</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W12N - Faculty of Electronics, Photonics and Microsystems</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Software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491850">
                <a:tc>
                  <a:txBody>
                    <a:bodyPr/>
                    <a:lstStyle/>
                    <a:p>
                      <a:pPr indent="0" lvl="0" marL="0" rtl="0" algn="just">
                        <a:lnSpc>
                          <a:spcPct val="115000"/>
                        </a:lnSpc>
                        <a:spcBef>
                          <a:spcPts val="0"/>
                        </a:spcBef>
                        <a:spcAft>
                          <a:spcPts val="0"/>
                        </a:spcAft>
                        <a:buNone/>
                      </a:pPr>
                      <a:r>
                        <a:rPr lang="tr-TR" sz="1000">
                          <a:solidFill>
                            <a:srgbClr val="F2F2F2"/>
                          </a:solidFill>
                        </a:rPr>
                        <a:t>Igor Zaworski</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Clr>
                          <a:schemeClr val="dk1"/>
                        </a:buClr>
                        <a:buSzPts val="1100"/>
                        <a:buFont typeface="Arial"/>
                        <a:buNone/>
                      </a:pPr>
                      <a:r>
                        <a:rPr lang="tr-TR" sz="700">
                          <a:solidFill>
                            <a:srgbClr val="F2F2F2"/>
                          </a:solidFill>
                        </a:rPr>
                        <a:t>W4N - Faculty of Information and Communication Technology</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Software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491850">
                <a:tc>
                  <a:txBody>
                    <a:bodyPr/>
                    <a:lstStyle/>
                    <a:p>
                      <a:pPr indent="0" lvl="0" marL="0" rtl="0" algn="just">
                        <a:lnSpc>
                          <a:spcPct val="115000"/>
                        </a:lnSpc>
                        <a:spcBef>
                          <a:spcPts val="0"/>
                        </a:spcBef>
                        <a:spcAft>
                          <a:spcPts val="0"/>
                        </a:spcAft>
                        <a:buNone/>
                      </a:pPr>
                      <a:r>
                        <a:rPr lang="tr-TR" sz="1000">
                          <a:solidFill>
                            <a:srgbClr val="F2F2F2"/>
                          </a:solidFill>
                        </a:rPr>
                        <a:t>Jacek Glapiński</a:t>
                      </a:r>
                      <a:endParaRPr sz="1000">
                        <a:solidFill>
                          <a:srgbClr val="F2F2F2"/>
                        </a:solidFill>
                      </a:endParaRPr>
                    </a:p>
                  </a:txBody>
                  <a:tcPr marT="19050" marB="19050" marR="28575" marL="28575" anchor="ctr">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Wroclaw University of Science and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lnSpc>
                          <a:spcPct val="107916"/>
                        </a:lnSpc>
                        <a:spcBef>
                          <a:spcPts val="0"/>
                        </a:spcBef>
                        <a:spcAft>
                          <a:spcPts val="800"/>
                        </a:spcAft>
                        <a:buNone/>
                      </a:pPr>
                      <a:r>
                        <a:rPr lang="tr-TR" sz="700">
                          <a:solidFill>
                            <a:srgbClr val="F2F2F2"/>
                          </a:solidFill>
                        </a:rPr>
                        <a:t>W4N - Faculty of Information and Communication Technology</a:t>
                      </a:r>
                      <a:endParaRPr sz="700">
                        <a:solidFill>
                          <a:srgbClr val="F2F2F2"/>
                        </a:solidFill>
                      </a:endParaRPr>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c>
                  <a:txBody>
                    <a:bodyPr/>
                    <a:lstStyle/>
                    <a:p>
                      <a:pPr indent="0" lvl="0" marL="0" rtl="0" algn="just">
                        <a:spcBef>
                          <a:spcPts val="0"/>
                        </a:spcBef>
                        <a:spcAft>
                          <a:spcPts val="0"/>
                        </a:spcAft>
                        <a:buClr>
                          <a:schemeClr val="dk1"/>
                        </a:buClr>
                        <a:buSzPts val="1100"/>
                        <a:buFont typeface="Arial"/>
                        <a:buNone/>
                      </a:pPr>
                      <a:r>
                        <a:rPr lang="tr-TR" sz="700">
                          <a:solidFill>
                            <a:srgbClr val="F2F2F2"/>
                          </a:solidFill>
                        </a:rPr>
                        <a:t>Electronics Department</a:t>
                      </a:r>
                      <a:endParaRPr sz="700"/>
                    </a:p>
                  </a:txBody>
                  <a:tcPr marT="91425" marB="91425" marR="91425" marL="91425">
                    <a:lnL cap="flat" cmpd="sng" w="9525">
                      <a:solidFill>
                        <a:srgbClr val="F2F2F2"/>
                      </a:solidFill>
                      <a:prstDash val="solid"/>
                      <a:round/>
                      <a:headEnd len="sm" w="sm" type="none"/>
                      <a:tailEnd len="sm" w="sm" type="none"/>
                    </a:lnL>
                    <a:lnR cap="flat" cmpd="sng" w="9525">
                      <a:solidFill>
                        <a:srgbClr val="F2F2F2"/>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Zeynep Elmas</dc:creator>
</cp:coreProperties>
</file>