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7drgpZs/CByqHER2vmZkKne7T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81"/>
  </p:normalViewPr>
  <p:slideViewPr>
    <p:cSldViewPr snapToGrid="0">
      <p:cViewPr>
        <p:scale>
          <a:sx n="133" d="100"/>
          <a:sy n="133" d="100"/>
        </p:scale>
        <p:origin x="1280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4afb109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124afb109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sp>
        <p:nvSpPr>
          <p:cNvPr id="9" name="Google Shape;9;p31"/>
          <p:cNvSpPr txBox="1"/>
          <p:nvPr/>
        </p:nvSpPr>
        <p:spPr>
          <a:xfrm>
            <a:off x="311150" y="4300538"/>
            <a:ext cx="1941513" cy="75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1380" y="784252"/>
            <a:ext cx="2741239" cy="32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1</a:t>
            </a:fld>
            <a:endParaRPr/>
          </a:p>
        </p:txBody>
      </p:sp>
      <p:sp>
        <p:nvSpPr>
          <p:cNvPr id="57" name="Google Shape;57;p1"/>
          <p:cNvSpPr txBox="1"/>
          <p:nvPr/>
        </p:nvSpPr>
        <p:spPr>
          <a:xfrm>
            <a:off x="311699" y="312944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3201380" y="4017820"/>
            <a:ext cx="27422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tr-TR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 Report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" name="Google Shape;59;p1"/>
          <p:cNvCxnSpPr/>
          <p:nvPr/>
        </p:nvCxnSpPr>
        <p:spPr>
          <a:xfrm>
            <a:off x="5142996" y="3426409"/>
            <a:ext cx="54963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" name="Google Shape;60;p1"/>
          <p:cNvCxnSpPr/>
          <p:nvPr/>
        </p:nvCxnSpPr>
        <p:spPr>
          <a:xfrm>
            <a:off x="3436116" y="3426409"/>
            <a:ext cx="54963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/>
          <p:nvPr/>
        </p:nvSpPr>
        <p:spPr>
          <a:xfrm>
            <a:off x="525475" y="1211700"/>
            <a:ext cx="2008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Funding :</a:t>
            </a:r>
            <a:endParaRPr sz="24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2892300" y="1507402"/>
            <a:ext cx="5854500" cy="1671196"/>
          </a:xfrm>
          <a:prstGeom prst="rect">
            <a:avLst/>
          </a:prstGeom>
          <a:noFill/>
          <a:ln w="9525" cap="flat" cmpd="sng">
            <a:solidFill>
              <a:srgbClr val="56B5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total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budget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$7,570.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expected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$5,000.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far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spent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$4,085.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ARC is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expected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$24,000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traveling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expenses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been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allocated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sufficient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budget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budget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constraints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unlikely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constraints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10</a:t>
            </a:fld>
            <a:endParaRPr/>
          </a:p>
        </p:txBody>
      </p:sp>
      <p:pic>
        <p:nvPicPr>
          <p:cNvPr id="156" name="Google Shape;15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9"/>
          <p:cNvSpPr txBox="1"/>
          <p:nvPr/>
        </p:nvSpPr>
        <p:spPr>
          <a:xfrm>
            <a:off x="311700" y="378766"/>
            <a:ext cx="3246663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 sz="36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061625"/>
            <a:ext cx="1007427" cy="73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/>
          <p:nvPr/>
        </p:nvSpPr>
        <p:spPr>
          <a:xfrm>
            <a:off x="525475" y="1206077"/>
            <a:ext cx="2008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Logistics:</a:t>
            </a:r>
            <a:endParaRPr sz="24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0"/>
          <p:cNvSpPr txBox="1"/>
          <p:nvPr/>
        </p:nvSpPr>
        <p:spPr>
          <a:xfrm>
            <a:off x="2826327" y="1359845"/>
            <a:ext cx="5939923" cy="2462182"/>
          </a:xfrm>
          <a:prstGeom prst="rect">
            <a:avLst/>
          </a:prstGeom>
          <a:noFill/>
          <a:ln w="9525" cap="flat" cmpd="sng">
            <a:solidFill>
              <a:srgbClr val="56B5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apply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Turkish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start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dismantling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9th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compactly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ready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transportation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according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norms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approvals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competition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spare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weighs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around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80 kg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dismantled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put in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suitcases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checked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as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luggage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divided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among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travelling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within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limits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❖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forbidden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batteries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ordered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directly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accommodation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Turkey</a:t>
            </a:r>
            <a:r>
              <a:rPr lang="tr-TR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11</a:t>
            </a:fld>
            <a:endParaRPr/>
          </a:p>
        </p:txBody>
      </p:sp>
      <p:pic>
        <p:nvPicPr>
          <p:cNvPr id="166" name="Google Shape;16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0"/>
          <p:cNvSpPr txBox="1">
            <a:spLocks noGrp="1"/>
          </p:cNvSpPr>
          <p:nvPr>
            <p:ph type="ctrTitle"/>
          </p:nvPr>
        </p:nvSpPr>
        <p:spPr>
          <a:xfrm>
            <a:off x="311700" y="378766"/>
            <a:ext cx="3246663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tr-TR" sz="3600" b="1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 sz="3600" b="1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061625"/>
            <a:ext cx="1007427" cy="73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/>
          <p:nvPr/>
        </p:nvSpPr>
        <p:spPr>
          <a:xfrm>
            <a:off x="2635800" y="925225"/>
            <a:ext cx="6111000" cy="40791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features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4-wheel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modified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double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rocker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suspension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utilising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hollow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rectangular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cross-sections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38x25 mm²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Aluminum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6061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measuring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230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310 mm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sturdy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framework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suspension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strategic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120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150-degree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connectors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shapes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suspension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upside-down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U,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significantly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enhancing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load-bearing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capacity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structural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rigidity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suspension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consistent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pitch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angle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chassis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throughout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rover's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journey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Connected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suspension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differential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responds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seamless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rotations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suspensions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executing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coordinated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movements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opposite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directions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Considering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transfer of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load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chassis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wheels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facilitating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smooth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rotations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suspensions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FL004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flange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bearings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been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mechanism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not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only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structural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balance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but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enables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withstand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vibrations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encountered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during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traversal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across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rocky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uneven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terrains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methodology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prioritises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stability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speed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can traverse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difficult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terrain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without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compromising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structural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integrity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maintaining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steady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but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lower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speed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lightweight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polyurethane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beach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wheels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shock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absorbing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capabilities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ensure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seamless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traversal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challenging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terrain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circular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rubber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treads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consistent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traction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greatly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increase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rover's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stability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efficiently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gripping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loose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surfaces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expelling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debris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further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enhance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wheel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upgraded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rim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custom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3D-printed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Polylactic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Acid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(PLA)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subassembly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wheel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powered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four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IG52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motors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providing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stall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torque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94.14384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Nm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four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motors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kept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securely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inside a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custom-built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CNC </a:t>
            </a:r>
            <a:r>
              <a:rPr lang="tr-TR" sz="11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enclosure</a:t>
            </a:r>
            <a:r>
              <a:rPr lang="tr-TR" sz="1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 sz="1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1"/>
          <p:cNvSpPr txBox="1">
            <a:spLocks noGrp="1"/>
          </p:cNvSpPr>
          <p:nvPr>
            <p:ph type="ctrTitle"/>
          </p:nvPr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tr-TR" sz="36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525475" y="1211700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Mobility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12</a:t>
            </a:fld>
            <a:endParaRPr/>
          </a:p>
        </p:txBody>
      </p:sp>
      <p:pic>
        <p:nvPicPr>
          <p:cNvPr id="177" name="Google Shape;17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 txBox="1"/>
          <p:nvPr/>
        </p:nvSpPr>
        <p:spPr>
          <a:xfrm>
            <a:off x="525475" y="1211700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Mobility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2911750" y="1370250"/>
            <a:ext cx="5854500" cy="1896002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1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Chassis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veristic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suitcase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impelled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ideate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estimate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chassis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idea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brought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life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fully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adjustable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t-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slots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effective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modifiable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assembly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15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Suspension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modified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double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rocker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suspension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anatomy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quadruped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mammal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is mobile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sturdy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simultaneously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7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13</a:t>
            </a:fld>
            <a:endParaRPr/>
          </a:p>
        </p:txBody>
      </p:sp>
      <p:sp>
        <p:nvSpPr>
          <p:cNvPr id="186" name="Google Shape;186;p12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/>
          <p:nvPr/>
        </p:nvSpPr>
        <p:spPr>
          <a:xfrm>
            <a:off x="525475" y="1211700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Mobility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14</a:t>
            </a:fld>
            <a:endParaRPr/>
          </a:p>
        </p:txBody>
      </p:sp>
      <p:sp>
        <p:nvSpPr>
          <p:cNvPr id="195" name="Google Shape;195;p13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0879" y="1057061"/>
            <a:ext cx="2271575" cy="165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7625" y="1050600"/>
            <a:ext cx="3422547" cy="16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3"/>
          <p:cNvSpPr txBox="1"/>
          <p:nvPr/>
        </p:nvSpPr>
        <p:spPr>
          <a:xfrm>
            <a:off x="2846640" y="2656392"/>
            <a:ext cx="151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Suspension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3"/>
          <p:cNvSpPr txBox="1"/>
          <p:nvPr/>
        </p:nvSpPr>
        <p:spPr>
          <a:xfrm>
            <a:off x="6380857" y="2676515"/>
            <a:ext cx="141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Chassis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53675" y="3228988"/>
            <a:ext cx="2008800" cy="147481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3"/>
          <p:cNvSpPr txBox="1"/>
          <p:nvPr/>
        </p:nvSpPr>
        <p:spPr>
          <a:xfrm>
            <a:off x="3404525" y="4635863"/>
            <a:ext cx="310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 Model of a Balloon Wheel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/>
          <p:cNvSpPr txBox="1"/>
          <p:nvPr/>
        </p:nvSpPr>
        <p:spPr>
          <a:xfrm>
            <a:off x="525475" y="1211700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Mobility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4"/>
          <p:cNvSpPr txBox="1"/>
          <p:nvPr/>
        </p:nvSpPr>
        <p:spPr>
          <a:xfrm>
            <a:off x="2911750" y="1370250"/>
            <a:ext cx="5854500" cy="31401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200" b="1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Chassis</a:t>
            </a:r>
            <a:endParaRPr sz="1200" b="1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Char char="●"/>
            </a:pP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Size: 640x520x140 mm³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Material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Aluminium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6061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Ground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Clearance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450 mm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200" b="1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Suspension</a:t>
            </a:r>
            <a:endParaRPr sz="1200" b="1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Char char="●"/>
            </a:pP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Name: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Modified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Double-Rocker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Suspension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Dimensions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 38x25 mm²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cross-section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rods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230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310 mm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length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Material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Aluminium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6061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200" b="1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Wheels</a:t>
            </a:r>
            <a:endParaRPr sz="1200" b="1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Diameter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300mm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20684.3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Pa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Rim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Material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Poly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lactic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acid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(PLA)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Tyre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Material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Polyurethane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Calibri"/>
              <a:buChar char="●"/>
            </a:pP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Motor: IG52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15</a:t>
            </a:fld>
            <a:endParaRPr/>
          </a:p>
        </p:txBody>
      </p:sp>
      <p:sp>
        <p:nvSpPr>
          <p:cNvPr id="211" name="Google Shape;211;p14"/>
          <p:cNvSpPr txBox="1">
            <a:spLocks noGrp="1"/>
          </p:cNvSpPr>
          <p:nvPr>
            <p:ph type="ctrTitle"/>
          </p:nvPr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tr-TR" sz="36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"/>
          <p:cNvSpPr txBox="1"/>
          <p:nvPr/>
        </p:nvSpPr>
        <p:spPr>
          <a:xfrm>
            <a:off x="525475" y="1211700"/>
            <a:ext cx="2008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tr-TR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Electronics and Power System:</a:t>
            </a: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5"/>
          <p:cNvSpPr txBox="1"/>
          <p:nvPr/>
        </p:nvSpPr>
        <p:spPr>
          <a:xfrm>
            <a:off x="2987950" y="1370250"/>
            <a:ext cx="5854500" cy="3485539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28600" algn="just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-</a:t>
            </a: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406400" lvl="0" indent="-304800" algn="just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arenR"/>
            </a:pP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onboard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electrical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electronic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components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powered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16000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22.2 V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-Po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batteries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equipped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dedicated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16000mAh 22.2 V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-Po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battery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account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independent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operation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second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16000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battery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motors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wheel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onboard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camera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router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cooling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fan.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4064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arenR"/>
            </a:pP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battery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can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90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minutes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sufficient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completion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tasks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distribution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built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multiple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buck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converters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various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voltages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such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as 5V, 12V, 19V, 22V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needed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components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4064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arenR"/>
            </a:pP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Due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high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density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maintenance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reasonably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good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charge-discharge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behaviour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suitable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load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characteristics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-Po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batteries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preferred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over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Ni-Cd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A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kill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switch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connected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connected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main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battery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series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can be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kill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immediately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case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emergency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5"/>
          <p:cNvSpPr txBox="1"/>
          <p:nvPr/>
        </p:nvSpPr>
        <p:spPr>
          <a:xfrm>
            <a:off x="525475" y="2462125"/>
            <a:ext cx="2008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5"/>
          <p:cNvSpPr txBox="1"/>
          <p:nvPr/>
        </p:nvSpPr>
        <p:spPr>
          <a:xfrm>
            <a:off x="525475" y="2870942"/>
            <a:ext cx="2008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D9D9D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16</a:t>
            </a:fld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ctrTitle"/>
          </p:nvPr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tr-TR" sz="36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1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"/>
          <p:cNvSpPr txBox="1"/>
          <p:nvPr/>
        </p:nvSpPr>
        <p:spPr>
          <a:xfrm>
            <a:off x="525475" y="1211700"/>
            <a:ext cx="2008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tr-TR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Electronics and Power System:</a:t>
            </a: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6"/>
          <p:cNvSpPr txBox="1"/>
          <p:nvPr/>
        </p:nvSpPr>
        <p:spPr>
          <a:xfrm>
            <a:off x="2892300" y="1190250"/>
            <a:ext cx="5854500" cy="33156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Strengths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4064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arenR"/>
            </a:pP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model,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IG52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industry-grade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motors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known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efficient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drive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smooth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operation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during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traversal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drive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motors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incorporated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Cytron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MD30C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single-channel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motor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drivers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4064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arenR"/>
            </a:pP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equipped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custom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PCB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designs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serving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purpose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like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traversal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kit,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chassis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contribute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towards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enhancing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overall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functionality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workability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4064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arenR"/>
            </a:pP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incorporated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Lithium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Polymer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batteries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kill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switch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ensuring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safety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efficient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distribution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thereby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preventing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potential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hazards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during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rover's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operation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4064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Weakness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4064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AutoNum type="arabicParenR"/>
            </a:pP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cooling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consume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more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turn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drains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out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battery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quickly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wooden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box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components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being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insulator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heat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gives</a:t>
            </a:r>
            <a:r>
              <a:rPr lang="tr-TR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us a </a:t>
            </a:r>
            <a:r>
              <a:rPr lang="tr-TR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disadvantage</a:t>
            </a:r>
            <a:endParaRPr sz="1100" dirty="0">
              <a:solidFill>
                <a:srgbClr val="FFFFFF"/>
              </a:solidFill>
            </a:endParaRPr>
          </a:p>
        </p:txBody>
      </p:sp>
      <p:sp>
        <p:nvSpPr>
          <p:cNvPr id="232" name="Google Shape;23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17</a:t>
            </a:fld>
            <a:endParaRPr/>
          </a:p>
        </p:txBody>
      </p:sp>
      <p:sp>
        <p:nvSpPr>
          <p:cNvPr id="233" name="Google Shape;233;p16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1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/>
          <p:nvPr/>
        </p:nvSpPr>
        <p:spPr>
          <a:xfrm>
            <a:off x="456750" y="816450"/>
            <a:ext cx="2008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tr-TR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Electronics and Power System:</a:t>
            </a: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18</a:t>
            </a:fld>
            <a:endParaRPr/>
          </a:p>
        </p:txBody>
      </p:sp>
      <p:pic>
        <p:nvPicPr>
          <p:cNvPr id="242" name="Google Shape;24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7"/>
          <p:cNvSpPr txBox="1">
            <a:spLocks noGrp="1"/>
          </p:cNvSpPr>
          <p:nvPr>
            <p:ph type="ctrTitle"/>
          </p:nvPr>
        </p:nvSpPr>
        <p:spPr>
          <a:xfrm>
            <a:off x="330885" y="83105"/>
            <a:ext cx="31071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tr-TR" sz="36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8350" y="905750"/>
            <a:ext cx="1921850" cy="36676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45" name="Google Shape;24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6113" y="1700662"/>
            <a:ext cx="2387775" cy="17768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46" name="Google Shape;24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7"/>
          <p:cNvSpPr txBox="1"/>
          <p:nvPr/>
        </p:nvSpPr>
        <p:spPr>
          <a:xfrm>
            <a:off x="2509413" y="3993275"/>
            <a:ext cx="31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 Distribution PCB 3D View</a:t>
            </a:r>
            <a:endParaRPr u="sng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7"/>
          <p:cNvSpPr txBox="1"/>
          <p:nvPr/>
        </p:nvSpPr>
        <p:spPr>
          <a:xfrm>
            <a:off x="6267450" y="4573400"/>
            <a:ext cx="250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Locomotion PCB Schematic</a:t>
            </a:r>
            <a:endParaRPr sz="1000" u="sng"/>
          </a:p>
        </p:txBody>
      </p:sp>
      <p:cxnSp>
        <p:nvCxnSpPr>
          <p:cNvPr id="249" name="Google Shape;249;p17"/>
          <p:cNvCxnSpPr/>
          <p:nvPr/>
        </p:nvCxnSpPr>
        <p:spPr>
          <a:xfrm rot="10800000">
            <a:off x="2588850" y="2089550"/>
            <a:ext cx="945300" cy="43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" name="Google Shape;250;p17"/>
          <p:cNvSpPr txBox="1"/>
          <p:nvPr/>
        </p:nvSpPr>
        <p:spPr>
          <a:xfrm>
            <a:off x="1947925" y="1952375"/>
            <a:ext cx="705900" cy="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">
                <a:solidFill>
                  <a:schemeClr val="lt1"/>
                </a:solidFill>
              </a:rPr>
              <a:t>Kill switch</a:t>
            </a:r>
            <a:endParaRPr sz="900">
              <a:solidFill>
                <a:schemeClr val="lt1"/>
              </a:solidFill>
            </a:endParaRPr>
          </a:p>
        </p:txBody>
      </p:sp>
      <p:cxnSp>
        <p:nvCxnSpPr>
          <p:cNvPr id="251" name="Google Shape;251;p17"/>
          <p:cNvCxnSpPr/>
          <p:nvPr/>
        </p:nvCxnSpPr>
        <p:spPr>
          <a:xfrm>
            <a:off x="2596075" y="2089475"/>
            <a:ext cx="851400" cy="270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7"/>
          <p:cNvCxnSpPr/>
          <p:nvPr/>
        </p:nvCxnSpPr>
        <p:spPr>
          <a:xfrm flipH="1">
            <a:off x="2594075" y="2573125"/>
            <a:ext cx="757500" cy="17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7"/>
          <p:cNvCxnSpPr/>
          <p:nvPr/>
        </p:nvCxnSpPr>
        <p:spPr>
          <a:xfrm rot="10800000">
            <a:off x="2603150" y="2750100"/>
            <a:ext cx="757500" cy="86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7"/>
          <p:cNvSpPr txBox="1"/>
          <p:nvPr/>
        </p:nvSpPr>
        <p:spPr>
          <a:xfrm>
            <a:off x="1964225" y="2584200"/>
            <a:ext cx="7059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">
                <a:solidFill>
                  <a:schemeClr val="lt1"/>
                </a:solidFill>
              </a:rPr>
              <a:t>22.2v</a:t>
            </a:r>
            <a:endParaRPr sz="300">
              <a:solidFill>
                <a:schemeClr val="lt1"/>
              </a:solidFill>
            </a:endParaRPr>
          </a:p>
        </p:txBody>
      </p:sp>
      <p:cxnSp>
        <p:nvCxnSpPr>
          <p:cNvPr id="255" name="Google Shape;255;p17"/>
          <p:cNvCxnSpPr/>
          <p:nvPr/>
        </p:nvCxnSpPr>
        <p:spPr>
          <a:xfrm rot="10800000">
            <a:off x="3932250" y="1638250"/>
            <a:ext cx="49800" cy="467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6" name="Google Shape;256;p17"/>
          <p:cNvSpPr txBox="1"/>
          <p:nvPr/>
        </p:nvSpPr>
        <p:spPr>
          <a:xfrm>
            <a:off x="2976125" y="1367500"/>
            <a:ext cx="12711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">
                <a:solidFill>
                  <a:schemeClr val="lt1"/>
                </a:solidFill>
              </a:rPr>
              <a:t>Buck Converter 19V</a:t>
            </a:r>
            <a:endParaRPr sz="300">
              <a:solidFill>
                <a:schemeClr val="lt1"/>
              </a:solidFill>
            </a:endParaRPr>
          </a:p>
        </p:txBody>
      </p:sp>
      <p:sp>
        <p:nvSpPr>
          <p:cNvPr id="257" name="Google Shape;257;p17"/>
          <p:cNvSpPr txBox="1"/>
          <p:nvPr/>
        </p:nvSpPr>
        <p:spPr>
          <a:xfrm>
            <a:off x="1561450" y="3106700"/>
            <a:ext cx="12711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">
                <a:solidFill>
                  <a:schemeClr val="lt1"/>
                </a:solidFill>
              </a:rPr>
              <a:t>Buck Converter 12V</a:t>
            </a:r>
            <a:endParaRPr sz="300">
              <a:solidFill>
                <a:schemeClr val="lt1"/>
              </a:solidFill>
            </a:endParaRPr>
          </a:p>
        </p:txBody>
      </p:sp>
      <p:sp>
        <p:nvSpPr>
          <p:cNvPr id="258" name="Google Shape;258;p17"/>
          <p:cNvSpPr txBox="1"/>
          <p:nvPr/>
        </p:nvSpPr>
        <p:spPr>
          <a:xfrm>
            <a:off x="2386225" y="3540025"/>
            <a:ext cx="11478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">
                <a:solidFill>
                  <a:schemeClr val="lt1"/>
                </a:solidFill>
              </a:rPr>
              <a:t>Buck Converter 5V</a:t>
            </a:r>
            <a:endParaRPr sz="300">
              <a:solidFill>
                <a:schemeClr val="lt1"/>
              </a:solidFill>
            </a:endParaRPr>
          </a:p>
        </p:txBody>
      </p:sp>
      <p:cxnSp>
        <p:nvCxnSpPr>
          <p:cNvPr id="259" name="Google Shape;259;p17"/>
          <p:cNvCxnSpPr/>
          <p:nvPr/>
        </p:nvCxnSpPr>
        <p:spPr>
          <a:xfrm rot="10800000" flipH="1">
            <a:off x="2730175" y="2507250"/>
            <a:ext cx="927300" cy="728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17"/>
          <p:cNvCxnSpPr/>
          <p:nvPr/>
        </p:nvCxnSpPr>
        <p:spPr>
          <a:xfrm flipH="1">
            <a:off x="3206375" y="3049275"/>
            <a:ext cx="642300" cy="57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" name="Google Shape;261;p17"/>
          <p:cNvSpPr txBox="1"/>
          <p:nvPr/>
        </p:nvSpPr>
        <p:spPr>
          <a:xfrm>
            <a:off x="3528225" y="3600075"/>
            <a:ext cx="11478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">
                <a:solidFill>
                  <a:schemeClr val="lt1"/>
                </a:solidFill>
              </a:rPr>
              <a:t>Screw Terminal 5V</a:t>
            </a:r>
            <a:endParaRPr sz="300">
              <a:solidFill>
                <a:schemeClr val="lt1"/>
              </a:solidFill>
            </a:endParaRPr>
          </a:p>
        </p:txBody>
      </p:sp>
      <p:cxnSp>
        <p:nvCxnSpPr>
          <p:cNvPr id="262" name="Google Shape;262;p17"/>
          <p:cNvCxnSpPr/>
          <p:nvPr/>
        </p:nvCxnSpPr>
        <p:spPr>
          <a:xfrm rot="10800000" flipH="1">
            <a:off x="4254500" y="3049375"/>
            <a:ext cx="201000" cy="583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3" name="Google Shape;263;p17"/>
          <p:cNvSpPr txBox="1"/>
          <p:nvPr/>
        </p:nvSpPr>
        <p:spPr>
          <a:xfrm>
            <a:off x="4676025" y="3600075"/>
            <a:ext cx="11478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">
                <a:solidFill>
                  <a:schemeClr val="lt1"/>
                </a:solidFill>
              </a:rPr>
              <a:t>Screw Terminal 12V</a:t>
            </a:r>
            <a:endParaRPr sz="300">
              <a:solidFill>
                <a:schemeClr val="lt1"/>
              </a:solidFill>
            </a:endParaRPr>
          </a:p>
        </p:txBody>
      </p:sp>
      <p:cxnSp>
        <p:nvCxnSpPr>
          <p:cNvPr id="264" name="Google Shape;264;p17"/>
          <p:cNvCxnSpPr/>
          <p:nvPr/>
        </p:nvCxnSpPr>
        <p:spPr>
          <a:xfrm rot="10800000">
            <a:off x="4598075" y="2632800"/>
            <a:ext cx="315900" cy="974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5" name="Google Shape;265;p17"/>
          <p:cNvSpPr txBox="1"/>
          <p:nvPr/>
        </p:nvSpPr>
        <p:spPr>
          <a:xfrm>
            <a:off x="4213025" y="1419025"/>
            <a:ext cx="12711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">
                <a:solidFill>
                  <a:schemeClr val="lt1"/>
                </a:solidFill>
              </a:rPr>
              <a:t>Screw Terminal 19V</a:t>
            </a:r>
            <a:endParaRPr sz="300">
              <a:solidFill>
                <a:schemeClr val="lt1"/>
              </a:solidFill>
            </a:endParaRPr>
          </a:p>
        </p:txBody>
      </p:sp>
      <p:cxnSp>
        <p:nvCxnSpPr>
          <p:cNvPr id="266" name="Google Shape;266;p17"/>
          <p:cNvCxnSpPr/>
          <p:nvPr/>
        </p:nvCxnSpPr>
        <p:spPr>
          <a:xfrm rot="10800000" flipH="1">
            <a:off x="4495925" y="1654025"/>
            <a:ext cx="102000" cy="403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7" name="Google Shape;267;p17"/>
          <p:cNvSpPr txBox="1"/>
          <p:nvPr/>
        </p:nvSpPr>
        <p:spPr>
          <a:xfrm>
            <a:off x="5484125" y="1749650"/>
            <a:ext cx="705900" cy="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">
                <a:solidFill>
                  <a:schemeClr val="lt1"/>
                </a:solidFill>
              </a:rPr>
              <a:t>Intel NUC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268" name="Google Shape;268;p17"/>
          <p:cNvSpPr txBox="1"/>
          <p:nvPr/>
        </p:nvSpPr>
        <p:spPr>
          <a:xfrm>
            <a:off x="5443975" y="2360075"/>
            <a:ext cx="787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">
                <a:solidFill>
                  <a:schemeClr val="lt1"/>
                </a:solidFill>
              </a:rPr>
              <a:t>Rocket M2</a:t>
            </a:r>
            <a:endParaRPr sz="300">
              <a:solidFill>
                <a:schemeClr val="lt1"/>
              </a:solidFill>
            </a:endParaRPr>
          </a:p>
        </p:txBody>
      </p:sp>
      <p:sp>
        <p:nvSpPr>
          <p:cNvPr id="269" name="Google Shape;269;p17"/>
          <p:cNvSpPr txBox="1"/>
          <p:nvPr/>
        </p:nvSpPr>
        <p:spPr>
          <a:xfrm>
            <a:off x="5402825" y="2938350"/>
            <a:ext cx="7872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00">
                <a:solidFill>
                  <a:schemeClr val="lt1"/>
                </a:solidFill>
              </a:rPr>
              <a:t>IP Cameras</a:t>
            </a:r>
            <a:endParaRPr sz="300">
              <a:solidFill>
                <a:schemeClr val="lt1"/>
              </a:solidFill>
            </a:endParaRPr>
          </a:p>
        </p:txBody>
      </p:sp>
      <p:cxnSp>
        <p:nvCxnSpPr>
          <p:cNvPr id="270" name="Google Shape;270;p17"/>
          <p:cNvCxnSpPr/>
          <p:nvPr/>
        </p:nvCxnSpPr>
        <p:spPr>
          <a:xfrm rot="10800000" flipH="1">
            <a:off x="5071175" y="1930450"/>
            <a:ext cx="472500" cy="173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7"/>
          <p:cNvCxnSpPr/>
          <p:nvPr/>
        </p:nvCxnSpPr>
        <p:spPr>
          <a:xfrm rot="10800000" flipH="1">
            <a:off x="5071175" y="1938850"/>
            <a:ext cx="468300" cy="33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" name="Google Shape;272;p17"/>
          <p:cNvCxnSpPr>
            <a:endCxn id="268" idx="1"/>
          </p:cNvCxnSpPr>
          <p:nvPr/>
        </p:nvCxnSpPr>
        <p:spPr>
          <a:xfrm rot="10800000" flipH="1">
            <a:off x="5071075" y="2495375"/>
            <a:ext cx="372900" cy="12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17"/>
          <p:cNvCxnSpPr>
            <a:endCxn id="269" idx="1"/>
          </p:cNvCxnSpPr>
          <p:nvPr/>
        </p:nvCxnSpPr>
        <p:spPr>
          <a:xfrm>
            <a:off x="5034125" y="2669550"/>
            <a:ext cx="368700" cy="404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17"/>
          <p:cNvCxnSpPr>
            <a:endCxn id="269" idx="1"/>
          </p:cNvCxnSpPr>
          <p:nvPr/>
        </p:nvCxnSpPr>
        <p:spPr>
          <a:xfrm>
            <a:off x="5011625" y="2911950"/>
            <a:ext cx="391200" cy="161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 txBox="1"/>
          <p:nvPr/>
        </p:nvSpPr>
        <p:spPr>
          <a:xfrm>
            <a:off x="525475" y="1211700"/>
            <a:ext cx="2008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Electronics and </a:t>
            </a:r>
            <a:r>
              <a:rPr lang="tr-TR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ower </a:t>
            </a:r>
            <a:r>
              <a:rPr lang="tr-TR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ystem: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8"/>
          <p:cNvSpPr txBox="1"/>
          <p:nvPr/>
        </p:nvSpPr>
        <p:spPr>
          <a:xfrm>
            <a:off x="2892300" y="996025"/>
            <a:ext cx="5854500" cy="39249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Specifications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Adequacy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AutoNum type="arabicParenR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MD30C motor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drivers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IG52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industry-grade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motors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high-torque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planetary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gear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DC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motors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ensures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smooth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powerful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operation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allowing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navigate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diverse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terrains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carry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tasks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precision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agility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AutoNum type="arabicParenR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Rover's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Components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comprising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motors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motor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drivers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batteries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collectively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weigh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total of 12 kg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4064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AutoNum type="arabicParenR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battery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can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90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minutes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sufficient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tasks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distribution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boards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built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buck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converters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various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voltages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such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as 5V, 12V, 19V, 22V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needed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components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AutoNum type="arabicParenR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variety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including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those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humidity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moisture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acceleration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gyroscope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magnetometer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GPS,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give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comprehensive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understanding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surroundings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enhances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ability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perform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scientific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tasks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navigate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accurately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AutoNum type="arabicParenR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motor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drivers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encoders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precise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motors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enabling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accurate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movements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tasks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such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navigation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manipulation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19</a:t>
            </a:fld>
            <a:endParaRPr/>
          </a:p>
        </p:txBody>
      </p:sp>
      <p:pic>
        <p:nvPicPr>
          <p:cNvPr id="282" name="Google Shape;28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8"/>
          <p:cNvSpPr txBox="1">
            <a:spLocks noGrp="1"/>
          </p:cNvSpPr>
          <p:nvPr>
            <p:ph type="ctrTitle"/>
          </p:nvPr>
        </p:nvSpPr>
        <p:spPr>
          <a:xfrm>
            <a:off x="296460" y="368130"/>
            <a:ext cx="31071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tr-TR" sz="36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tr-TR" sz="3600" b="1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TEAM INFO</a:t>
            </a:r>
            <a:endParaRPr sz="3600" b="1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2</a:t>
            </a:fld>
            <a:endParaRPr/>
          </a:p>
        </p:txBody>
      </p:sp>
      <p:sp>
        <p:nvSpPr>
          <p:cNvPr id="67" name="Google Shape;67;p2"/>
          <p:cNvSpPr txBox="1"/>
          <p:nvPr/>
        </p:nvSpPr>
        <p:spPr>
          <a:xfrm>
            <a:off x="525475" y="1749525"/>
            <a:ext cx="20088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Team Name: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525475" y="2839025"/>
            <a:ext cx="200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Contact: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525475" y="2059950"/>
            <a:ext cx="2008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2911750" y="1844025"/>
            <a:ext cx="5854500" cy="400200"/>
          </a:xfrm>
          <a:prstGeom prst="rect">
            <a:avLst/>
          </a:prstGeom>
          <a:noFill/>
          <a:ln w="9525" cap="flat" cmpd="sng">
            <a:solidFill>
              <a:srgbClr val="56B5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TEAM VYADH</a:t>
            </a:r>
            <a:endParaRPr sz="1400" b="0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2911750" y="2992925"/>
            <a:ext cx="5854500" cy="615600"/>
          </a:xfrm>
          <a:prstGeom prst="rect">
            <a:avLst/>
          </a:prstGeom>
          <a:noFill/>
          <a:ln w="9525" cap="flat" cmpd="sng">
            <a:solidFill>
              <a:srgbClr val="56B5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+91-8249963669</a:t>
            </a:r>
            <a:endParaRPr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"/>
          <p:cNvSpPr txBox="1"/>
          <p:nvPr/>
        </p:nvSpPr>
        <p:spPr>
          <a:xfrm>
            <a:off x="525475" y="1211700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Manipulation </a:t>
            </a:r>
            <a:r>
              <a:rPr lang="tr-TR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ystem: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9"/>
          <p:cNvSpPr txBox="1"/>
          <p:nvPr/>
        </p:nvSpPr>
        <p:spPr>
          <a:xfrm>
            <a:off x="2892300" y="1054975"/>
            <a:ext cx="5854500" cy="37404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features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5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degrees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freedom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(DOF)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powered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dual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electronic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linear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actuators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includes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worm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spur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gear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combination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operated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an IG45 motor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turntable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rotation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along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servo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motors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effector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constructed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hollow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Aluminium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6061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rods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square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cross-section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simplifying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while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providing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high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rigidity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low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vibrations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during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operations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combined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force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capability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800 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radius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coverage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650 mm,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suitable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tasks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such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picking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placing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operations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required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mounted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chassis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close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turntable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worm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gear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series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spur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gears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convert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high-speed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low-torque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configuration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low-speed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high-torque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configuration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setup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is ideal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rotating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evenly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distributing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load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chassis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An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axial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deep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groove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thrust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bearing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transfer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load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entire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turntable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chassis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providing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unrestricted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rotation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shoulder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elbow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linkages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transform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linear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actuators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circular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effector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consists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geared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beetle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claw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driven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single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NEMA 17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stepper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motor,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delivering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effective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torque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1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torque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sufficient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lift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loads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5 kg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ease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Additionally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a set of 2 NEMA 17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motors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employed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rotate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gripper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horizontal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vertical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planes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providing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wrist-like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configuration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configuration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enables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effector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execute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actions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such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turning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knob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flipping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switch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20</a:t>
            </a:fld>
            <a:endParaRPr/>
          </a:p>
        </p:txBody>
      </p:sp>
      <p:sp>
        <p:nvSpPr>
          <p:cNvPr id="292" name="Google Shape;292;p19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 txBox="1"/>
          <p:nvPr/>
        </p:nvSpPr>
        <p:spPr>
          <a:xfrm>
            <a:off x="525475" y="1211700"/>
            <a:ext cx="2008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tr-TR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Manipulation System:</a:t>
            </a: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0"/>
          <p:cNvSpPr txBox="1"/>
          <p:nvPr/>
        </p:nvSpPr>
        <p:spPr>
          <a:xfrm>
            <a:off x="2911750" y="1370250"/>
            <a:ext cx="5854500" cy="1615284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1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End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Effector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15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5 D.O.F.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forged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analysing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bonobo’s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muscular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wrist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relative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motions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were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mimicked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implemented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ergonomic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21</a:t>
            </a:fld>
            <a:endParaRPr/>
          </a:p>
        </p:txBody>
      </p:sp>
      <p:sp>
        <p:nvSpPr>
          <p:cNvPr id="302" name="Google Shape;302;p20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 txBox="1"/>
          <p:nvPr/>
        </p:nvSpPr>
        <p:spPr>
          <a:xfrm>
            <a:off x="525475" y="1211700"/>
            <a:ext cx="2008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tr-TR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Manipulation System:</a:t>
            </a: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22</a:t>
            </a:fld>
            <a:endParaRPr/>
          </a:p>
        </p:txBody>
      </p:sp>
      <p:sp>
        <p:nvSpPr>
          <p:cNvPr id="311" name="Google Shape;311;p21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9189" y="1773925"/>
            <a:ext cx="2513347" cy="16962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15" name="Google Shape;315;p21"/>
          <p:cNvSpPr txBox="1"/>
          <p:nvPr/>
        </p:nvSpPr>
        <p:spPr>
          <a:xfrm>
            <a:off x="4188150" y="3554375"/>
            <a:ext cx="14154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Robotic Arm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2675" y="1723625"/>
            <a:ext cx="2237915" cy="16962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17" name="Google Shape;317;p21"/>
          <p:cNvSpPr txBox="1"/>
          <p:nvPr/>
        </p:nvSpPr>
        <p:spPr>
          <a:xfrm>
            <a:off x="6936738" y="3537275"/>
            <a:ext cx="130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End Effector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2"/>
          <p:cNvSpPr txBox="1"/>
          <p:nvPr/>
        </p:nvSpPr>
        <p:spPr>
          <a:xfrm>
            <a:off x="525475" y="1211700"/>
            <a:ext cx="2008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tr-TR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Manipulation System:</a:t>
            </a: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2"/>
          <p:cNvSpPr txBox="1"/>
          <p:nvPr/>
        </p:nvSpPr>
        <p:spPr>
          <a:xfrm>
            <a:off x="2892300" y="1339950"/>
            <a:ext cx="5854500" cy="27705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b="1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endParaRPr b="1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Char char="●"/>
            </a:pP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Mass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13kg</a:t>
            </a:r>
            <a:endParaRPr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Char char="●"/>
            </a:pP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Material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Aluminium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6061</a:t>
            </a:r>
            <a:endParaRPr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Char char="●"/>
            </a:pP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Motor (</a:t>
            </a: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turntable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): IG45</a:t>
            </a:r>
            <a:endParaRPr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Char char="●"/>
            </a:pP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Rod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cross-section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30x30 mm²</a:t>
            </a:r>
            <a:endParaRPr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Char char="●"/>
            </a:pP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Radius of </a:t>
            </a: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coverage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650 mm</a:t>
            </a:r>
            <a:endParaRPr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Char char="●"/>
            </a:pP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Total </a:t>
            </a: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load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carrying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capacity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800N</a:t>
            </a:r>
            <a:endParaRPr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b="1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End</a:t>
            </a:r>
            <a:r>
              <a:rPr lang="tr-TR" b="1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b="1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Effector</a:t>
            </a:r>
            <a:endParaRPr b="1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Char char="●"/>
            </a:pP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Motor: NEMA 17</a:t>
            </a:r>
            <a:endParaRPr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Char char="●"/>
            </a:pP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Effective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Torque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1Nm</a:t>
            </a:r>
            <a:endParaRPr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Calibri"/>
              <a:buChar char="●"/>
            </a:pP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Load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Carrying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Capacity</a:t>
            </a:r>
            <a:r>
              <a:rPr lang="tr-TR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5kg</a:t>
            </a:r>
            <a:endParaRPr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23</a:t>
            </a:fld>
            <a:endParaRPr/>
          </a:p>
        </p:txBody>
      </p:sp>
      <p:sp>
        <p:nvSpPr>
          <p:cNvPr id="325" name="Google Shape;325;p22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3"/>
          <p:cNvSpPr txBox="1"/>
          <p:nvPr/>
        </p:nvSpPr>
        <p:spPr>
          <a:xfrm>
            <a:off x="525475" y="1211700"/>
            <a:ext cx="20088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Science Payload: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3"/>
          <p:cNvSpPr txBox="1"/>
          <p:nvPr/>
        </p:nvSpPr>
        <p:spPr>
          <a:xfrm>
            <a:off x="2121000" y="1041825"/>
            <a:ext cx="6625800" cy="39267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5-DOF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provides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flexibility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precision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handling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gripper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sample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an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auger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allows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efficient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drilling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Martian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surface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Additionally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kit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detachable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clips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offers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convenient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organized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way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store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Overall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likely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chosen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ability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reliably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effectively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challenging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Martian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b="1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Strengths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1. Precision: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5-DOF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allows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precise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movements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enabling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accurate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sample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Efficiency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an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auger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speeds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compared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manual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methods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Versatility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can be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adapted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various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types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locations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on Mars.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Convenience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kit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detachable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clips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provides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convenient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organized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way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store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b="1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Weaknesses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Complexity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be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complex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operate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requiring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specialized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knowledge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skills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Maintenance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auger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require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regular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maintenance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calibration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ensure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optimal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performance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Environmental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Limitations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be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affected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harsh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Martian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such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dust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storms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extreme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temperatures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Sample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Contamination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is a risk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contaminating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scientific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integrity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24</a:t>
            </a:fld>
            <a:endParaRPr/>
          </a:p>
        </p:txBody>
      </p:sp>
      <p:sp>
        <p:nvSpPr>
          <p:cNvPr id="335" name="Google Shape;335;p23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4"/>
          <p:cNvSpPr txBox="1"/>
          <p:nvPr/>
        </p:nvSpPr>
        <p:spPr>
          <a:xfrm>
            <a:off x="525475" y="1211700"/>
            <a:ext cx="20088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Science Payload: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4"/>
          <p:cNvSpPr txBox="1"/>
          <p:nvPr/>
        </p:nvSpPr>
        <p:spPr>
          <a:xfrm>
            <a:off x="2127700" y="1006250"/>
            <a:ext cx="6619200" cy="3494003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Curiosity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equipped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"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"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located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articulated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robotic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known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as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turret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turret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houses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drill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inspired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auger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mechanism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currently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Augers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inspired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natural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drilling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mechanisms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found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various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organisms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such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certain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species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worms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insects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biomimicry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can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lead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innovative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designs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improve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efficiency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effectiveness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auger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unique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aspect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sensor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array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ability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capture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comprehensive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set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environmental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data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crucial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understanding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Martian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combining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measurements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DHT22,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moisture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sensor, CO2 sensor, MQ4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gas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sensor,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BMP280,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provides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holistic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view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Mars'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environmental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conditions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offering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insights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potential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habitability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past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geological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processes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Containers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payload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designed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be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insulated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sealed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eliminate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contamination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spillage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contents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microscope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mounted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aimed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studying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texture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grain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size is a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crucial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factor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determining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geology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Martian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terrain</a:t>
            </a:r>
            <a:r>
              <a:rPr lang="tr-TR" sz="11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25</a:t>
            </a:fld>
            <a:endParaRPr/>
          </a:p>
        </p:txBody>
      </p:sp>
      <p:sp>
        <p:nvSpPr>
          <p:cNvPr id="345" name="Google Shape;345;p24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"/>
          <p:cNvSpPr txBox="1"/>
          <p:nvPr/>
        </p:nvSpPr>
        <p:spPr>
          <a:xfrm>
            <a:off x="525475" y="1211700"/>
            <a:ext cx="20088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Science Payload: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26</a:t>
            </a:fld>
            <a:endParaRPr/>
          </a:p>
        </p:txBody>
      </p:sp>
      <p:sp>
        <p:nvSpPr>
          <p:cNvPr id="354" name="Google Shape;354;p25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2013" y="1722300"/>
            <a:ext cx="2728524" cy="25406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58" name="Google Shape;35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2000" y="1722300"/>
            <a:ext cx="2106176" cy="25406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6F6AA-BA77-8243-0770-0551931FDF65}"/>
              </a:ext>
            </a:extLst>
          </p:cNvPr>
          <p:cNvSpPr txBox="1"/>
          <p:nvPr/>
        </p:nvSpPr>
        <p:spPr>
          <a:xfrm>
            <a:off x="3847282" y="4509328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Life Analyzer kit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D9DA5-2320-B749-5156-8475C65AF26F}"/>
              </a:ext>
            </a:extLst>
          </p:cNvPr>
          <p:cNvSpPr txBox="1"/>
          <p:nvPr/>
        </p:nvSpPr>
        <p:spPr>
          <a:xfrm>
            <a:off x="6951508" y="4509328"/>
            <a:ext cx="783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6"/>
          <p:cNvSpPr txBox="1"/>
          <p:nvPr/>
        </p:nvSpPr>
        <p:spPr>
          <a:xfrm>
            <a:off x="525475" y="1211700"/>
            <a:ext cx="20088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Science Payload: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6"/>
          <p:cNvSpPr txBox="1"/>
          <p:nvPr/>
        </p:nvSpPr>
        <p:spPr>
          <a:xfrm>
            <a:off x="2810577" y="1324500"/>
            <a:ext cx="5761748" cy="3348579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condition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executed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sensor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array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offers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continuous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measuring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humidity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DHT22 sensor.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moisture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sensor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measures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volumetric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content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can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determine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moisture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CO</a:t>
            </a:r>
            <a:r>
              <a:rPr lang="tr-TR" sz="8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sensor is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measurement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carbon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dioxide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gas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detect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content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methane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present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MQ-4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gas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sensor.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BMP280 sensor is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detect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atmospheric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pressure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system's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adequacy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well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managed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application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aspects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conducting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scientific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involves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collecting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soil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further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a sensor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array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monitor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atmospheric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conditions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These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conclusions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then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further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examine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hypothesis</a:t>
            </a:r>
            <a:r>
              <a:rPr lang="tr-TR" sz="12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27</a:t>
            </a:fld>
            <a:endParaRPr/>
          </a:p>
        </p:txBody>
      </p:sp>
      <p:sp>
        <p:nvSpPr>
          <p:cNvPr id="366" name="Google Shape;366;p26"/>
          <p:cNvSpPr txBox="1">
            <a:spLocks noGrp="1"/>
          </p:cNvSpPr>
          <p:nvPr>
            <p:ph type="ctrTitle"/>
          </p:nvPr>
        </p:nvSpPr>
        <p:spPr>
          <a:xfrm>
            <a:off x="296460" y="378355"/>
            <a:ext cx="31071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tr-TR" sz="36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7"/>
          <p:cNvSpPr txBox="1"/>
          <p:nvPr/>
        </p:nvSpPr>
        <p:spPr>
          <a:xfrm>
            <a:off x="2840775" y="1006250"/>
            <a:ext cx="5981100" cy="36942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2.4GHz has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been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finalized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frequency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setup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placed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Ubiquiti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Omnidirectional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antenna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along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Rocket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M2 on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Rover,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Nanostation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M2 is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receiver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Control Station (GCS).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custom-built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GUI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using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Foxglove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hosted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onboard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computer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(Intel NUC)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remotely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rover’s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traversal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live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camera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IP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cameras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captured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streamed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directly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IP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addresses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GCS.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Real-time data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monitored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visualized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React+Flask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based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web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application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Strengths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➢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Using an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omni-directional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antenna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ensures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connectivity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irrespective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rover’s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positional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angle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respect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Nanostation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➢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system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dedicated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interface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functionality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ensuring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smooth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operating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experience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❖"/>
            </a:pP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Weakness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➢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Signal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strength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weaken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without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sight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Nanostation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M2,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unidirectional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7"/>
          <p:cNvSpPr txBox="1"/>
          <p:nvPr/>
        </p:nvSpPr>
        <p:spPr>
          <a:xfrm>
            <a:off x="525474" y="1037299"/>
            <a:ext cx="2550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Ground station equipment and communication system: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28</a:t>
            </a:fld>
            <a:endParaRPr/>
          </a:p>
        </p:txBody>
      </p:sp>
      <p:sp>
        <p:nvSpPr>
          <p:cNvPr id="376" name="Google Shape;376;p27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"/>
          <p:cNvSpPr txBox="1"/>
          <p:nvPr/>
        </p:nvSpPr>
        <p:spPr>
          <a:xfrm>
            <a:off x="537225" y="2736400"/>
            <a:ext cx="3107100" cy="15393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just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alibri"/>
              <a:buChar char="●"/>
            </a:pP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SSH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protocol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remotely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operate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NUC.</a:t>
            </a:r>
            <a:endParaRPr sz="1100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98450" algn="just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Calibri"/>
              <a:buChar char="●"/>
            </a:pP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custom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GUI on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Foxglove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Studio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utilizing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Rosbridge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socket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helps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us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integrate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rover’s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functionalities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traversal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single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This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allows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us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oversee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working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100" dirty="0" err="1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smoothly</a:t>
            </a:r>
            <a:r>
              <a:rPr lang="tr-TR" sz="1100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29</a:t>
            </a:fld>
            <a:endParaRPr/>
          </a:p>
        </p:txBody>
      </p:sp>
      <p:sp>
        <p:nvSpPr>
          <p:cNvPr id="385" name="Google Shape;385;p28"/>
          <p:cNvSpPr txBox="1"/>
          <p:nvPr/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8"/>
          <p:cNvPicPr preferRelativeResize="0"/>
          <p:nvPr/>
        </p:nvPicPr>
        <p:blipFill rotWithShape="1">
          <a:blip r:embed="rId5">
            <a:alphaModFix/>
          </a:blip>
          <a:srcRect l="22782" t="13963" r="21392" b="10717"/>
          <a:stretch/>
        </p:blipFill>
        <p:spPr>
          <a:xfrm>
            <a:off x="3791225" y="947325"/>
            <a:ext cx="5152976" cy="39312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88" name="Google Shape;38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8"/>
          <p:cNvSpPr txBox="1"/>
          <p:nvPr/>
        </p:nvSpPr>
        <p:spPr>
          <a:xfrm>
            <a:off x="525474" y="1037299"/>
            <a:ext cx="2550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Ground station equipment and communication system: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tr-TR" sz="3600" b="1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TEAM INFO</a:t>
            </a:r>
            <a:endParaRPr sz="3600" b="1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3</a:t>
            </a:fld>
            <a:endParaRPr/>
          </a:p>
        </p:txBody>
      </p:sp>
      <p:sp>
        <p:nvSpPr>
          <p:cNvPr id="80" name="Google Shape;80;p3"/>
          <p:cNvSpPr txBox="1"/>
          <p:nvPr/>
        </p:nvSpPr>
        <p:spPr>
          <a:xfrm>
            <a:off x="525475" y="1211700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Academic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Institution: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525475" y="2635000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Academic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Consultant: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3"/>
          <p:cNvSpPr txBox="1"/>
          <p:nvPr/>
        </p:nvSpPr>
        <p:spPr>
          <a:xfrm>
            <a:off x="2911750" y="1370250"/>
            <a:ext cx="5854500" cy="831300"/>
          </a:xfrm>
          <a:prstGeom prst="rect">
            <a:avLst/>
          </a:prstGeom>
          <a:noFill/>
          <a:ln w="9525" cap="flat" cmpd="sng">
            <a:solidFill>
              <a:srgbClr val="56B5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Vellore Institute of Technology,</a:t>
            </a:r>
            <a:endParaRPr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Thiruvalam Road, Katpadi, </a:t>
            </a:r>
            <a:endParaRPr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Vellore, Tamil Nadu 632014</a:t>
            </a:r>
            <a:endParaRPr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3"/>
          <p:cNvSpPr txBox="1"/>
          <p:nvPr/>
        </p:nvSpPr>
        <p:spPr>
          <a:xfrm>
            <a:off x="2911750" y="2767600"/>
            <a:ext cx="5854500" cy="831300"/>
          </a:xfrm>
          <a:prstGeom prst="rect">
            <a:avLst/>
          </a:prstGeom>
          <a:noFill/>
          <a:ln w="9525" cap="flat" cmpd="sng">
            <a:solidFill>
              <a:srgbClr val="56B5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Benedict Thomas</a:t>
            </a:r>
            <a:endParaRPr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Vellore Institute of Technology,</a:t>
            </a:r>
            <a:endParaRPr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+91-9938188794</a:t>
            </a:r>
            <a:endParaRPr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30</a:t>
            </a:fld>
            <a:endParaRPr/>
          </a:p>
        </p:txBody>
      </p:sp>
      <p:pic>
        <p:nvPicPr>
          <p:cNvPr id="395" name="Google Shape;39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9"/>
          <p:cNvSpPr txBox="1"/>
          <p:nvPr/>
        </p:nvSpPr>
        <p:spPr>
          <a:xfrm>
            <a:off x="3688400" y="4299250"/>
            <a:ext cx="16326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398" name="Google Shape;39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6525" y="1211700"/>
            <a:ext cx="2159050" cy="28787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99" name="Google Shape;39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46952" y="1211711"/>
            <a:ext cx="2599850" cy="28787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00" name="Google Shape;400;p29"/>
          <p:cNvSpPr txBox="1"/>
          <p:nvPr/>
        </p:nvSpPr>
        <p:spPr>
          <a:xfrm>
            <a:off x="3775108" y="4252300"/>
            <a:ext cx="14592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Nanostation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9"/>
          <p:cNvSpPr txBox="1"/>
          <p:nvPr/>
        </p:nvSpPr>
        <p:spPr>
          <a:xfrm>
            <a:off x="7003100" y="4262950"/>
            <a:ext cx="1343700" cy="3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Rocket M2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9"/>
          <p:cNvSpPr txBox="1"/>
          <p:nvPr/>
        </p:nvSpPr>
        <p:spPr>
          <a:xfrm>
            <a:off x="525474" y="1037299"/>
            <a:ext cx="2550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Ground station equipment and communication system: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9"/>
          <p:cNvSpPr txBox="1"/>
          <p:nvPr/>
        </p:nvSpPr>
        <p:spPr>
          <a:xfrm>
            <a:off x="296460" y="378355"/>
            <a:ext cx="31071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0"/>
          <p:cNvSpPr txBox="1"/>
          <p:nvPr/>
        </p:nvSpPr>
        <p:spPr>
          <a:xfrm>
            <a:off x="2852125" y="1013617"/>
            <a:ext cx="5894700" cy="4063500"/>
          </a:xfrm>
          <a:prstGeom prst="rect">
            <a:avLst/>
          </a:prstGeom>
          <a:noFill/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●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Intel NUC 8i7BEH,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featuring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expandable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memory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32 GB RAM, 256 GB SSD,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 8th Gen Intel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i7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processor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Iris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Plus Graphics 655,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brain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●"/>
            </a:pP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Ubiquiti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Omnidirectional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Antenna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specifications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○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 Name: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AirMAX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Omni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AMO-2G10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○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Frequency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Range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2.35-2.55 GHz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○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Channel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Width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20MHz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○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transmit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50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mW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EIRP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configurable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1.4W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○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10dBi (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decibels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relative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isotropic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●"/>
            </a:pP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Ubiquiti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NanoStation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specifications</a:t>
            </a:r>
            <a:r>
              <a:rPr lang="tr-TR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○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 Name: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NanoStation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M2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○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Frequency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Range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2.412-2.462 GHz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○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Channel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Width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20MHz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○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transmit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100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mW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EIRP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configurable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1.4W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○"/>
            </a:pP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8dBi (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decibels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relative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isotropic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Char char="●"/>
            </a:pP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2.4GHz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Frequency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chosen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after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careful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consideration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throughput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range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team’s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budget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Using an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omni-directional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antenna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ensures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connectivity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irrespective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rover’s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positional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angle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respect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Nanostation</a:t>
            </a:r>
            <a:r>
              <a:rPr lang="tr-TR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31</a:t>
            </a:fld>
            <a:endParaRPr/>
          </a:p>
        </p:txBody>
      </p:sp>
      <p:sp>
        <p:nvSpPr>
          <p:cNvPr id="410" name="Google Shape;410;p30"/>
          <p:cNvSpPr txBox="1">
            <a:spLocks noGrp="1"/>
          </p:cNvSpPr>
          <p:nvPr>
            <p:ph type="ctrTitle"/>
          </p:nvPr>
        </p:nvSpPr>
        <p:spPr>
          <a:xfrm>
            <a:off x="296460" y="378355"/>
            <a:ext cx="3107197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tr-TR" sz="36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ROVER DESIGN</a:t>
            </a:r>
            <a:endParaRPr sz="3600" b="1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0"/>
          <p:cNvSpPr txBox="1"/>
          <p:nvPr/>
        </p:nvSpPr>
        <p:spPr>
          <a:xfrm>
            <a:off x="525474" y="1037299"/>
            <a:ext cx="2550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Ground station equipment and communication system: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/>
          <p:nvPr/>
        </p:nvSpPr>
        <p:spPr>
          <a:xfrm>
            <a:off x="525475" y="1211700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History of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the Team: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2911750" y="1370250"/>
            <a:ext cx="5854500" cy="2216400"/>
          </a:xfrm>
          <a:prstGeom prst="rect">
            <a:avLst/>
          </a:prstGeom>
          <a:noFill/>
          <a:ln w="9525" cap="flat" cmpd="sng">
            <a:solidFill>
              <a:srgbClr val="56B5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200" dirty="0" err="1">
                <a:solidFill>
                  <a:schemeClr val="lt1"/>
                </a:solidFill>
              </a:rPr>
              <a:t>We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were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founded</a:t>
            </a:r>
            <a:r>
              <a:rPr lang="tr-TR" sz="1200" dirty="0">
                <a:solidFill>
                  <a:schemeClr val="lt1"/>
                </a:solidFill>
              </a:rPr>
              <a:t> in 2015, Team </a:t>
            </a:r>
            <a:r>
              <a:rPr lang="tr-TR" sz="1200" dirty="0" err="1">
                <a:solidFill>
                  <a:schemeClr val="lt1"/>
                </a:solidFill>
              </a:rPr>
              <a:t>Vyadh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embarked</a:t>
            </a:r>
            <a:r>
              <a:rPr lang="tr-TR" sz="1200" dirty="0">
                <a:solidFill>
                  <a:schemeClr val="lt1"/>
                </a:solidFill>
              </a:rPr>
              <a:t> on a </a:t>
            </a:r>
            <a:r>
              <a:rPr lang="tr-TR" sz="1200" dirty="0" err="1">
                <a:solidFill>
                  <a:schemeClr val="lt1"/>
                </a:solidFill>
              </a:rPr>
              <a:t>journey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marked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by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innovation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and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excellence</a:t>
            </a:r>
            <a:r>
              <a:rPr lang="tr-TR" sz="1200" dirty="0">
                <a:solidFill>
                  <a:schemeClr val="lt1"/>
                </a:solidFill>
              </a:rPr>
              <a:t> in </a:t>
            </a:r>
            <a:r>
              <a:rPr lang="tr-TR" sz="1200" dirty="0" err="1">
                <a:solidFill>
                  <a:schemeClr val="lt1"/>
                </a:solidFill>
              </a:rPr>
              <a:t>various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international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competitions</a:t>
            </a:r>
            <a:r>
              <a:rPr lang="tr-TR" sz="1200" dirty="0">
                <a:solidFill>
                  <a:schemeClr val="lt1"/>
                </a:solidFill>
              </a:rPr>
              <a:t>. </a:t>
            </a:r>
            <a:r>
              <a:rPr lang="tr-TR" sz="1200" dirty="0" err="1">
                <a:solidFill>
                  <a:schemeClr val="lt1"/>
                </a:solidFill>
              </a:rPr>
              <a:t>With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over</a:t>
            </a:r>
            <a:r>
              <a:rPr lang="tr-TR" sz="1200" dirty="0">
                <a:solidFill>
                  <a:schemeClr val="lt1"/>
                </a:solidFill>
              </a:rPr>
              <a:t> 8 </a:t>
            </a:r>
            <a:r>
              <a:rPr lang="tr-TR" sz="1200" dirty="0" err="1">
                <a:solidFill>
                  <a:schemeClr val="lt1"/>
                </a:solidFill>
              </a:rPr>
              <a:t>years</a:t>
            </a:r>
            <a:r>
              <a:rPr lang="tr-TR" sz="1200" dirty="0">
                <a:solidFill>
                  <a:schemeClr val="lt1"/>
                </a:solidFill>
              </a:rPr>
              <a:t> of </a:t>
            </a:r>
            <a:r>
              <a:rPr lang="tr-TR" sz="1200" dirty="0" err="1">
                <a:solidFill>
                  <a:schemeClr val="lt1"/>
                </a:solidFill>
              </a:rPr>
              <a:t>experience</a:t>
            </a:r>
            <a:r>
              <a:rPr lang="tr-TR" sz="1200" dirty="0">
                <a:solidFill>
                  <a:schemeClr val="lt1"/>
                </a:solidFill>
              </a:rPr>
              <a:t>, </a:t>
            </a:r>
            <a:r>
              <a:rPr lang="tr-TR" sz="1200" dirty="0" err="1">
                <a:solidFill>
                  <a:schemeClr val="lt1"/>
                </a:solidFill>
              </a:rPr>
              <a:t>their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inaugural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appearance</a:t>
            </a:r>
            <a:r>
              <a:rPr lang="tr-TR" sz="1200" dirty="0">
                <a:solidFill>
                  <a:schemeClr val="lt1"/>
                </a:solidFill>
              </a:rPr>
              <a:t> in </a:t>
            </a:r>
            <a:r>
              <a:rPr lang="tr-TR" sz="1200" dirty="0" err="1">
                <a:solidFill>
                  <a:schemeClr val="lt1"/>
                </a:solidFill>
              </a:rPr>
              <a:t>CanSAT</a:t>
            </a:r>
            <a:r>
              <a:rPr lang="tr-TR" sz="1200" dirty="0">
                <a:solidFill>
                  <a:schemeClr val="lt1"/>
                </a:solidFill>
              </a:rPr>
              <a:t> in 2015 </a:t>
            </a:r>
            <a:r>
              <a:rPr lang="tr-TR" sz="1200" dirty="0" err="1">
                <a:solidFill>
                  <a:schemeClr val="lt1"/>
                </a:solidFill>
              </a:rPr>
              <a:t>placed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them</a:t>
            </a:r>
            <a:r>
              <a:rPr lang="tr-TR" sz="1200" dirty="0">
                <a:solidFill>
                  <a:schemeClr val="lt1"/>
                </a:solidFill>
              </a:rPr>
              <a:t> at </a:t>
            </a:r>
            <a:r>
              <a:rPr lang="tr-TR" sz="1200" dirty="0" err="1">
                <a:solidFill>
                  <a:schemeClr val="lt1"/>
                </a:solidFill>
              </a:rPr>
              <a:t>rank</a:t>
            </a:r>
            <a:r>
              <a:rPr lang="tr-TR" sz="1200" dirty="0">
                <a:solidFill>
                  <a:schemeClr val="lt1"/>
                </a:solidFill>
              </a:rPr>
              <a:t> 38. </a:t>
            </a:r>
            <a:r>
              <a:rPr lang="tr-TR" sz="1200" dirty="0" err="1">
                <a:solidFill>
                  <a:schemeClr val="lt1"/>
                </a:solidFill>
              </a:rPr>
              <a:t>Subsequent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years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saw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remarkable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progress</a:t>
            </a:r>
            <a:r>
              <a:rPr lang="tr-TR" sz="1200" dirty="0">
                <a:solidFill>
                  <a:schemeClr val="lt1"/>
                </a:solidFill>
              </a:rPr>
              <a:t>, </a:t>
            </a:r>
            <a:r>
              <a:rPr lang="tr-TR" sz="1200" dirty="0" err="1">
                <a:solidFill>
                  <a:schemeClr val="lt1"/>
                </a:solidFill>
              </a:rPr>
              <a:t>including</a:t>
            </a:r>
            <a:r>
              <a:rPr lang="tr-TR" sz="1200" dirty="0">
                <a:solidFill>
                  <a:schemeClr val="lt1"/>
                </a:solidFill>
              </a:rPr>
              <a:t> a </a:t>
            </a:r>
            <a:r>
              <a:rPr lang="tr-TR" sz="1200" dirty="0" err="1">
                <a:solidFill>
                  <a:schemeClr val="lt1"/>
                </a:solidFill>
              </a:rPr>
              <a:t>notable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rank</a:t>
            </a:r>
            <a:r>
              <a:rPr lang="tr-TR" sz="1200" dirty="0">
                <a:solidFill>
                  <a:schemeClr val="lt1"/>
                </a:solidFill>
              </a:rPr>
              <a:t> 2 in </a:t>
            </a:r>
            <a:r>
              <a:rPr lang="tr-TR" sz="1200" dirty="0" err="1">
                <a:solidFill>
                  <a:schemeClr val="lt1"/>
                </a:solidFill>
              </a:rPr>
              <a:t>Asia</a:t>
            </a:r>
            <a:r>
              <a:rPr lang="tr-TR" sz="1200" dirty="0">
                <a:solidFill>
                  <a:schemeClr val="lt1"/>
                </a:solidFill>
              </a:rPr>
              <a:t> at ERC in 2016 </a:t>
            </a:r>
            <a:r>
              <a:rPr lang="tr-TR" sz="1200" dirty="0" err="1">
                <a:solidFill>
                  <a:schemeClr val="lt1"/>
                </a:solidFill>
              </a:rPr>
              <a:t>and</a:t>
            </a:r>
            <a:r>
              <a:rPr lang="tr-TR" sz="1200" dirty="0">
                <a:solidFill>
                  <a:schemeClr val="lt1"/>
                </a:solidFill>
              </a:rPr>
              <a:t> a </a:t>
            </a:r>
            <a:r>
              <a:rPr lang="tr-TR" sz="1200" dirty="0" err="1">
                <a:solidFill>
                  <a:schemeClr val="lt1"/>
                </a:solidFill>
              </a:rPr>
              <a:t>commendable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rank</a:t>
            </a:r>
            <a:r>
              <a:rPr lang="tr-TR" sz="1200" dirty="0">
                <a:solidFill>
                  <a:schemeClr val="lt1"/>
                </a:solidFill>
              </a:rPr>
              <a:t> 2 in AIAA UG Engine Design </a:t>
            </a:r>
            <a:r>
              <a:rPr lang="tr-TR" sz="1200" dirty="0" err="1">
                <a:solidFill>
                  <a:schemeClr val="lt1"/>
                </a:solidFill>
              </a:rPr>
              <a:t>alongside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rank</a:t>
            </a:r>
            <a:r>
              <a:rPr lang="tr-TR" sz="1200" dirty="0">
                <a:solidFill>
                  <a:schemeClr val="lt1"/>
                </a:solidFill>
              </a:rPr>
              <a:t> 3 in </a:t>
            </a:r>
            <a:r>
              <a:rPr lang="tr-TR" sz="1200" dirty="0" err="1">
                <a:solidFill>
                  <a:schemeClr val="lt1"/>
                </a:solidFill>
              </a:rPr>
              <a:t>CanSAT</a:t>
            </a:r>
            <a:r>
              <a:rPr lang="tr-TR" sz="1200" dirty="0">
                <a:solidFill>
                  <a:schemeClr val="lt1"/>
                </a:solidFill>
              </a:rPr>
              <a:t> in 2017. </a:t>
            </a:r>
            <a:r>
              <a:rPr lang="tr-TR" sz="1200" dirty="0" err="1">
                <a:solidFill>
                  <a:schemeClr val="lt1"/>
                </a:solidFill>
              </a:rPr>
              <a:t>Continuing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their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upward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trajectory</a:t>
            </a:r>
            <a:r>
              <a:rPr lang="tr-TR" sz="1200" dirty="0">
                <a:solidFill>
                  <a:schemeClr val="lt1"/>
                </a:solidFill>
              </a:rPr>
              <a:t>, </a:t>
            </a:r>
            <a:r>
              <a:rPr lang="tr-TR" sz="1200" dirty="0" err="1">
                <a:solidFill>
                  <a:schemeClr val="lt1"/>
                </a:solidFill>
              </a:rPr>
              <a:t>they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secured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rank</a:t>
            </a:r>
            <a:r>
              <a:rPr lang="tr-TR" sz="1200" dirty="0">
                <a:solidFill>
                  <a:schemeClr val="lt1"/>
                </a:solidFill>
              </a:rPr>
              <a:t> 2 in </a:t>
            </a:r>
            <a:r>
              <a:rPr lang="tr-TR" sz="1200" dirty="0" err="1">
                <a:solidFill>
                  <a:schemeClr val="lt1"/>
                </a:solidFill>
              </a:rPr>
              <a:t>Asia</a:t>
            </a:r>
            <a:r>
              <a:rPr lang="tr-TR" sz="1200" dirty="0">
                <a:solidFill>
                  <a:schemeClr val="lt1"/>
                </a:solidFill>
              </a:rPr>
              <a:t> at ERC in 2018. </a:t>
            </a:r>
            <a:r>
              <a:rPr lang="tr-TR" sz="1200" dirty="0" err="1">
                <a:solidFill>
                  <a:schemeClr val="lt1"/>
                </a:solidFill>
              </a:rPr>
              <a:t>In</a:t>
            </a:r>
            <a:r>
              <a:rPr lang="tr-TR" sz="1200" dirty="0">
                <a:solidFill>
                  <a:schemeClr val="lt1"/>
                </a:solidFill>
              </a:rPr>
              <a:t> 2020, </a:t>
            </a:r>
            <a:r>
              <a:rPr lang="tr-TR" sz="1200" dirty="0" err="1">
                <a:solidFill>
                  <a:schemeClr val="lt1"/>
                </a:solidFill>
              </a:rPr>
              <a:t>they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made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their</a:t>
            </a:r>
            <a:r>
              <a:rPr lang="tr-TR" sz="1200" dirty="0">
                <a:solidFill>
                  <a:schemeClr val="lt1"/>
                </a:solidFill>
              </a:rPr>
              <a:t> mark </a:t>
            </a:r>
            <a:r>
              <a:rPr lang="tr-TR" sz="1200" dirty="0" err="1">
                <a:solidFill>
                  <a:schemeClr val="lt1"/>
                </a:solidFill>
              </a:rPr>
              <a:t>globally</a:t>
            </a:r>
            <a:r>
              <a:rPr lang="tr-TR" sz="1200" dirty="0">
                <a:solidFill>
                  <a:schemeClr val="lt1"/>
                </a:solidFill>
              </a:rPr>
              <a:t>, </a:t>
            </a:r>
            <a:r>
              <a:rPr lang="tr-TR" sz="1200" dirty="0" err="1">
                <a:solidFill>
                  <a:schemeClr val="lt1"/>
                </a:solidFill>
              </a:rPr>
              <a:t>placing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amongst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the</a:t>
            </a:r>
            <a:r>
              <a:rPr lang="tr-TR" sz="1200" dirty="0">
                <a:solidFill>
                  <a:schemeClr val="lt1"/>
                </a:solidFill>
              </a:rPr>
              <a:t> top 33 </a:t>
            </a:r>
            <a:r>
              <a:rPr lang="tr-TR" sz="1200" dirty="0" err="1">
                <a:solidFill>
                  <a:schemeClr val="lt1"/>
                </a:solidFill>
              </a:rPr>
              <a:t>teams</a:t>
            </a:r>
            <a:r>
              <a:rPr lang="tr-TR" sz="1200" dirty="0">
                <a:solidFill>
                  <a:schemeClr val="lt1"/>
                </a:solidFill>
              </a:rPr>
              <a:t> at URC. </a:t>
            </a:r>
            <a:r>
              <a:rPr lang="tr-TR" sz="1200" dirty="0" err="1">
                <a:solidFill>
                  <a:schemeClr val="lt1"/>
                </a:solidFill>
              </a:rPr>
              <a:t>The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following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years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witnessed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further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success</a:t>
            </a:r>
            <a:r>
              <a:rPr lang="tr-TR" sz="1200" dirty="0">
                <a:solidFill>
                  <a:schemeClr val="lt1"/>
                </a:solidFill>
              </a:rPr>
              <a:t>, </a:t>
            </a:r>
            <a:r>
              <a:rPr lang="tr-TR" sz="1200" dirty="0" err="1">
                <a:solidFill>
                  <a:schemeClr val="lt1"/>
                </a:solidFill>
              </a:rPr>
              <a:t>with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notable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rankings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including</a:t>
            </a:r>
            <a:r>
              <a:rPr lang="tr-TR" sz="1200" dirty="0">
                <a:solidFill>
                  <a:schemeClr val="lt1"/>
                </a:solidFill>
              </a:rPr>
              <a:t> 9th </a:t>
            </a:r>
            <a:r>
              <a:rPr lang="tr-TR" sz="1200" dirty="0" err="1">
                <a:solidFill>
                  <a:schemeClr val="lt1"/>
                </a:solidFill>
              </a:rPr>
              <a:t>worldwide</a:t>
            </a:r>
            <a:r>
              <a:rPr lang="tr-TR" sz="1200" dirty="0">
                <a:solidFill>
                  <a:schemeClr val="lt1"/>
                </a:solidFill>
              </a:rPr>
              <a:t> at IRDC in 2021, 13th </a:t>
            </a:r>
            <a:r>
              <a:rPr lang="tr-TR" sz="1200" dirty="0" err="1">
                <a:solidFill>
                  <a:schemeClr val="lt1"/>
                </a:solidFill>
              </a:rPr>
              <a:t>globally</a:t>
            </a:r>
            <a:r>
              <a:rPr lang="tr-TR" sz="1200" dirty="0">
                <a:solidFill>
                  <a:schemeClr val="lt1"/>
                </a:solidFill>
              </a:rPr>
              <a:t> at IRDC in 2023, </a:t>
            </a:r>
            <a:r>
              <a:rPr lang="tr-TR" sz="1200" dirty="0" err="1">
                <a:solidFill>
                  <a:schemeClr val="lt1"/>
                </a:solidFill>
              </a:rPr>
              <a:t>and</a:t>
            </a:r>
            <a:r>
              <a:rPr lang="tr-TR" sz="1200" dirty="0">
                <a:solidFill>
                  <a:schemeClr val="lt1"/>
                </a:solidFill>
              </a:rPr>
              <a:t> 19th </a:t>
            </a:r>
            <a:r>
              <a:rPr lang="tr-TR" sz="1200" dirty="0" err="1">
                <a:solidFill>
                  <a:schemeClr val="lt1"/>
                </a:solidFill>
              </a:rPr>
              <a:t>internationally</a:t>
            </a:r>
            <a:r>
              <a:rPr lang="tr-TR" sz="1200" dirty="0">
                <a:solidFill>
                  <a:schemeClr val="lt1"/>
                </a:solidFill>
              </a:rPr>
              <a:t> at IRC in 2024, </a:t>
            </a:r>
            <a:r>
              <a:rPr lang="tr-TR" sz="1200" dirty="0" err="1">
                <a:solidFill>
                  <a:schemeClr val="lt1"/>
                </a:solidFill>
              </a:rPr>
              <a:t>showcasing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their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consistent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performance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and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competitiveness</a:t>
            </a:r>
            <a:r>
              <a:rPr lang="tr-TR" sz="1200" dirty="0">
                <a:solidFill>
                  <a:schemeClr val="lt1"/>
                </a:solidFill>
              </a:rPr>
              <a:t> on </a:t>
            </a:r>
            <a:r>
              <a:rPr lang="tr-TR" sz="1200" dirty="0" err="1">
                <a:solidFill>
                  <a:schemeClr val="lt1"/>
                </a:solidFill>
              </a:rPr>
              <a:t>the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international</a:t>
            </a:r>
            <a:r>
              <a:rPr lang="tr-TR" sz="1200" dirty="0">
                <a:solidFill>
                  <a:schemeClr val="lt1"/>
                </a:solidFill>
              </a:rPr>
              <a:t> </a:t>
            </a:r>
            <a:r>
              <a:rPr lang="tr-TR" sz="1200" dirty="0" err="1">
                <a:solidFill>
                  <a:schemeClr val="lt1"/>
                </a:solidFill>
              </a:rPr>
              <a:t>stage</a:t>
            </a:r>
            <a:r>
              <a:rPr lang="tr-TR" sz="1200" dirty="0">
                <a:solidFill>
                  <a:schemeClr val="lt1"/>
                </a:solidFill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4</a:t>
            </a:fld>
            <a:endParaRPr/>
          </a:p>
        </p:txBody>
      </p:sp>
      <p:pic>
        <p:nvPicPr>
          <p:cNvPr id="93" name="Google Shape;9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4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TEAM INFO</a:t>
            </a:r>
            <a:endParaRPr sz="36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/>
          <p:nvPr/>
        </p:nvSpPr>
        <p:spPr>
          <a:xfrm>
            <a:off x="532402" y="1253332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Active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Members List: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5</a:t>
            </a:fld>
            <a:endParaRPr/>
          </a:p>
        </p:txBody>
      </p:sp>
      <p:pic>
        <p:nvPicPr>
          <p:cNvPr id="102" name="Google Shape;10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5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TEAM INFO</a:t>
            </a:r>
            <a:endParaRPr sz="36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8077" y="720425"/>
            <a:ext cx="2662031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4afb1094a_0_0"/>
          <p:cNvSpPr txBox="1"/>
          <p:nvPr/>
        </p:nvSpPr>
        <p:spPr>
          <a:xfrm>
            <a:off x="532402" y="1253332"/>
            <a:ext cx="200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Team Photo</a:t>
            </a:r>
            <a:endParaRPr sz="2400" b="1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124afb1094a_0_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6</a:t>
            </a:fld>
            <a:endParaRPr/>
          </a:p>
        </p:txBody>
      </p:sp>
      <p:pic>
        <p:nvPicPr>
          <p:cNvPr id="112" name="Google Shape;112;g124afb1094a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1" cy="34216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124afb1094a_0_0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TEAM INFO</a:t>
            </a:r>
            <a:endParaRPr sz="36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g124afb1094a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7125" y="1207850"/>
            <a:ext cx="5031725" cy="3068251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g124afb1094a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750" y="4262950"/>
            <a:ext cx="887526" cy="6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>
            <a:spLocks noGrp="1"/>
          </p:cNvSpPr>
          <p:nvPr>
            <p:ph type="ctrTitle"/>
          </p:nvPr>
        </p:nvSpPr>
        <p:spPr>
          <a:xfrm>
            <a:off x="311700" y="378766"/>
            <a:ext cx="3246663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tr-TR" sz="3600" b="1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 sz="3600" b="1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 txBox="1"/>
          <p:nvPr/>
        </p:nvSpPr>
        <p:spPr>
          <a:xfrm>
            <a:off x="456750" y="935175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endParaRPr sz="24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Calendar:</a:t>
            </a:r>
            <a:endParaRPr sz="24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7</a:t>
            </a:fld>
            <a:endParaRPr/>
          </a:p>
        </p:txBody>
      </p:sp>
      <p:pic>
        <p:nvPicPr>
          <p:cNvPr id="123" name="Google Shape;12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307" y="4317391"/>
            <a:ext cx="1007427" cy="73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6">
            <a:alphaModFix/>
          </a:blip>
          <a:srcRect b="3091"/>
          <a:stretch/>
        </p:blipFill>
        <p:spPr>
          <a:xfrm>
            <a:off x="311700" y="1745925"/>
            <a:ext cx="8709450" cy="25254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/>
          <p:nvPr/>
        </p:nvSpPr>
        <p:spPr>
          <a:xfrm>
            <a:off x="525475" y="1227212"/>
            <a:ext cx="2008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endParaRPr sz="24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Formation:</a:t>
            </a:r>
            <a:endParaRPr sz="24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 txBox="1"/>
          <p:nvPr/>
        </p:nvSpPr>
        <p:spPr>
          <a:xfrm>
            <a:off x="2911750" y="1039425"/>
            <a:ext cx="5854500" cy="1423436"/>
          </a:xfrm>
          <a:prstGeom prst="rect">
            <a:avLst/>
          </a:prstGeom>
          <a:noFill/>
          <a:ln w="9525" cap="flat" cmpd="sng">
            <a:solidFill>
              <a:srgbClr val="56B5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Vyadh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comprises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32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has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been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divided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into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six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domains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composed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undergraduate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disciplines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domain has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respective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domain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responsible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assigning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tasks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respective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domain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ensuring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everything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domain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without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issues</a:t>
            </a:r>
            <a:r>
              <a:rPr lang="tr-T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8</a:t>
            </a:fld>
            <a:endParaRPr/>
          </a:p>
        </p:txBody>
      </p:sp>
      <p:pic>
        <p:nvPicPr>
          <p:cNvPr id="133" name="Google Shape;1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7"/>
          <p:cNvSpPr txBox="1"/>
          <p:nvPr/>
        </p:nvSpPr>
        <p:spPr>
          <a:xfrm>
            <a:off x="311700" y="378766"/>
            <a:ext cx="3246663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 sz="36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7"/>
          <p:cNvPicPr preferRelativeResize="0"/>
          <p:nvPr/>
        </p:nvPicPr>
        <p:blipFill rotWithShape="1">
          <a:blip r:embed="rId5">
            <a:alphaModFix/>
          </a:blip>
          <a:srcRect t="33363" b="29434"/>
          <a:stretch/>
        </p:blipFill>
        <p:spPr>
          <a:xfrm>
            <a:off x="2911750" y="2683075"/>
            <a:ext cx="5854500" cy="2059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36" name="Google Shape;136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750" y="4061625"/>
            <a:ext cx="1007427" cy="73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/>
          <p:nvPr/>
        </p:nvSpPr>
        <p:spPr>
          <a:xfrm>
            <a:off x="525475" y="1211700"/>
            <a:ext cx="20088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Workplace:</a:t>
            </a:r>
            <a:endParaRPr sz="24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8"/>
          <p:cNvSpPr txBox="1"/>
          <p:nvPr/>
        </p:nvSpPr>
        <p:spPr>
          <a:xfrm>
            <a:off x="2242975" y="1253575"/>
            <a:ext cx="6476700" cy="927916"/>
          </a:xfrm>
          <a:prstGeom prst="rect">
            <a:avLst/>
          </a:prstGeom>
          <a:noFill/>
          <a:ln w="9525" cap="flat" cmpd="sng">
            <a:solidFill>
              <a:srgbClr val="56B5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have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dedicated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lab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Team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Vyadh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also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campus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various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types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tests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Additionally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spacious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construction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near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campus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too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occasionally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conduct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field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dirty="0" err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tests</a:t>
            </a:r>
            <a:r>
              <a:rPr lang="tr-TR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tr-TR"/>
              <a:t>9</a:t>
            </a:fld>
            <a:endParaRPr/>
          </a:p>
        </p:txBody>
      </p:sp>
      <p:pic>
        <p:nvPicPr>
          <p:cNvPr id="144" name="Google Shape;14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0025" y="445025"/>
            <a:ext cx="1196783" cy="34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/>
          <p:nvPr/>
        </p:nvSpPr>
        <p:spPr>
          <a:xfrm>
            <a:off x="311700" y="378766"/>
            <a:ext cx="3246663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tr-TR" sz="3600" b="1" i="0" u="none" strike="noStrike" cap="none">
                <a:solidFill>
                  <a:srgbClr val="56B5BF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 sz="3600" b="1" i="0" u="none" strike="noStrike" cap="none">
              <a:solidFill>
                <a:srgbClr val="56B5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2551" y="2712300"/>
            <a:ext cx="2794250" cy="18623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47" name="Google Shape;147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750" y="4061625"/>
            <a:ext cx="1007427" cy="73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4675" y="2712300"/>
            <a:ext cx="3148477" cy="18623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3050</Words>
  <Application>Microsoft Macintosh PowerPoint</Application>
  <PresentationFormat>On-screen Show (16:9)</PresentationFormat>
  <Paragraphs>265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Simple Light</vt:lpstr>
      <vt:lpstr>PowerPoint Presentation</vt:lpstr>
      <vt:lpstr>TEAM INFO</vt:lpstr>
      <vt:lpstr>TEAM INFO</vt:lpstr>
      <vt:lpstr>PowerPoint Presentation</vt:lpstr>
      <vt:lpstr>PowerPoint Presentation</vt:lpstr>
      <vt:lpstr>PowerPoint Presentation</vt:lpstr>
      <vt:lpstr>MANAGEMENT</vt:lpstr>
      <vt:lpstr>PowerPoint Presentation</vt:lpstr>
      <vt:lpstr>PowerPoint Presentation</vt:lpstr>
      <vt:lpstr>PowerPoint Presentation</vt:lpstr>
      <vt:lpstr>MANAGEMENT</vt:lpstr>
      <vt:lpstr>ROVER DESIGN</vt:lpstr>
      <vt:lpstr>PowerPoint Presentation</vt:lpstr>
      <vt:lpstr>PowerPoint Presentation</vt:lpstr>
      <vt:lpstr>ROVER DESIGN</vt:lpstr>
      <vt:lpstr>ROVER DESIGN</vt:lpstr>
      <vt:lpstr>PowerPoint Presentation</vt:lpstr>
      <vt:lpstr>ROVER DESIGN</vt:lpstr>
      <vt:lpstr>ROVER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ROVER DESIGN</vt:lpstr>
      <vt:lpstr>PowerPoint Presentation</vt:lpstr>
      <vt:lpstr>PowerPoint Presentation</vt:lpstr>
      <vt:lpstr>PowerPoint Presentation</vt:lpstr>
      <vt:lpstr>ROVER DESIGN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Zeynep Elmas</dc:creator>
  <cp:lastModifiedBy>Ishaan Seshukumar Pothapragada</cp:lastModifiedBy>
  <cp:revision>1</cp:revision>
  <dcterms:modified xsi:type="dcterms:W3CDTF">2024-05-01T19:51:46Z</dcterms:modified>
</cp:coreProperties>
</file>