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1" roundtripDataSignature="AMtx7miT3Z7vIIYUqlO7yf6QEU6jGdH5V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Doruk Fetin Celik"/>
  <p:cmAuthor clrIdx="1" id="1" initials="" lastIdx="1" name="Alp Gokalp"/>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9CC1EEE-7E9C-425A-9DED-9E1E0FA90D2D}">
  <a:tblStyle styleId="{B9CC1EEE-7E9C-425A-9DED-9E1E0FA90D2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1" Type="http://customschemas.google.com/relationships/presentationmetadata" Target="meta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4-19T19:47:42.699">
    <p:pos x="196" y="238"/>
    <p:text>gantt lazım</p:text>
    <p:extLst>
      <p:ext uri="{C676402C-5697-4E1C-873F-D02D1690AC5C}">
        <p15:threadingInfo timeZoneBias="0"/>
      </p:ext>
      <p:ext uri="http://customooxmlschemas.google.com/">
        <go:slidesCustomData xmlns:go="http://customooxmlschemas.google.com/" commentPostId="AAABMS5pb5Y"/>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4-04-22T13:56:37.497">
    <p:pos x="6000" y="0"/>
    <p:text>daha toplu bir foto koyalım @doruk.celik@ozu.edu.tr</p:text>
    <p:extLst>
      <p:ext uri="{C676402C-5697-4E1C-873F-D02D1690AC5C}">
        <p15:threadingInfo timeZoneBias="0"/>
      </p:ext>
      <p:ext uri="http://customooxmlschemas.google.com/">
        <go:slidesCustomData xmlns:go="http://customooxmlschemas.google.com/" commentPostId="AAABMTHjK-A"/>
      </p:ext>
    </p:extLst>
  </p:cm>
  <p:cm authorId="0" idx="2" dt="2024-04-22T13:56:37.497">
    <p:pos x="6000" y="0"/>
    <p:text>bulursan koy</p:text>
    <p:extLst>
      <p:ext uri="{C676402C-5697-4E1C-873F-D02D1690AC5C}">
        <p15:threadingInfo timeZoneBias="0">
          <p15:parentCm authorId="1" idx="1"/>
        </p15:threadingInfo>
      </p:ext>
      <p:ext uri="http://customooxmlschemas.google.com/">
        <go:slidesCustomData xmlns:go="http://customooxmlschemas.google.com/" commentPostId="AAABMTHjK-U"/>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04-22T14:00:11.316">
    <p:pos x="331" y="763"/>
    <p:text>Bu fotodan iyisini çekelim şu anlık koydum</p:text>
    <p:extLst>
      <p:ext uri="{C676402C-5697-4E1C-873F-D02D1690AC5C}">
        <p15:threadingInfo timeZoneBias="0"/>
      </p:ext>
      <p:ext uri="http://customooxmlschemas.google.com/">
        <go:slidesCustomData xmlns:go="http://customooxmlschemas.google.com/" commentPostId="AAABMTHjK-c"/>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04-24T18:52:30.748">
    <p:pos x="331" y="1550"/>
    <p:text>@alp.gokalp@ozu.edu.tr buraya kart fotosu</p:text>
    <p:extLst>
      <p:ext uri="{C676402C-5697-4E1C-873F-D02D1690AC5C}">
        <p15:threadingInfo timeZoneBias="0"/>
      </p:ext>
      <p:ext uri="http://customooxmlschemas.google.com/">
        <go:slidesCustomData xmlns:go="http://customooxmlschemas.google.com/" commentPostId="AAABMdRkD7g"/>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4-04-30T09:55:31.650">
    <p:pos x="1834" y="623"/>
    <p:text>ne</p:text>
    <p:extLst>
      <p:ext uri="{C676402C-5697-4E1C-873F-D02D1690AC5C}">
        <p15:threadingInfo timeZoneBias="0"/>
      </p:ext>
      <p:ext uri="http://customooxmlschemas.google.com/">
        <go:slidesCustomData xmlns:go="http://customooxmlschemas.google.com/" commentPostId="AAABMmdxM7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d0e9b4bf5f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g2d0e9b4bf5f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d13e63e2f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2d13e63e2f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24afb1094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124afb1094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3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4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4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 name="Google Shape;18;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3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3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3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3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3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3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3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4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tr-TR"/>
              <a:t>‹#›</a:t>
            </a:fld>
            <a:endParaRPr/>
          </a:p>
        </p:txBody>
      </p:sp>
      <p:sp>
        <p:nvSpPr>
          <p:cNvPr id="9" name="Google Shape;9;p31"/>
          <p:cNvSpPr txBox="1"/>
          <p:nvPr/>
        </p:nvSpPr>
        <p:spPr>
          <a:xfrm>
            <a:off x="311150" y="4300538"/>
            <a:ext cx="1941513" cy="7562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 name="Google Shape;10;p31"/>
          <p:cNvPicPr preferRelativeResize="0"/>
          <p:nvPr/>
        </p:nvPicPr>
        <p:blipFill>
          <a:blip r:embed="rId1">
            <a:alphaModFix/>
          </a:blip>
          <a:stretch>
            <a:fillRect/>
          </a:stretch>
        </p:blipFill>
        <p:spPr>
          <a:xfrm>
            <a:off x="525478" y="3899825"/>
            <a:ext cx="1167324" cy="1155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4.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comments" Target="../comments/comment2.xml"/><Relationship Id="rId4" Type="http://schemas.openxmlformats.org/officeDocument/2006/relationships/image" Target="../media/image19.jpg"/><Relationship Id="rId5" Type="http://schemas.openxmlformats.org/officeDocument/2006/relationships/image" Target="../media/image4.png"/><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comments" Target="../comments/comment3.xml"/><Relationship Id="rId4" Type="http://schemas.openxmlformats.org/officeDocument/2006/relationships/image" Target="../media/image7.jp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hyperlink" Target="mailto:doruk.celik@ozu.edu.tr" TargetMode="External"/><Relationship Id="rId9" Type="http://schemas.openxmlformats.org/officeDocument/2006/relationships/hyperlink" Target="https://www.youtube.com/@team_roverova" TargetMode="External"/><Relationship Id="rId5" Type="http://schemas.openxmlformats.org/officeDocument/2006/relationships/hyperlink" Target="mailto:ozurover@gmail.com" TargetMode="External"/><Relationship Id="rId6" Type="http://schemas.openxmlformats.org/officeDocument/2006/relationships/hyperlink" Target="https://www.facebook.com/OzURover?locale=tr_TR" TargetMode="External"/><Relationship Id="rId7" Type="http://schemas.openxmlformats.org/officeDocument/2006/relationships/hyperlink" Target="https://twitter.com/ozurover" TargetMode="External"/><Relationship Id="rId8" Type="http://schemas.openxmlformats.org/officeDocument/2006/relationships/hyperlink" Target="https://twitter.com/ozurove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comments" Target="../comments/comment4.xml"/><Relationship Id="rId4" Type="http://schemas.openxmlformats.org/officeDocument/2006/relationships/image" Target="../media/image7.jp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comments" Target="../comments/comment5.xml"/><Relationship Id="rId4" Type="http://schemas.openxmlformats.org/officeDocument/2006/relationships/image" Target="../media/image7.jp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jp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jpg"/><Relationship Id="rId4" Type="http://schemas.openxmlformats.org/officeDocument/2006/relationships/image" Target="../media/image4.png"/><Relationship Id="rId5" Type="http://schemas.openxmlformats.org/officeDocument/2006/relationships/image" Target="../media/image13.jpg"/><Relationship Id="rId6"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hyperlink" Target="mailto:Ozkan.bebek@ozyegin.edu.tr" TargetMode="External"/><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jpg"/><Relationship Id="rId4" Type="http://schemas.openxmlformats.org/officeDocument/2006/relationships/image" Target="../media/image4.png"/><Relationship Id="rId5" Type="http://schemas.openxmlformats.org/officeDocument/2006/relationships/image" Target="../media/image25.jpg"/><Relationship Id="rId6"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19.jpg"/><Relationship Id="rId5" Type="http://schemas.openxmlformats.org/officeDocument/2006/relationships/image" Target="../media/image4.pn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 name="Shape 55"/>
        <p:cNvGrpSpPr/>
        <p:nvPr/>
      </p:nvGrpSpPr>
      <p:grpSpPr>
        <a:xfrm>
          <a:off x="0" y="0"/>
          <a:ext cx="0" cy="0"/>
          <a:chOff x="0" y="0"/>
          <a:chExt cx="0" cy="0"/>
        </a:xfrm>
      </p:grpSpPr>
      <p:pic>
        <p:nvPicPr>
          <p:cNvPr id="56" name="Google Shape;56;p1"/>
          <p:cNvPicPr preferRelativeResize="0"/>
          <p:nvPr/>
        </p:nvPicPr>
        <p:blipFill rotWithShape="1">
          <a:blip r:embed="rId4">
            <a:alphaModFix/>
          </a:blip>
          <a:srcRect b="0" l="0" r="0" t="0"/>
          <a:stretch/>
        </p:blipFill>
        <p:spPr>
          <a:xfrm>
            <a:off x="3201380" y="784252"/>
            <a:ext cx="2741239" cy="3214700"/>
          </a:xfrm>
          <a:prstGeom prst="rect">
            <a:avLst/>
          </a:prstGeom>
          <a:noFill/>
          <a:ln>
            <a:noFill/>
          </a:ln>
        </p:spPr>
      </p:pic>
      <p:sp>
        <p:nvSpPr>
          <p:cNvPr id="57" name="Google Shape;57;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58" name="Google Shape;58;p1"/>
          <p:cNvSpPr txBox="1"/>
          <p:nvPr/>
        </p:nvSpPr>
        <p:spPr>
          <a:xfrm>
            <a:off x="311699" y="3129449"/>
            <a:ext cx="8520600" cy="572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1" i="0" lang="tr-TR" sz="2400" u="none" cap="none" strike="noStrike">
                <a:solidFill>
                  <a:schemeClr val="lt1"/>
                </a:solidFill>
                <a:latin typeface="Calibri"/>
                <a:ea typeface="Calibri"/>
                <a:cs typeface="Calibri"/>
                <a:sym typeface="Calibri"/>
              </a:rPr>
              <a:t>2024</a:t>
            </a:r>
            <a:endParaRPr b="0" i="0" sz="1400" u="none" cap="none" strike="noStrike">
              <a:solidFill>
                <a:srgbClr val="000000"/>
              </a:solidFill>
              <a:latin typeface="Arial"/>
              <a:ea typeface="Arial"/>
              <a:cs typeface="Arial"/>
              <a:sym typeface="Arial"/>
            </a:endParaRPr>
          </a:p>
        </p:txBody>
      </p:sp>
      <p:sp>
        <p:nvSpPr>
          <p:cNvPr id="59" name="Google Shape;59;p1"/>
          <p:cNvSpPr txBox="1"/>
          <p:nvPr/>
        </p:nvSpPr>
        <p:spPr>
          <a:xfrm>
            <a:off x="3201380" y="4017820"/>
            <a:ext cx="274222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tr-TR" sz="3200" u="none" cap="none" strike="noStrike">
                <a:solidFill>
                  <a:schemeClr val="lt1"/>
                </a:solidFill>
                <a:latin typeface="Calibri"/>
                <a:ea typeface="Calibri"/>
                <a:cs typeface="Calibri"/>
                <a:sym typeface="Calibri"/>
              </a:rPr>
              <a:t>Design Report</a:t>
            </a:r>
            <a:endParaRPr b="0" i="0" sz="1400" u="none" cap="none" strike="noStrike">
              <a:solidFill>
                <a:srgbClr val="000000"/>
              </a:solidFill>
              <a:latin typeface="Arial"/>
              <a:ea typeface="Arial"/>
              <a:cs typeface="Arial"/>
              <a:sym typeface="Arial"/>
            </a:endParaRPr>
          </a:p>
        </p:txBody>
      </p:sp>
      <p:cxnSp>
        <p:nvCxnSpPr>
          <p:cNvPr id="60" name="Google Shape;60;p1"/>
          <p:cNvCxnSpPr/>
          <p:nvPr/>
        </p:nvCxnSpPr>
        <p:spPr>
          <a:xfrm>
            <a:off x="5142996" y="3426409"/>
            <a:ext cx="549638" cy="0"/>
          </a:xfrm>
          <a:prstGeom prst="straightConnector1">
            <a:avLst/>
          </a:prstGeom>
          <a:noFill/>
          <a:ln cap="flat" cmpd="sng" w="9525">
            <a:solidFill>
              <a:schemeClr val="lt1"/>
            </a:solidFill>
            <a:prstDash val="solid"/>
            <a:round/>
            <a:headEnd len="sm" w="sm" type="none"/>
            <a:tailEnd len="sm" w="sm" type="none"/>
          </a:ln>
        </p:spPr>
      </p:cxnSp>
      <p:cxnSp>
        <p:nvCxnSpPr>
          <p:cNvPr id="61" name="Google Shape;61;p1"/>
          <p:cNvCxnSpPr/>
          <p:nvPr/>
        </p:nvCxnSpPr>
        <p:spPr>
          <a:xfrm>
            <a:off x="3436116" y="3426409"/>
            <a:ext cx="549638"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sp>
        <p:nvSpPr>
          <p:cNvPr id="162" name="Google Shape;162;p7"/>
          <p:cNvSpPr txBox="1"/>
          <p:nvPr/>
        </p:nvSpPr>
        <p:spPr>
          <a:xfrm>
            <a:off x="525475" y="122721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Team</a:t>
            </a:r>
            <a:endParaRPr b="1" i="0" sz="2400" u="none" cap="none" strike="noStrike">
              <a:solidFill>
                <a:srgbClr val="56B5B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Formation:</a:t>
            </a:r>
            <a:endParaRPr b="1" i="0" sz="2400" u="none" cap="none" strike="noStrike">
              <a:solidFill>
                <a:srgbClr val="56B5BF"/>
              </a:solidFill>
              <a:latin typeface="Calibri"/>
              <a:ea typeface="Calibri"/>
              <a:cs typeface="Calibri"/>
              <a:sym typeface="Calibri"/>
            </a:endParaRPr>
          </a:p>
        </p:txBody>
      </p:sp>
      <p:sp>
        <p:nvSpPr>
          <p:cNvPr id="163" name="Google Shape;163;p7"/>
          <p:cNvSpPr txBox="1"/>
          <p:nvPr/>
        </p:nvSpPr>
        <p:spPr>
          <a:xfrm>
            <a:off x="525475" y="201765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is the team workforce structured? (2-3 sentences) Include a graphic to explain the structure as well.</a:t>
            </a:r>
            <a:endParaRPr b="0" i="0" sz="800" u="none" cap="none" strike="noStrike">
              <a:solidFill>
                <a:srgbClr val="999999"/>
              </a:solidFill>
              <a:latin typeface="Calibri"/>
              <a:ea typeface="Calibri"/>
              <a:cs typeface="Calibri"/>
              <a:sym typeface="Calibri"/>
            </a:endParaRPr>
          </a:p>
        </p:txBody>
      </p:sp>
      <p:sp>
        <p:nvSpPr>
          <p:cNvPr id="164" name="Google Shape;164;p7"/>
          <p:cNvSpPr txBox="1"/>
          <p:nvPr/>
        </p:nvSpPr>
        <p:spPr>
          <a:xfrm>
            <a:off x="2911750" y="989250"/>
            <a:ext cx="5854500" cy="19857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sz="1300">
                <a:solidFill>
                  <a:schemeClr val="dk1"/>
                </a:solidFill>
              </a:rPr>
              <a:t>Team is structured on a field sub-team basis. Sub-teams are </a:t>
            </a:r>
            <a:r>
              <a:rPr lang="tr-TR" sz="1300">
                <a:solidFill>
                  <a:schemeClr val="dk1"/>
                </a:solidFill>
              </a:rPr>
              <a:t>continuously</a:t>
            </a:r>
            <a:r>
              <a:rPr lang="tr-TR" sz="1300">
                <a:solidFill>
                  <a:schemeClr val="dk1"/>
                </a:solidFill>
              </a:rPr>
              <a:t> working on systems together to design and operate the rover. Sub-team members tend to specialize in a specific are without </a:t>
            </a:r>
            <a:r>
              <a:rPr lang="tr-TR" sz="1300">
                <a:solidFill>
                  <a:schemeClr val="dk1"/>
                </a:solidFill>
              </a:rPr>
              <a:t>compromising</a:t>
            </a:r>
            <a:r>
              <a:rPr lang="tr-TR" sz="1300">
                <a:solidFill>
                  <a:schemeClr val="dk1"/>
                </a:solidFill>
              </a:rPr>
              <a:t>  from </a:t>
            </a:r>
            <a:r>
              <a:rPr lang="tr-TR" sz="1300">
                <a:solidFill>
                  <a:schemeClr val="dk1"/>
                </a:solidFill>
              </a:rPr>
              <a:t>flexibility</a:t>
            </a:r>
            <a:r>
              <a:rPr lang="tr-TR" sz="1300">
                <a:solidFill>
                  <a:schemeClr val="dk1"/>
                </a:solidFill>
              </a:rPr>
              <a:t>.</a:t>
            </a:r>
            <a:r>
              <a:rPr lang="tr-TR" sz="1300">
                <a:solidFill>
                  <a:schemeClr val="dk1"/>
                </a:solidFill>
              </a:rPr>
              <a:t>The</a:t>
            </a:r>
            <a:r>
              <a:rPr lang="tr-TR" sz="1300">
                <a:solidFill>
                  <a:schemeClr val="dk1"/>
                </a:solidFill>
              </a:rPr>
              <a:t> span of control of the sub-team leaders is minimized with eight people at maximum, which was tested to be an optimum number in the performance vs span-of-control curve. Decision-making is centralized without hindering the agency of members in their area. This process helps members' decision-making skills without compromising team structure and sustainability.</a:t>
            </a:r>
            <a:endParaRPr i="0" sz="1300" u="none" cap="none" strike="noStrike">
              <a:solidFill>
                <a:schemeClr val="dk1"/>
              </a:solidFill>
            </a:endParaRPr>
          </a:p>
        </p:txBody>
      </p:sp>
      <p:sp>
        <p:nvSpPr>
          <p:cNvPr id="165" name="Google Shape;165;p7"/>
          <p:cNvSpPr/>
          <p:nvPr/>
        </p:nvSpPr>
        <p:spPr>
          <a:xfrm rot="2700000">
            <a:off x="473644" y="226349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67" name="Google Shape;167;p7"/>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68" name="Google Shape;168;p7"/>
          <p:cNvSpPr txBox="1"/>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id="169" name="Google Shape;169;p7"/>
          <p:cNvPicPr preferRelativeResize="0"/>
          <p:nvPr/>
        </p:nvPicPr>
        <p:blipFill>
          <a:blip r:embed="rId5">
            <a:alphaModFix/>
          </a:blip>
          <a:stretch>
            <a:fillRect/>
          </a:stretch>
        </p:blipFill>
        <p:spPr>
          <a:xfrm>
            <a:off x="2892300" y="2985206"/>
            <a:ext cx="5854500" cy="16780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173" name="Shape 173"/>
        <p:cNvGrpSpPr/>
        <p:nvPr/>
      </p:nvGrpSpPr>
      <p:grpSpPr>
        <a:xfrm>
          <a:off x="0" y="0"/>
          <a:ext cx="0" cy="0"/>
          <a:chOff x="0" y="0"/>
          <a:chExt cx="0" cy="0"/>
        </a:xfrm>
      </p:grpSpPr>
      <p:sp>
        <p:nvSpPr>
          <p:cNvPr id="174" name="Google Shape;174;p8"/>
          <p:cNvSpPr txBox="1"/>
          <p:nvPr/>
        </p:nvSpPr>
        <p:spPr>
          <a:xfrm>
            <a:off x="3716100" y="241075"/>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Workplace:</a:t>
            </a:r>
            <a:endParaRPr b="1" i="0" sz="2400" u="none" cap="none" strike="noStrike">
              <a:solidFill>
                <a:srgbClr val="56B5BF"/>
              </a:solidFill>
              <a:latin typeface="Calibri"/>
              <a:ea typeface="Calibri"/>
              <a:cs typeface="Calibri"/>
              <a:sym typeface="Calibri"/>
            </a:endParaRPr>
          </a:p>
        </p:txBody>
      </p:sp>
      <p:sp>
        <p:nvSpPr>
          <p:cNvPr id="175" name="Google Shape;175;p8"/>
          <p:cNvSpPr txBox="1"/>
          <p:nvPr/>
        </p:nvSpPr>
        <p:spPr>
          <a:xfrm>
            <a:off x="5445363" y="179573"/>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the team design, build and test the rover physically? Explain the workplace. (2-4 sentences) Include a photo/screenshot of the workplace.</a:t>
            </a:r>
            <a:endParaRPr b="0" i="0" sz="800" u="none" cap="none" strike="noStrike">
              <a:solidFill>
                <a:srgbClr val="999999"/>
              </a:solidFill>
              <a:latin typeface="Arial"/>
              <a:ea typeface="Arial"/>
              <a:cs typeface="Arial"/>
              <a:sym typeface="Arial"/>
            </a:endParaRPr>
          </a:p>
        </p:txBody>
      </p:sp>
      <p:sp>
        <p:nvSpPr>
          <p:cNvPr id="176" name="Google Shape;176;p8"/>
          <p:cNvSpPr txBox="1"/>
          <p:nvPr/>
        </p:nvSpPr>
        <p:spPr>
          <a:xfrm>
            <a:off x="464750" y="1098175"/>
            <a:ext cx="4107300" cy="27705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chemeClr val="dk1"/>
                </a:solidFill>
                <a:extLst>
                  <a:ext uri="http://customooxmlschemas.google.com/">
                    <go:slidesCustomData xmlns:go="http://customooxmlschemas.google.com/" textRoundtripDataId="1"/>
                  </a:ext>
                </a:extLst>
              </a:rPr>
              <a:t>The team is currently working in Planetary Robotics Lab in Ozyegin University. Our laboratory advisor is Dr. Özkan Bebek. </a:t>
            </a:r>
            <a:r>
              <a:rPr lang="tr-TR">
                <a:solidFill>
                  <a:schemeClr val="dk1"/>
                </a:solidFill>
                <a:highlight>
                  <a:srgbClr val="FFFFFF"/>
                </a:highlight>
                <a:extLst>
                  <a:ext uri="http://customooxmlschemas.google.com/">
                    <go:slidesCustomData xmlns:go="http://customooxmlschemas.google.com/" textRoundtripDataId="2"/>
                  </a:ext>
                </a:extLst>
              </a:rPr>
              <a:t>Planetary Robotics Lab is home to cutting-edge faculty research in robotics, ambitious engineering student designs for national and international robot competitions, and engaged learning for all students who like robots. Workplace has its own budget from university and its equipped with various equipments like power supplies, 3D printers, drills, computers, robotics hardware to work on like sensors, controllers and motors.</a:t>
            </a:r>
            <a:endParaRPr i="0" u="none" cap="none" strike="noStrike">
              <a:solidFill>
                <a:schemeClr val="dk1"/>
              </a:solidFill>
            </a:endParaRPr>
          </a:p>
        </p:txBody>
      </p:sp>
      <p:sp>
        <p:nvSpPr>
          <p:cNvPr id="177" name="Google Shape;177;p8"/>
          <p:cNvSpPr/>
          <p:nvPr/>
        </p:nvSpPr>
        <p:spPr>
          <a:xfrm rot="2700000">
            <a:off x="5344060" y="476759"/>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79" name="Google Shape;179;p8"/>
          <p:cNvPicPr preferRelativeResize="0"/>
          <p:nvPr/>
        </p:nvPicPr>
        <p:blipFill rotWithShape="1">
          <a:blip r:embed="rId5">
            <a:alphaModFix/>
          </a:blip>
          <a:srcRect b="0" l="0" r="0" t="0"/>
          <a:stretch/>
        </p:blipFill>
        <p:spPr>
          <a:xfrm>
            <a:off x="7550025" y="445025"/>
            <a:ext cx="1196783" cy="342161"/>
          </a:xfrm>
          <a:prstGeom prst="rect">
            <a:avLst/>
          </a:prstGeom>
          <a:noFill/>
          <a:ln>
            <a:noFill/>
          </a:ln>
        </p:spPr>
      </p:pic>
      <p:sp>
        <p:nvSpPr>
          <p:cNvPr id="180" name="Google Shape;180;p8"/>
          <p:cNvSpPr txBox="1"/>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pic>
        <p:nvPicPr>
          <p:cNvPr id="181" name="Google Shape;181;p8"/>
          <p:cNvPicPr preferRelativeResize="0"/>
          <p:nvPr/>
        </p:nvPicPr>
        <p:blipFill>
          <a:blip r:embed="rId6">
            <a:alphaModFix/>
          </a:blip>
          <a:stretch>
            <a:fillRect/>
          </a:stretch>
        </p:blipFill>
        <p:spPr>
          <a:xfrm>
            <a:off x="4763080" y="1600688"/>
            <a:ext cx="4248294" cy="20390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p9"/>
          <p:cNvSpPr txBox="1"/>
          <p:nvPr/>
        </p:nvSpPr>
        <p:spPr>
          <a:xfrm>
            <a:off x="525475" y="1211700"/>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Funding :</a:t>
            </a:r>
            <a:endParaRPr b="1" i="0" sz="2400" u="none" cap="none" strike="noStrike">
              <a:solidFill>
                <a:srgbClr val="56B5BF"/>
              </a:solidFill>
              <a:latin typeface="Calibri"/>
              <a:ea typeface="Calibri"/>
              <a:cs typeface="Calibri"/>
              <a:sym typeface="Calibri"/>
            </a:endParaRPr>
          </a:p>
        </p:txBody>
      </p:sp>
      <p:sp>
        <p:nvSpPr>
          <p:cNvPr id="187" name="Google Shape;187;p9"/>
          <p:cNvSpPr txBox="1"/>
          <p:nvPr/>
        </p:nvSpPr>
        <p:spPr>
          <a:xfrm>
            <a:off x="660558" y="1696175"/>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Present the funds of the project at the time of submission of this document? (In dollar currency)</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999999"/>
              </a:solidFill>
              <a:latin typeface="Calibri"/>
              <a:ea typeface="Calibri"/>
              <a:cs typeface="Calibri"/>
              <a:sym typeface="Calibri"/>
            </a:endParaRPr>
          </a:p>
        </p:txBody>
      </p:sp>
      <p:sp>
        <p:nvSpPr>
          <p:cNvPr id="188" name="Google Shape;188;p9"/>
          <p:cNvSpPr txBox="1"/>
          <p:nvPr/>
        </p:nvSpPr>
        <p:spPr>
          <a:xfrm>
            <a:off x="2911750" y="1359845"/>
            <a:ext cx="5854500" cy="34170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chemeClr val="dk1"/>
                </a:solidFill>
              </a:rPr>
              <a:t>Team </a:t>
            </a:r>
            <a:r>
              <a:rPr lang="tr-TR">
                <a:solidFill>
                  <a:schemeClr val="dk1"/>
                </a:solidFill>
              </a:rPr>
              <a:t>primarily</a:t>
            </a:r>
            <a:r>
              <a:rPr lang="tr-TR">
                <a:solidFill>
                  <a:schemeClr val="dk1"/>
                </a:solidFill>
              </a:rPr>
              <a:t> uses hardware and software that was purchased in previous years, this year approximately 1000 USD was used for robotic arm manufacturing processes,material cost and hardware but 20% of them was covered by the sponsors. Ozyegin University directly funds the project. There are several sponsors whose gifts hardware and software to the team.</a:t>
            </a:r>
            <a:endParaRPr>
              <a:solidFill>
                <a:schemeClr val="dk1"/>
              </a:solidFill>
            </a:endParaRPr>
          </a:p>
          <a:p>
            <a:pPr indent="0" lvl="0" marL="0" marR="0" rtl="0" algn="just">
              <a:lnSpc>
                <a:spcPct val="100000"/>
              </a:lnSpc>
              <a:spcBef>
                <a:spcPts val="0"/>
              </a:spcBef>
              <a:spcAft>
                <a:spcPts val="0"/>
              </a:spcAft>
              <a:buClr>
                <a:srgbClr val="000000"/>
              </a:buClr>
              <a:buSzPts val="1400"/>
              <a:buFont typeface="Arial"/>
              <a:buNone/>
            </a:pPr>
            <a:r>
              <a:t/>
            </a:r>
            <a:endParaRPr>
              <a:solidFill>
                <a:schemeClr val="dk1"/>
              </a:solidFill>
            </a:endParaRPr>
          </a:p>
          <a:p>
            <a:pPr indent="0" lvl="0" marL="0" marR="0" rtl="0" algn="just">
              <a:lnSpc>
                <a:spcPct val="100000"/>
              </a:lnSpc>
              <a:spcBef>
                <a:spcPts val="0"/>
              </a:spcBef>
              <a:spcAft>
                <a:spcPts val="0"/>
              </a:spcAft>
              <a:buClr>
                <a:srgbClr val="000000"/>
              </a:buClr>
              <a:buSzPts val="1400"/>
              <a:buFont typeface="Arial"/>
              <a:buNone/>
            </a:pPr>
            <a:r>
              <a:rPr lang="tr-TR">
                <a:solidFill>
                  <a:schemeClr val="dk1"/>
                </a:solidFill>
              </a:rPr>
              <a:t>Team plans and expects to spend </a:t>
            </a:r>
            <a:r>
              <a:rPr lang="tr-TR">
                <a:solidFill>
                  <a:schemeClr val="dk1"/>
                </a:solidFill>
              </a:rPr>
              <a:t>at least</a:t>
            </a:r>
            <a:r>
              <a:rPr lang="tr-TR">
                <a:solidFill>
                  <a:schemeClr val="dk1"/>
                </a:solidFill>
              </a:rPr>
              <a:t> 1000 USD in upcoming days before the competition for research and development costs.</a:t>
            </a:r>
            <a:endParaRPr>
              <a:solidFill>
                <a:schemeClr val="dk1"/>
              </a:solidFill>
            </a:endParaRPr>
          </a:p>
          <a:p>
            <a:pPr indent="0" lvl="0" marL="0" marR="0" rtl="0" algn="just">
              <a:lnSpc>
                <a:spcPct val="100000"/>
              </a:lnSpc>
              <a:spcBef>
                <a:spcPts val="0"/>
              </a:spcBef>
              <a:spcAft>
                <a:spcPts val="0"/>
              </a:spcAft>
              <a:buClr>
                <a:srgbClr val="000000"/>
              </a:buClr>
              <a:buSzPts val="1400"/>
              <a:buFont typeface="Arial"/>
              <a:buNone/>
            </a:pPr>
            <a:r>
              <a:t/>
            </a:r>
            <a:endParaRPr>
              <a:solidFill>
                <a:schemeClr val="dk1"/>
              </a:solidFill>
            </a:endParaRPr>
          </a:p>
          <a:p>
            <a:pPr indent="0" lvl="0" marL="0" marR="0" rtl="0" algn="just">
              <a:lnSpc>
                <a:spcPct val="100000"/>
              </a:lnSpc>
              <a:spcBef>
                <a:spcPts val="0"/>
              </a:spcBef>
              <a:spcAft>
                <a:spcPts val="0"/>
              </a:spcAft>
              <a:buClr>
                <a:srgbClr val="000000"/>
              </a:buClr>
              <a:buSzPts val="1400"/>
              <a:buFont typeface="Arial"/>
              <a:buNone/>
            </a:pPr>
            <a:r>
              <a:rPr lang="tr-TR">
                <a:solidFill>
                  <a:schemeClr val="dk1"/>
                </a:solidFill>
              </a:rPr>
              <a:t>Rover equipment costs a</a:t>
            </a:r>
            <a:r>
              <a:rPr lang="tr-TR">
                <a:solidFill>
                  <a:schemeClr val="dk1"/>
                </a:solidFill>
              </a:rPr>
              <a:t>bout 12000 USD, there were no operation costs and manufacturing costs which are covered by the sponsors. An extra expense could be travel expenses which is guaranteed to be covered by Ozyegin University. There can’t be insufficient funding situation because Ozyegin University guarantees to cover any deficit.</a:t>
            </a:r>
            <a:endParaRPr>
              <a:solidFill>
                <a:schemeClr val="dk1"/>
              </a:solidFill>
            </a:endParaRPr>
          </a:p>
        </p:txBody>
      </p:sp>
      <p:sp>
        <p:nvSpPr>
          <p:cNvPr id="189" name="Google Shape;189;p9"/>
          <p:cNvSpPr/>
          <p:nvPr/>
        </p:nvSpPr>
        <p:spPr>
          <a:xfrm rot="2700000">
            <a:off x="471611" y="1921360"/>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9"/>
          <p:cNvSpPr/>
          <p:nvPr/>
        </p:nvSpPr>
        <p:spPr>
          <a:xfrm rot="2700000">
            <a:off x="471609" y="2530374"/>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9"/>
          <p:cNvSpPr/>
          <p:nvPr/>
        </p:nvSpPr>
        <p:spPr>
          <a:xfrm rot="2700000">
            <a:off x="471610" y="3122548"/>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9"/>
          <p:cNvSpPr txBox="1"/>
          <p:nvPr/>
        </p:nvSpPr>
        <p:spPr>
          <a:xfrm>
            <a:off x="660550" y="2233193"/>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How much spending is expected for the development costs? How much spending is expected for the travel costs?</a:t>
            </a:r>
            <a:endParaRPr b="0" i="0" sz="800" u="none" cap="none" strike="noStrike">
              <a:solidFill>
                <a:srgbClr val="999999"/>
              </a:solidFill>
              <a:latin typeface="Arial"/>
              <a:ea typeface="Arial"/>
              <a:cs typeface="Arial"/>
              <a:sym typeface="Arial"/>
            </a:endParaRPr>
          </a:p>
        </p:txBody>
      </p:sp>
      <p:sp>
        <p:nvSpPr>
          <p:cNvPr id="193" name="Google Shape;193;p9"/>
          <p:cNvSpPr txBox="1"/>
          <p:nvPr/>
        </p:nvSpPr>
        <p:spPr>
          <a:xfrm>
            <a:off x="660558" y="2924319"/>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What is the team's plan in an insufficient funding situation by the competition date?</a:t>
            </a:r>
            <a:endParaRPr b="0" i="0" sz="800" u="none" cap="none" strike="noStrike">
              <a:solidFill>
                <a:srgbClr val="999999"/>
              </a:solidFill>
              <a:latin typeface="Arial"/>
              <a:ea typeface="Arial"/>
              <a:cs typeface="Arial"/>
              <a:sym typeface="Arial"/>
            </a:endParaRPr>
          </a:p>
        </p:txBody>
      </p:sp>
      <p:sp>
        <p:nvSpPr>
          <p:cNvPr id="194" name="Google Shape;194;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95" name="Google Shape;195;p9"/>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96" name="Google Shape;196;p9"/>
          <p:cNvSpPr txBox="1"/>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MANAGEMENT</a:t>
            </a:r>
            <a:endParaRPr b="1" i="0" sz="3600" u="none" cap="none" strike="noStrike">
              <a:solidFill>
                <a:srgbClr val="56B5B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Google Shape;201;p10"/>
          <p:cNvSpPr txBox="1"/>
          <p:nvPr/>
        </p:nvSpPr>
        <p:spPr>
          <a:xfrm>
            <a:off x="525475" y="1206077"/>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Logistics:</a:t>
            </a:r>
            <a:endParaRPr b="1" i="0" sz="2400" u="none" cap="none" strike="noStrike">
              <a:solidFill>
                <a:srgbClr val="56B5BF"/>
              </a:solidFill>
              <a:latin typeface="Calibri"/>
              <a:ea typeface="Calibri"/>
              <a:cs typeface="Calibri"/>
              <a:sym typeface="Calibri"/>
            </a:endParaRPr>
          </a:p>
        </p:txBody>
      </p:sp>
      <p:sp>
        <p:nvSpPr>
          <p:cNvPr id="202" name="Google Shape;202;p10"/>
          <p:cNvSpPr txBox="1"/>
          <p:nvPr/>
        </p:nvSpPr>
        <p:spPr>
          <a:xfrm>
            <a:off x="525475" y="1664332"/>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What is the team's plan to package and bring the rover to competition site by July? (4-6 sentences)</a:t>
            </a:r>
            <a:endParaRPr b="0" i="0" sz="800" u="none" cap="none" strike="noStrike">
              <a:solidFill>
                <a:srgbClr val="999999"/>
              </a:solidFill>
              <a:latin typeface="Arial"/>
              <a:ea typeface="Arial"/>
              <a:cs typeface="Arial"/>
              <a:sym typeface="Arial"/>
            </a:endParaRPr>
          </a:p>
        </p:txBody>
      </p:sp>
      <p:sp>
        <p:nvSpPr>
          <p:cNvPr id="203" name="Google Shape;203;p10"/>
          <p:cNvSpPr txBox="1"/>
          <p:nvPr/>
        </p:nvSpPr>
        <p:spPr>
          <a:xfrm>
            <a:off x="2911750" y="1359845"/>
            <a:ext cx="5854500" cy="23397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tr-TR">
                <a:solidFill>
                  <a:schemeClr val="dk1"/>
                </a:solidFill>
              </a:rPr>
              <a:t>There are two options for logistics: mailing the rover or disassembling it for transport in suitcases. Due to bureaucratic delays associated with mailing and the rover's modularity, we've decided to transport each system disassembled in our suitcases.</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0" lvl="0" marL="0" rtl="0" algn="just">
              <a:spcBef>
                <a:spcPts val="0"/>
              </a:spcBef>
              <a:spcAft>
                <a:spcPts val="0"/>
              </a:spcAft>
              <a:buClr>
                <a:schemeClr val="dk1"/>
              </a:buClr>
              <a:buSzPts val="1100"/>
              <a:buFont typeface="Arial"/>
              <a:buNone/>
            </a:pPr>
            <a:r>
              <a:rPr lang="tr-TR">
                <a:solidFill>
                  <a:schemeClr val="dk1"/>
                </a:solidFill>
              </a:rPr>
              <a:t>With a budget allowing approximately 15 people to attend the competition, we're considering using a combination of plane and train. The plan is to fly from Turkey to Poland and then take a train from Poland to Kielce. This route is currently favored by both our advisors and us.</a:t>
            </a:r>
            <a:endParaRPr>
              <a:solidFill>
                <a:schemeClr val="dk1"/>
              </a:solidFill>
            </a:endParaRPr>
          </a:p>
        </p:txBody>
      </p:sp>
      <p:sp>
        <p:nvSpPr>
          <p:cNvPr id="204" name="Google Shape;204;p10"/>
          <p:cNvSpPr/>
          <p:nvPr/>
        </p:nvSpPr>
        <p:spPr>
          <a:xfrm rot="2700000">
            <a:off x="473644" y="190001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06" name="Google Shape;206;p10"/>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207" name="Google Shape;207;p10"/>
          <p:cNvSpPr txBox="1"/>
          <p:nvPr>
            <p:ph type="ctrTitle"/>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56B5BF"/>
                </a:solidFill>
                <a:latin typeface="Calibri"/>
                <a:ea typeface="Calibri"/>
                <a:cs typeface="Calibri"/>
                <a:sym typeface="Calibri"/>
              </a:rPr>
              <a:t>MANAGEMENT</a:t>
            </a:r>
            <a:endParaRPr b="1" sz="3600">
              <a:solidFill>
                <a:srgbClr val="56B5B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p11"/>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sp>
        <p:nvSpPr>
          <p:cNvPr id="213" name="Google Shape;213;p11"/>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214" name="Google Shape;214;p11"/>
          <p:cNvSpPr txBox="1"/>
          <p:nvPr/>
        </p:nvSpPr>
        <p:spPr>
          <a:xfrm>
            <a:off x="525475" y="207874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15" name="Google Shape;215;p11"/>
          <p:cNvSpPr txBox="1"/>
          <p:nvPr/>
        </p:nvSpPr>
        <p:spPr>
          <a:xfrm>
            <a:off x="2911750" y="1370250"/>
            <a:ext cx="5854500" cy="34170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rPr>
              <a:t>Rover uses rocker shaft suspension system, which is made of two </a:t>
            </a:r>
            <a:r>
              <a:rPr lang="tr-TR">
                <a:solidFill>
                  <a:srgbClr val="F2F2F2"/>
                </a:solidFill>
              </a:rPr>
              <a:t>aluminium</a:t>
            </a:r>
            <a:r>
              <a:rPr lang="tr-TR">
                <a:solidFill>
                  <a:srgbClr val="F2F2F2"/>
                </a:solidFill>
              </a:rPr>
              <a:t> profiles </a:t>
            </a:r>
            <a:r>
              <a:rPr lang="tr-TR">
                <a:solidFill>
                  <a:srgbClr val="F2F2F2"/>
                </a:solidFill>
              </a:rPr>
              <a:t>connected</a:t>
            </a:r>
            <a:r>
              <a:rPr lang="tr-TR">
                <a:solidFill>
                  <a:srgbClr val="F2F2F2"/>
                </a:solidFill>
              </a:rPr>
              <a:t> to each other via </a:t>
            </a:r>
            <a:r>
              <a:rPr lang="tr-TR">
                <a:solidFill>
                  <a:srgbClr val="F2F2F2"/>
                </a:solidFill>
              </a:rPr>
              <a:t>polyamide</a:t>
            </a:r>
            <a:r>
              <a:rPr lang="tr-TR">
                <a:solidFill>
                  <a:srgbClr val="F2F2F2"/>
                </a:solidFill>
              </a:rPr>
              <a:t> rod and connected to the chassis from castamide components. Wheels of the rover is made of Aluminium hub and steel grooves in order to keep rovers weight without deforming. Each wheel is powered by Ak-70 Brushless DC actuators.</a:t>
            </a:r>
            <a:endParaRPr>
              <a:solidFill>
                <a:srgbClr val="F2F2F2"/>
              </a:solidFill>
            </a:endParaRPr>
          </a:p>
          <a:p>
            <a:pPr indent="0" lvl="0" marL="0" marR="0" rtl="0" algn="just">
              <a:lnSpc>
                <a:spcPct val="100000"/>
              </a:lnSpc>
              <a:spcBef>
                <a:spcPts val="0"/>
              </a:spcBef>
              <a:spcAft>
                <a:spcPts val="0"/>
              </a:spcAft>
              <a:buClr>
                <a:srgbClr val="000000"/>
              </a:buClr>
              <a:buSzPts val="1400"/>
              <a:buFont typeface="Arial"/>
              <a:buNone/>
            </a:pPr>
            <a:r>
              <a:t/>
            </a:r>
            <a:endParaRPr>
              <a:solidFill>
                <a:srgbClr val="F2F2F2"/>
              </a:solidFill>
            </a:endParaRPr>
          </a:p>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rPr>
              <a:t>Rocker shaft suspension system is used to keep surface connection of each wheel, regardless of surface shape thanks to the opposite movement of each aluminium profile. This suspension system is used due to being </a:t>
            </a:r>
            <a:r>
              <a:rPr lang="tr-TR">
                <a:solidFill>
                  <a:srgbClr val="F2F2F2"/>
                </a:solidFill>
              </a:rPr>
              <a:t>simpler and effective than previous rovers. </a:t>
            </a:r>
            <a:r>
              <a:rPr lang="tr-TR">
                <a:solidFill>
                  <a:srgbClr val="F2F2F2"/>
                </a:solidFill>
              </a:rPr>
              <a:t>Steel grooves on wheel is used to improve traction in soft and inclined terrain. With this</a:t>
            </a:r>
            <a:r>
              <a:rPr lang="tr-TR">
                <a:solidFill>
                  <a:srgbClr val="F2F2F2"/>
                </a:solidFill>
              </a:rPr>
              <a:t> wheel design rover has good ground clearance while moving around obstacles. Also, it helps rover maneuverability, making tank like movement smoother.  </a:t>
            </a:r>
            <a:endParaRPr>
              <a:solidFill>
                <a:srgbClr val="F2F2F2"/>
              </a:solidFill>
            </a:endParaRPr>
          </a:p>
        </p:txBody>
      </p:sp>
      <p:sp>
        <p:nvSpPr>
          <p:cNvPr id="216" name="Google Shape;216;p11"/>
          <p:cNvSpPr/>
          <p:nvPr/>
        </p:nvSpPr>
        <p:spPr>
          <a:xfrm rot="2700000">
            <a:off x="473644" y="225292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1"/>
          <p:cNvSpPr txBox="1"/>
          <p:nvPr/>
        </p:nvSpPr>
        <p:spPr>
          <a:xfrm>
            <a:off x="525475" y="2400215"/>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18" name="Google Shape;218;p11"/>
          <p:cNvSpPr/>
          <p:nvPr/>
        </p:nvSpPr>
        <p:spPr>
          <a:xfrm rot="2700000">
            <a:off x="473645" y="2699699"/>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20" name="Google Shape;220;p11"/>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sp>
        <p:nvSpPr>
          <p:cNvPr id="225" name="Google Shape;225;p12"/>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226" name="Google Shape;226;p12"/>
          <p:cNvSpPr txBox="1"/>
          <p:nvPr/>
        </p:nvSpPr>
        <p:spPr>
          <a:xfrm>
            <a:off x="2911750" y="1370250"/>
            <a:ext cx="5854500" cy="2986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a:solidFill>
                <a:srgbClr val="F2F2F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tr-TR">
                <a:solidFill>
                  <a:schemeClr val="lt1"/>
                </a:solidFill>
              </a:rPr>
              <a:t>The mobility system features four wheels made from a combination of aluminum and steel. Each wheel has an outer core with steel treads for maximum traction and optimum sinkage, while the inner core is aluminum with cavity-shaped inner parts to balance flexibility and stiffness.</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Clr>
                <a:schemeClr val="dk1"/>
              </a:buClr>
              <a:buSzPts val="1100"/>
              <a:buFont typeface="Arial"/>
              <a:buNone/>
            </a:pPr>
            <a:r>
              <a:rPr lang="tr-TR">
                <a:solidFill>
                  <a:schemeClr val="lt1"/>
                </a:solidFill>
              </a:rPr>
              <a:t>The design was tested in Utah to ensure its performance under various conditions. Inspired by the rovers of JPL (Jet Propulsion Laboratory), the system includes a rocker shaft suspension system that is adjusted and designed uniquely to enhance the traction of the rear wheels. Its </a:t>
            </a:r>
            <a:r>
              <a:rPr lang="tr-TR">
                <a:solidFill>
                  <a:schemeClr val="lt1"/>
                </a:solidFill>
              </a:rPr>
              <a:t>uniqueness</a:t>
            </a:r>
            <a:r>
              <a:rPr lang="tr-TR">
                <a:solidFill>
                  <a:schemeClr val="lt1"/>
                </a:solidFill>
              </a:rPr>
              <a:t> comes from its orientation.</a:t>
            </a:r>
            <a:endParaRPr>
              <a:solidFill>
                <a:schemeClr val="lt1"/>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p:txBody>
      </p:sp>
      <p:sp>
        <p:nvSpPr>
          <p:cNvPr id="227" name="Google Shape;227;p12"/>
          <p:cNvSpPr txBox="1"/>
          <p:nvPr/>
        </p:nvSpPr>
        <p:spPr>
          <a:xfrm>
            <a:off x="525475" y="213510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28" name="Google Shape;228;p12"/>
          <p:cNvSpPr/>
          <p:nvPr/>
        </p:nvSpPr>
        <p:spPr>
          <a:xfrm rot="2700000">
            <a:off x="473644" y="230928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30" name="Google Shape;230;p12"/>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231" name="Google Shape;231;p12"/>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235" name="Shape 235"/>
        <p:cNvGrpSpPr/>
        <p:nvPr/>
      </p:nvGrpSpPr>
      <p:grpSpPr>
        <a:xfrm>
          <a:off x="0" y="0"/>
          <a:ext cx="0" cy="0"/>
          <a:chOff x="0" y="0"/>
          <a:chExt cx="0" cy="0"/>
        </a:xfrm>
      </p:grpSpPr>
      <p:sp>
        <p:nvSpPr>
          <p:cNvPr id="236" name="Google Shape;236;p13"/>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extLst>
                  <a:ext uri="http://customooxmlschemas.google.com/">
                    <go:slidesCustomData xmlns:go="http://customooxmlschemas.google.com/" textRoundtripDataId="3"/>
                  </a:ext>
                </a:extLst>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237" name="Google Shape;237;p13"/>
          <p:cNvSpPr txBox="1"/>
          <p:nvPr/>
        </p:nvSpPr>
        <p:spPr>
          <a:xfrm>
            <a:off x="525475" y="21406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800" u="none" cap="none" strike="noStrike">
              <a:solidFill>
                <a:srgbClr val="D9D9D9"/>
              </a:solidFill>
              <a:latin typeface="Arial"/>
              <a:ea typeface="Arial"/>
              <a:cs typeface="Arial"/>
              <a:sym typeface="Arial"/>
            </a:endParaRPr>
          </a:p>
        </p:txBody>
      </p:sp>
      <p:sp>
        <p:nvSpPr>
          <p:cNvPr id="238" name="Google Shape;238;p13"/>
          <p:cNvSpPr/>
          <p:nvPr/>
        </p:nvSpPr>
        <p:spPr>
          <a:xfrm rot="2700000">
            <a:off x="473644" y="231483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40" name="Google Shape;240;p13"/>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241" name="Google Shape;241;p13"/>
          <p:cNvPicPr preferRelativeResize="0"/>
          <p:nvPr/>
        </p:nvPicPr>
        <p:blipFill rotWithShape="1">
          <a:blip r:embed="rId5">
            <a:alphaModFix/>
          </a:blip>
          <a:srcRect b="0" l="0" r="0" t="0"/>
          <a:stretch/>
        </p:blipFill>
        <p:spPr>
          <a:xfrm>
            <a:off x="7550025" y="445025"/>
            <a:ext cx="1196783" cy="342161"/>
          </a:xfrm>
          <a:prstGeom prst="rect">
            <a:avLst/>
          </a:prstGeom>
          <a:noFill/>
          <a:ln>
            <a:noFill/>
          </a:ln>
        </p:spPr>
      </p:pic>
      <p:pic>
        <p:nvPicPr>
          <p:cNvPr id="242" name="Google Shape;242;p13"/>
          <p:cNvPicPr preferRelativeResize="0"/>
          <p:nvPr/>
        </p:nvPicPr>
        <p:blipFill>
          <a:blip r:embed="rId6">
            <a:alphaModFix/>
          </a:blip>
          <a:stretch>
            <a:fillRect/>
          </a:stretch>
        </p:blipFill>
        <p:spPr>
          <a:xfrm>
            <a:off x="3739950" y="3130049"/>
            <a:ext cx="3095271" cy="1861026"/>
          </a:xfrm>
          <a:prstGeom prst="rect">
            <a:avLst/>
          </a:prstGeom>
          <a:noFill/>
          <a:ln>
            <a:noFill/>
          </a:ln>
        </p:spPr>
      </p:pic>
      <p:cxnSp>
        <p:nvCxnSpPr>
          <p:cNvPr id="243" name="Google Shape;243;p13"/>
          <p:cNvCxnSpPr/>
          <p:nvPr/>
        </p:nvCxnSpPr>
        <p:spPr>
          <a:xfrm rot="10800000">
            <a:off x="2631025" y="3700100"/>
            <a:ext cx="2107500" cy="92400"/>
          </a:xfrm>
          <a:prstGeom prst="straightConnector1">
            <a:avLst/>
          </a:prstGeom>
          <a:noFill/>
          <a:ln cap="flat" cmpd="sng" w="9525">
            <a:solidFill>
              <a:schemeClr val="dk2"/>
            </a:solidFill>
            <a:prstDash val="solid"/>
            <a:round/>
            <a:headEnd len="med" w="med" type="none"/>
            <a:tailEnd len="med" w="med" type="triangle"/>
          </a:ln>
        </p:spPr>
      </p:cxnSp>
      <p:sp>
        <p:nvSpPr>
          <p:cNvPr id="244" name="Google Shape;244;p13"/>
          <p:cNvSpPr txBox="1"/>
          <p:nvPr/>
        </p:nvSpPr>
        <p:spPr>
          <a:xfrm>
            <a:off x="1732525" y="3206650"/>
            <a:ext cx="1393800" cy="3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tr-TR" sz="1800">
                <a:solidFill>
                  <a:schemeClr val="dk2"/>
                </a:solidFill>
              </a:rPr>
              <a:t>Rocket Shaft</a:t>
            </a:r>
            <a:endParaRPr sz="1800">
              <a:solidFill>
                <a:schemeClr val="dk2"/>
              </a:solidFill>
            </a:endParaRPr>
          </a:p>
          <a:p>
            <a:pPr indent="0" lvl="0" marL="0" rtl="0" algn="l">
              <a:spcBef>
                <a:spcPts val="0"/>
              </a:spcBef>
              <a:spcAft>
                <a:spcPts val="0"/>
              </a:spcAft>
              <a:buNone/>
            </a:pPr>
            <a:r>
              <a:rPr lang="tr-TR" sz="1800">
                <a:solidFill>
                  <a:schemeClr val="dk2"/>
                </a:solidFill>
              </a:rPr>
              <a:t>Suspension</a:t>
            </a:r>
            <a:endParaRPr sz="1800">
              <a:solidFill>
                <a:schemeClr val="dk2"/>
              </a:solidFill>
            </a:endParaRPr>
          </a:p>
        </p:txBody>
      </p:sp>
      <p:pic>
        <p:nvPicPr>
          <p:cNvPr id="245" name="Google Shape;245;p13"/>
          <p:cNvPicPr preferRelativeResize="0"/>
          <p:nvPr/>
        </p:nvPicPr>
        <p:blipFill>
          <a:blip r:embed="rId7">
            <a:alphaModFix/>
          </a:blip>
          <a:stretch>
            <a:fillRect/>
          </a:stretch>
        </p:blipFill>
        <p:spPr>
          <a:xfrm>
            <a:off x="3739950" y="302500"/>
            <a:ext cx="2895400" cy="2638099"/>
          </a:xfrm>
          <a:prstGeom prst="rect">
            <a:avLst/>
          </a:prstGeom>
          <a:noFill/>
          <a:ln>
            <a:noFill/>
          </a:ln>
        </p:spPr>
      </p:pic>
      <p:cxnSp>
        <p:nvCxnSpPr>
          <p:cNvPr id="246" name="Google Shape;246;p13"/>
          <p:cNvCxnSpPr/>
          <p:nvPr/>
        </p:nvCxnSpPr>
        <p:spPr>
          <a:xfrm flipH="1">
            <a:off x="3319400" y="1802500"/>
            <a:ext cx="1780200" cy="512100"/>
          </a:xfrm>
          <a:prstGeom prst="straightConnector1">
            <a:avLst/>
          </a:prstGeom>
          <a:noFill/>
          <a:ln cap="flat" cmpd="sng" w="9525">
            <a:solidFill>
              <a:schemeClr val="dk2"/>
            </a:solidFill>
            <a:prstDash val="solid"/>
            <a:round/>
            <a:headEnd len="med" w="med" type="none"/>
            <a:tailEnd len="med" w="med" type="triangle"/>
          </a:ln>
        </p:spPr>
      </p:cxnSp>
      <p:sp>
        <p:nvSpPr>
          <p:cNvPr id="247" name="Google Shape;247;p13"/>
          <p:cNvSpPr txBox="1"/>
          <p:nvPr/>
        </p:nvSpPr>
        <p:spPr>
          <a:xfrm>
            <a:off x="2706588" y="2028300"/>
            <a:ext cx="772500" cy="2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tr-TR" sz="1800">
                <a:solidFill>
                  <a:schemeClr val="dk2"/>
                </a:solidFill>
              </a:rPr>
              <a:t>Rod</a:t>
            </a:r>
            <a:endParaRPr sz="1800">
              <a:solidFill>
                <a:schemeClr val="dk2"/>
              </a:solidFill>
            </a:endParaRPr>
          </a:p>
          <a:p>
            <a:pPr indent="0" lvl="0" marL="0" rtl="0" algn="l">
              <a:spcBef>
                <a:spcPts val="0"/>
              </a:spcBef>
              <a:spcAft>
                <a:spcPts val="0"/>
              </a:spcAft>
              <a:buNone/>
            </a:pPr>
            <a:r>
              <a:rPr lang="tr-TR" sz="1800">
                <a:solidFill>
                  <a:schemeClr val="dk2"/>
                </a:solidFill>
              </a:rPr>
              <a:t>Ends</a:t>
            </a: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1" name="Shape 251"/>
        <p:cNvGrpSpPr/>
        <p:nvPr/>
      </p:nvGrpSpPr>
      <p:grpSpPr>
        <a:xfrm>
          <a:off x="0" y="0"/>
          <a:ext cx="0" cy="0"/>
          <a:chOff x="0" y="0"/>
          <a:chExt cx="0" cy="0"/>
        </a:xfrm>
      </p:grpSpPr>
      <p:sp>
        <p:nvSpPr>
          <p:cNvPr id="252" name="Google Shape;252;p14"/>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Mobility</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System:</a:t>
            </a:r>
            <a:endParaRPr b="1" i="0" sz="2400" u="none" cap="none" strike="noStrike">
              <a:solidFill>
                <a:srgbClr val="F2F2F2"/>
              </a:solidFill>
              <a:latin typeface="Calibri"/>
              <a:ea typeface="Calibri"/>
              <a:cs typeface="Calibri"/>
              <a:sym typeface="Calibri"/>
            </a:endParaRPr>
          </a:p>
        </p:txBody>
      </p:sp>
      <p:sp>
        <p:nvSpPr>
          <p:cNvPr id="253" name="Google Shape;253;p14"/>
          <p:cNvSpPr txBox="1"/>
          <p:nvPr/>
        </p:nvSpPr>
        <p:spPr>
          <a:xfrm>
            <a:off x="2807900" y="1006250"/>
            <a:ext cx="6089100" cy="38481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tr-TR">
                <a:solidFill>
                  <a:schemeClr val="lt1"/>
                </a:solidFill>
                <a:extLst>
                  <a:ext uri="http://customooxmlschemas.google.com/">
                    <go:slidesCustomData xmlns:go="http://customooxmlschemas.google.com/" textRoundtripDataId="4"/>
                  </a:ext>
                </a:extLst>
              </a:rPr>
              <a:t>The mobility system weighs 42 kilograms, and with the addition of modules, it is expected not to exceed 52 kilograms. This ensures that the rover meets or exceeds the maximum weight requirement of 60 kilograms. The overall dimensions of the rover are within 1.2 meters by 1.2 meters by 1.2 meters, and it has a clearance of 28 centimeters.During testing, the rover has successfully navigated various terrains. Rover was tested that it is capable of reaching speeds of up to 3 meters per second.</a:t>
            </a:r>
            <a:endParaRPr>
              <a:solidFill>
                <a:schemeClr val="lt1"/>
              </a:solidFill>
            </a:endParaRPr>
          </a:p>
          <a:p>
            <a:pPr indent="0" lvl="0" marL="0" rtl="0" algn="just">
              <a:spcBef>
                <a:spcPts val="0"/>
              </a:spcBef>
              <a:spcAft>
                <a:spcPts val="0"/>
              </a:spcAft>
              <a:buClr>
                <a:schemeClr val="dk1"/>
              </a:buClr>
              <a:buSzPts val="1100"/>
              <a:buFont typeface="Arial"/>
              <a:buNone/>
            </a:pPr>
            <a:r>
              <a:t/>
            </a:r>
            <a:endParaRPr>
              <a:solidFill>
                <a:schemeClr val="lt1"/>
              </a:solidFill>
            </a:endParaRPr>
          </a:p>
          <a:p>
            <a:pPr indent="0" lvl="0" marL="0" rtl="0" algn="just">
              <a:spcBef>
                <a:spcPts val="0"/>
              </a:spcBef>
              <a:spcAft>
                <a:spcPts val="0"/>
              </a:spcAft>
              <a:buClr>
                <a:schemeClr val="dk1"/>
              </a:buClr>
              <a:buSzPts val="1100"/>
              <a:buFont typeface="Arial"/>
              <a:buNone/>
            </a:pPr>
            <a:r>
              <a:rPr lang="tr-TR">
                <a:solidFill>
                  <a:schemeClr val="lt1"/>
                </a:solidFill>
              </a:rPr>
              <a:t>The chassis contains a frontal mount to emplace robotic platforms upon, allowing for a modular approach to missions; where specialized equipment may be designed in advance and used circumstantially. A robotic manipulator, a spectrophotometry module and an advanced stereo-camera modules are available. With the latest module, the rover has a network interface that accepts target GNSS or local XYZ coordinates to autonomously navigate towards, thus in mutual exclusion with other modules the rover possesses autonomous navigation capabilities using visuo-inertial SLAM.</a:t>
            </a:r>
            <a:endParaRPr>
              <a:solidFill>
                <a:srgbClr val="F2F2F2"/>
              </a:solidFill>
              <a:latin typeface="Calibri"/>
              <a:ea typeface="Calibri"/>
              <a:cs typeface="Calibri"/>
              <a:sym typeface="Calibri"/>
            </a:endParaRPr>
          </a:p>
        </p:txBody>
      </p:sp>
      <p:sp>
        <p:nvSpPr>
          <p:cNvPr id="254" name="Google Shape;254;p14"/>
          <p:cNvSpPr txBox="1"/>
          <p:nvPr/>
        </p:nvSpPr>
        <p:spPr>
          <a:xfrm>
            <a:off x="525475" y="21406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and size (3-5 sentences)</a:t>
            </a:r>
            <a:endParaRPr b="0" i="0" sz="800" u="none" cap="none" strike="noStrike">
              <a:solidFill>
                <a:srgbClr val="D9D9D9"/>
              </a:solidFill>
              <a:latin typeface="Arial"/>
              <a:ea typeface="Arial"/>
              <a:cs typeface="Arial"/>
              <a:sym typeface="Arial"/>
            </a:endParaRPr>
          </a:p>
        </p:txBody>
      </p:sp>
      <p:sp>
        <p:nvSpPr>
          <p:cNvPr id="255" name="Google Shape;255;p14"/>
          <p:cNvSpPr/>
          <p:nvPr/>
        </p:nvSpPr>
        <p:spPr>
          <a:xfrm rot="2700000">
            <a:off x="473644" y="231483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4"/>
          <p:cNvSpPr txBox="1"/>
          <p:nvPr/>
        </p:nvSpPr>
        <p:spPr>
          <a:xfrm>
            <a:off x="525475" y="2462125"/>
            <a:ext cx="2132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800" u="none" cap="none" strike="noStrike">
              <a:solidFill>
                <a:srgbClr val="D9D9D9"/>
              </a:solidFill>
              <a:latin typeface="Arial"/>
              <a:ea typeface="Arial"/>
              <a:cs typeface="Arial"/>
              <a:sym typeface="Arial"/>
            </a:endParaRPr>
          </a:p>
        </p:txBody>
      </p:sp>
      <p:sp>
        <p:nvSpPr>
          <p:cNvPr id="257" name="Google Shape;257;p14"/>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59" name="Google Shape;259;p14"/>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260" name="Google Shape;260;p14"/>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p15"/>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266" name="Google Shape;266;p15"/>
          <p:cNvSpPr txBox="1"/>
          <p:nvPr/>
        </p:nvSpPr>
        <p:spPr>
          <a:xfrm>
            <a:off x="2911750" y="1370250"/>
            <a:ext cx="5854500" cy="31263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tr-TR">
                <a:solidFill>
                  <a:srgbClr val="F2F2F2"/>
                </a:solidFill>
                <a:latin typeface="Calibri"/>
                <a:ea typeface="Calibri"/>
                <a:cs typeface="Calibri"/>
                <a:sym typeface="Calibri"/>
              </a:rPr>
              <a:t>Ares's energy system comprises Li-ion battery packs, comprising six series and eight parallels (744Wh), selected for a high energy-to-weight ratio. Each series is modular, resulting in one series and eight parallel battery packs. To ensure the safe operation of the batteries, the batteries are controlled by a BMS with an implemented CAN line. The rover has an emergency button, which cuts off the system's connection to the batteries. It has a custom-developed distribution board named Perfidia, which consists of 20 Buck Converters with a modular design approach. The board's output voltage levels can be adjusted using the power module's specified rating. It has Nvidia jetson TX2 as a mainframe. As for cameras, ZED2 Stereo and Pirhana Camera are used. For communication with base TL-WA7210N with Omni directional antenna that is 6dBi at 2.4GHz.</a:t>
            </a:r>
            <a:endParaRPr>
              <a:solidFill>
                <a:srgbClr val="F2F2F2"/>
              </a:solidFill>
              <a:latin typeface="Calibri"/>
              <a:ea typeface="Calibri"/>
              <a:cs typeface="Calibri"/>
              <a:sym typeface="Calibri"/>
            </a:endParaRPr>
          </a:p>
        </p:txBody>
      </p:sp>
      <p:sp>
        <p:nvSpPr>
          <p:cNvPr id="267" name="Google Shape;267;p15"/>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68" name="Google Shape;268;p15"/>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15"/>
          <p:cNvSpPr txBox="1"/>
          <p:nvPr/>
        </p:nvSpPr>
        <p:spPr>
          <a:xfrm>
            <a:off x="525475" y="2861317"/>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70" name="Google Shape;270;p15"/>
          <p:cNvSpPr/>
          <p:nvPr/>
        </p:nvSpPr>
        <p:spPr>
          <a:xfrm rot="2700000">
            <a:off x="473643" y="314839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72" name="Google Shape;272;p15"/>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273" name="Google Shape;273;p15"/>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 name="Shape 277"/>
        <p:cNvGrpSpPr/>
        <p:nvPr/>
      </p:nvGrpSpPr>
      <p:grpSpPr>
        <a:xfrm>
          <a:off x="0" y="0"/>
          <a:ext cx="0" cy="0"/>
          <a:chOff x="0" y="0"/>
          <a:chExt cx="0" cy="0"/>
        </a:xfrm>
      </p:grpSpPr>
      <p:sp>
        <p:nvSpPr>
          <p:cNvPr id="278" name="Google Shape;278;p16"/>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279" name="Google Shape;279;p16"/>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280" name="Google Shape;280;p16"/>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282" name="Google Shape;282;p16"/>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283" name="Google Shape;283;p16"/>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284" name="Google Shape;284;p16"/>
          <p:cNvSpPr txBox="1"/>
          <p:nvPr/>
        </p:nvSpPr>
        <p:spPr>
          <a:xfrm>
            <a:off x="2892300" y="1370250"/>
            <a:ext cx="5854500" cy="1908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Electronics and power systems stand out for being designed around modularity. Inspiration for this project came from Legos. This approach provides customization while reducing unnecessary systems to create a more robust energy system. A modular approach is also adopted in power distribution, allowing the configuration of the power distribution board to be changed according to requirements, enabling quick fault-checking and creating a more straightforward energy system. We simulated and tested our boards to their extremes and complied with IPC standards. </a:t>
            </a:r>
            <a:endParaRPr>
              <a:solidFill>
                <a:srgbClr val="F2F2F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2"/>
          <p:cNvSpPr txBox="1"/>
          <p:nvPr>
            <p:ph type="title"/>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b="1" lang="tr-TR" sz="3600">
                <a:solidFill>
                  <a:srgbClr val="56B5BF"/>
                </a:solidFill>
                <a:latin typeface="Calibri"/>
                <a:ea typeface="Calibri"/>
                <a:cs typeface="Calibri"/>
                <a:sym typeface="Calibri"/>
              </a:rPr>
              <a:t>TEAM INFO</a:t>
            </a:r>
            <a:endParaRPr b="1" sz="3600">
              <a:solidFill>
                <a:srgbClr val="56B5BF"/>
              </a:solidFill>
              <a:latin typeface="Calibri"/>
              <a:ea typeface="Calibri"/>
              <a:cs typeface="Calibri"/>
              <a:sym typeface="Calibri"/>
            </a:endParaRPr>
          </a:p>
        </p:txBody>
      </p:sp>
      <p:sp>
        <p:nvSpPr>
          <p:cNvPr id="67" name="Google Shape;67;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68" name="Google Shape;68;p2"/>
          <p:cNvSpPr txBox="1"/>
          <p:nvPr/>
        </p:nvSpPr>
        <p:spPr>
          <a:xfrm>
            <a:off x="525475" y="1749525"/>
            <a:ext cx="2008800" cy="494700"/>
          </a:xfrm>
          <a:prstGeom prst="rect">
            <a:avLst/>
          </a:prstGeom>
          <a:noFill/>
          <a:ln>
            <a:noFill/>
          </a:ln>
        </p:spPr>
        <p:txBody>
          <a:bodyPr anchorCtr="0" anchor="t" bIns="91425" lIns="91425" spcFirstLastPara="1" rIns="91425" wrap="square" tIns="91425">
            <a:normAutofit fontScale="92500" lnSpcReduction="10000"/>
          </a:bodyPr>
          <a:lstStyle/>
          <a:p>
            <a:pPr indent="0" lvl="0" marL="0" marR="0" rtl="0" algn="l">
              <a:lnSpc>
                <a:spcPct val="100000"/>
              </a:lnSpc>
              <a:spcBef>
                <a:spcPts val="0"/>
              </a:spcBef>
              <a:spcAft>
                <a:spcPts val="0"/>
              </a:spcAft>
              <a:buClr>
                <a:srgbClr val="000000"/>
              </a:buClr>
              <a:buSzPct val="100000"/>
              <a:buFont typeface="Arial"/>
              <a:buNone/>
            </a:pPr>
            <a:r>
              <a:rPr b="1" i="0" lang="tr-TR" sz="2400" u="none" cap="none" strike="noStrike">
                <a:solidFill>
                  <a:srgbClr val="F2F2F2"/>
                </a:solidFill>
                <a:latin typeface="Calibri"/>
                <a:ea typeface="Calibri"/>
                <a:cs typeface="Calibri"/>
                <a:sym typeface="Calibri"/>
              </a:rPr>
              <a:t>Team Name:</a:t>
            </a:r>
            <a:endParaRPr b="1" i="0" sz="2400" u="none" cap="none" strike="noStrike">
              <a:solidFill>
                <a:srgbClr val="F2F2F2"/>
              </a:solidFill>
              <a:latin typeface="Calibri"/>
              <a:ea typeface="Calibri"/>
              <a:cs typeface="Calibri"/>
              <a:sym typeface="Calibri"/>
            </a:endParaRPr>
          </a:p>
        </p:txBody>
      </p:sp>
      <p:sp>
        <p:nvSpPr>
          <p:cNvPr id="69" name="Google Shape;69;p2"/>
          <p:cNvSpPr txBox="1"/>
          <p:nvPr/>
        </p:nvSpPr>
        <p:spPr>
          <a:xfrm>
            <a:off x="525475" y="2839025"/>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Contact:</a:t>
            </a:r>
            <a:endParaRPr b="1" i="0" sz="2400" u="none" cap="none" strike="noStrike">
              <a:solidFill>
                <a:srgbClr val="F2F2F2"/>
              </a:solidFill>
              <a:latin typeface="Calibri"/>
              <a:ea typeface="Calibri"/>
              <a:cs typeface="Calibri"/>
              <a:sym typeface="Calibri"/>
            </a:endParaRPr>
          </a:p>
        </p:txBody>
      </p:sp>
      <p:sp>
        <p:nvSpPr>
          <p:cNvPr id="70" name="Google Shape;70;p2"/>
          <p:cNvSpPr txBox="1"/>
          <p:nvPr/>
        </p:nvSpPr>
        <p:spPr>
          <a:xfrm>
            <a:off x="525475" y="20599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of the team and if applies,</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of the rover.</a:t>
            </a:r>
            <a:endParaRPr b="0" i="0" sz="800" u="none" cap="none" strike="noStrike">
              <a:solidFill>
                <a:srgbClr val="999999"/>
              </a:solidFill>
              <a:latin typeface="Calibri"/>
              <a:ea typeface="Calibri"/>
              <a:cs typeface="Calibri"/>
              <a:sym typeface="Calibri"/>
            </a:endParaRPr>
          </a:p>
        </p:txBody>
      </p:sp>
      <p:sp>
        <p:nvSpPr>
          <p:cNvPr id="71" name="Google Shape;71;p2"/>
          <p:cNvSpPr txBox="1"/>
          <p:nvPr/>
        </p:nvSpPr>
        <p:spPr>
          <a:xfrm>
            <a:off x="525475" y="3209088"/>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Contact information and</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social media links of the team.</a:t>
            </a:r>
            <a:endParaRPr b="0" i="0" sz="800" u="none" cap="none" strike="noStrike">
              <a:solidFill>
                <a:srgbClr val="999999"/>
              </a:solidFill>
              <a:latin typeface="Calibri"/>
              <a:ea typeface="Calibri"/>
              <a:cs typeface="Calibri"/>
              <a:sym typeface="Calibri"/>
            </a:endParaRPr>
          </a:p>
        </p:txBody>
      </p:sp>
      <p:sp>
        <p:nvSpPr>
          <p:cNvPr id="72" name="Google Shape;72;p2"/>
          <p:cNvSpPr txBox="1"/>
          <p:nvPr/>
        </p:nvSpPr>
        <p:spPr>
          <a:xfrm>
            <a:off x="2911750" y="1844025"/>
            <a:ext cx="5854500" cy="4002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OzU Rover Team</a:t>
            </a:r>
            <a:endParaRPr b="0" i="0" sz="1400" u="none" cap="none" strike="noStrike">
              <a:solidFill>
                <a:srgbClr val="F2F2F2"/>
              </a:solidFill>
              <a:latin typeface="Calibri"/>
              <a:ea typeface="Calibri"/>
              <a:cs typeface="Calibri"/>
              <a:sym typeface="Calibri"/>
            </a:endParaRPr>
          </a:p>
        </p:txBody>
      </p:sp>
      <p:sp>
        <p:nvSpPr>
          <p:cNvPr id="73" name="Google Shape;73;p2"/>
          <p:cNvSpPr txBox="1"/>
          <p:nvPr/>
        </p:nvSpPr>
        <p:spPr>
          <a:xfrm>
            <a:off x="2911750" y="2611925"/>
            <a:ext cx="5854500" cy="21240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lang="tr-TR">
                <a:solidFill>
                  <a:schemeClr val="lt1"/>
                </a:solidFill>
                <a:latin typeface="Calibri"/>
                <a:ea typeface="Calibri"/>
                <a:cs typeface="Calibri"/>
                <a:sym typeface="Calibri"/>
              </a:rPr>
              <a:t>Our website: https://rover.ozyegin.edu.tr/</a:t>
            </a:r>
            <a:endParaRPr>
              <a:solidFill>
                <a:schemeClr val="lt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tr-TR">
                <a:solidFill>
                  <a:schemeClr val="lt1"/>
                </a:solidFill>
                <a:latin typeface="Calibri"/>
                <a:ea typeface="Calibri"/>
                <a:cs typeface="Calibri"/>
                <a:sym typeface="Calibri"/>
              </a:rPr>
              <a:t>E-mail: </a:t>
            </a:r>
            <a:r>
              <a:rPr lang="tr-TR" u="sng">
                <a:solidFill>
                  <a:schemeClr val="hlink"/>
                </a:solidFill>
                <a:latin typeface="Calibri"/>
                <a:ea typeface="Calibri"/>
                <a:cs typeface="Calibri"/>
                <a:sym typeface="Calibri"/>
                <a:hlinkClick r:id="rId4"/>
              </a:rPr>
              <a:t>doruk.celik@ozu.edu.tr</a:t>
            </a:r>
            <a:br>
              <a:rPr lang="tr-TR">
                <a:solidFill>
                  <a:schemeClr val="lt1"/>
                </a:solidFill>
                <a:latin typeface="Calibri"/>
                <a:ea typeface="Calibri"/>
                <a:cs typeface="Calibri"/>
                <a:sym typeface="Calibri"/>
              </a:rPr>
            </a:br>
            <a:r>
              <a:rPr lang="tr-TR">
                <a:solidFill>
                  <a:schemeClr val="lt1"/>
                </a:solidFill>
                <a:latin typeface="Calibri"/>
                <a:ea typeface="Calibri"/>
                <a:cs typeface="Calibri"/>
                <a:sym typeface="Calibri"/>
              </a:rPr>
              <a:t>E-mail: </a:t>
            </a:r>
            <a:r>
              <a:rPr lang="tr-TR" u="sng">
                <a:solidFill>
                  <a:schemeClr val="hlink"/>
                </a:solidFill>
                <a:latin typeface="Calibri"/>
                <a:ea typeface="Calibri"/>
                <a:cs typeface="Calibri"/>
                <a:sym typeface="Calibri"/>
                <a:hlinkClick r:id="rId5"/>
              </a:rPr>
              <a:t>ozurover@gmail.com</a:t>
            </a:r>
            <a:endParaRPr>
              <a:solidFill>
                <a:schemeClr val="lt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tr-TR">
                <a:solidFill>
                  <a:schemeClr val="lt1"/>
                </a:solidFill>
                <a:latin typeface="Calibri"/>
                <a:ea typeface="Calibri"/>
                <a:cs typeface="Calibri"/>
                <a:sym typeface="Calibri"/>
              </a:rPr>
              <a:t>Mobile: +90 531 362 64 36</a:t>
            </a:r>
            <a:endParaRPr>
              <a:solidFill>
                <a:schemeClr val="lt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tr-TR">
                <a:solidFill>
                  <a:schemeClr val="lt1"/>
                </a:solidFill>
                <a:latin typeface="Calibri"/>
                <a:ea typeface="Calibri"/>
                <a:cs typeface="Calibri"/>
                <a:sym typeface="Calibri"/>
              </a:rPr>
              <a:t>Instagram: ozurover</a:t>
            </a:r>
            <a:endParaRPr>
              <a:solidFill>
                <a:srgbClr val="149DCC"/>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tr-TR">
                <a:solidFill>
                  <a:schemeClr val="lt1"/>
                </a:solidFill>
                <a:latin typeface="Calibri"/>
                <a:ea typeface="Calibri"/>
                <a:cs typeface="Calibri"/>
                <a:sym typeface="Calibri"/>
              </a:rPr>
              <a:t>Facebook: </a:t>
            </a:r>
            <a:r>
              <a:rPr lang="tr-TR" u="sng">
                <a:solidFill>
                  <a:schemeClr val="hlink"/>
                </a:solidFill>
                <a:latin typeface="Calibri"/>
                <a:ea typeface="Calibri"/>
                <a:cs typeface="Calibri"/>
                <a:sym typeface="Calibri"/>
                <a:hlinkClick r:id="rId6"/>
              </a:rPr>
              <a:t>https://www.facebook.com/OzURover?locale=tr_TR</a:t>
            </a:r>
            <a:endParaRPr>
              <a:solidFill>
                <a:schemeClr val="lt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tr-TR">
                <a:solidFill>
                  <a:schemeClr val="lt1"/>
                </a:solidFill>
                <a:latin typeface="Calibri"/>
                <a:ea typeface="Calibri"/>
                <a:cs typeface="Calibri"/>
                <a:sym typeface="Calibri"/>
              </a:rPr>
              <a:t>Twitter: </a:t>
            </a:r>
            <a:r>
              <a:rPr lang="tr-TR" u="sng">
                <a:solidFill>
                  <a:schemeClr val="hlink"/>
                </a:solidFill>
                <a:latin typeface="Calibri"/>
                <a:ea typeface="Calibri"/>
                <a:cs typeface="Calibri"/>
                <a:sym typeface="Calibri"/>
                <a:hlinkClick r:id="rId7"/>
              </a:rPr>
              <a:t>@</a:t>
            </a:r>
            <a:r>
              <a:rPr lang="tr-TR" u="sng">
                <a:solidFill>
                  <a:schemeClr val="hlink"/>
                </a:solidFill>
                <a:latin typeface="Calibri"/>
                <a:ea typeface="Calibri"/>
                <a:cs typeface="Calibri"/>
                <a:sym typeface="Calibri"/>
                <a:hlinkClick r:id="rId8"/>
              </a:rPr>
              <a:t>ozurover</a:t>
            </a:r>
            <a:endParaRPr>
              <a:solidFill>
                <a:srgbClr val="149DCC"/>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tr-TR">
                <a:solidFill>
                  <a:schemeClr val="lt1"/>
                </a:solidFill>
                <a:latin typeface="Calibri"/>
                <a:ea typeface="Calibri"/>
                <a:cs typeface="Calibri"/>
                <a:sym typeface="Calibri"/>
              </a:rPr>
              <a:t>YouTube: </a:t>
            </a:r>
            <a:r>
              <a:rPr lang="tr-TR" u="sng">
                <a:solidFill>
                  <a:schemeClr val="lt1"/>
                </a:solidFill>
                <a:latin typeface="Calibri"/>
                <a:ea typeface="Calibri"/>
                <a:cs typeface="Calibri"/>
                <a:sym typeface="Calibri"/>
                <a:hlinkClick r:id="rId9">
                  <a:extLst>
                    <a:ext uri="{A12FA001-AC4F-418D-AE19-62706E023703}">
                      <ahyp:hlinkClr val="tx"/>
                    </a:ext>
                  </a:extLst>
                </a:hlinkClick>
              </a:rPr>
              <a:t>https://www.youtube.com/@</a:t>
            </a:r>
            <a:r>
              <a:rPr lang="tr-TR">
                <a:solidFill>
                  <a:schemeClr val="lt1"/>
                </a:solidFill>
                <a:latin typeface="Calibri"/>
                <a:ea typeface="Calibri"/>
                <a:cs typeface="Calibri"/>
                <a:sym typeface="Calibri"/>
              </a:rPr>
              <a:t>OzuRover</a:t>
            </a:r>
            <a:endParaRPr>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p:txBody>
      </p:sp>
      <p:sp>
        <p:nvSpPr>
          <p:cNvPr id="74" name="Google Shape;74;p2"/>
          <p:cNvSpPr/>
          <p:nvPr/>
        </p:nvSpPr>
        <p:spPr>
          <a:xfrm rot="2700000">
            <a:off x="473644" y="22341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2"/>
          <p:cNvSpPr/>
          <p:nvPr/>
        </p:nvSpPr>
        <p:spPr>
          <a:xfrm rot="2700000">
            <a:off x="473644" y="338328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 name="Google Shape;76;p2"/>
          <p:cNvPicPr preferRelativeResize="0"/>
          <p:nvPr/>
        </p:nvPicPr>
        <p:blipFill rotWithShape="1">
          <a:blip r:embed="rId10">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288" name="Shape 288"/>
        <p:cNvGrpSpPr/>
        <p:nvPr/>
      </p:nvGrpSpPr>
      <p:grpSpPr>
        <a:xfrm>
          <a:off x="0" y="0"/>
          <a:ext cx="0" cy="0"/>
          <a:chOff x="0" y="0"/>
          <a:chExt cx="0" cy="0"/>
        </a:xfrm>
      </p:grpSpPr>
      <p:sp>
        <p:nvSpPr>
          <p:cNvPr id="289" name="Google Shape;289;p17"/>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290" name="Google Shape;290;p17"/>
          <p:cNvSpPr txBox="1"/>
          <p:nvPr/>
        </p:nvSpPr>
        <p:spPr>
          <a:xfrm>
            <a:off x="525475" y="2462125"/>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extLst>
                  <a:ext uri="http://customooxmlschemas.google.com/">
                    <go:slidesCustomData xmlns:go="http://customooxmlschemas.google.com/" textRoundtripDataId="5"/>
                  </a:ext>
                </a:extLst>
              </a:rPr>
              <a:t>Visuals of the system  </a:t>
            </a:r>
            <a:endParaRPr b="0" i="0" sz="800" u="none" cap="none" strike="noStrike">
              <a:solidFill>
                <a:srgbClr val="D9D9D9"/>
              </a:solidFill>
              <a:latin typeface="Arial"/>
              <a:ea typeface="Arial"/>
              <a:cs typeface="Arial"/>
              <a:sym typeface="Arial"/>
              <a:extLst>
                <a:ext uri="http://customooxmlschemas.google.com/">
                  <go:slidesCustomData xmlns:go="http://customooxmlschemas.google.com/" textRoundtripDataId="6"/>
                </a:ext>
              </a:extLst>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extLst>
                  <a:ext uri="http://customooxmlschemas.google.com/">
                    <go:slidesCustomData xmlns:go="http://customooxmlschemas.google.com/" textRoundtripDataId="7"/>
                  </a:ext>
                </a:extLst>
              </a:rPr>
              <a:t>(2 photos/screenshots)</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800">
              <a:solidFill>
                <a:srgbClr val="D9D9D9"/>
              </a:solidFill>
            </a:endParaRPr>
          </a:p>
          <a:p>
            <a:pPr indent="0" lvl="0" marL="0" marR="0" rtl="0" algn="l">
              <a:lnSpc>
                <a:spcPct val="100000"/>
              </a:lnSpc>
              <a:spcBef>
                <a:spcPts val="0"/>
              </a:spcBef>
              <a:spcAft>
                <a:spcPts val="0"/>
              </a:spcAft>
              <a:buClr>
                <a:srgbClr val="000000"/>
              </a:buClr>
              <a:buSzPts val="800"/>
              <a:buFont typeface="Arial"/>
              <a:buNone/>
            </a:pPr>
            <a:r>
              <a:t/>
            </a:r>
            <a:endParaRPr sz="800">
              <a:solidFill>
                <a:srgbClr val="D9D9D9"/>
              </a:solidFill>
            </a:endParaRPr>
          </a:p>
        </p:txBody>
      </p:sp>
      <p:sp>
        <p:nvSpPr>
          <p:cNvPr id="291" name="Google Shape;291;p17"/>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293" name="Google Shape;293;p17"/>
          <p:cNvPicPr preferRelativeResize="0"/>
          <p:nvPr/>
        </p:nvPicPr>
        <p:blipFill rotWithShape="1">
          <a:blip r:embed="rId5">
            <a:alphaModFix/>
          </a:blip>
          <a:srcRect b="0" l="0" r="0" t="0"/>
          <a:stretch/>
        </p:blipFill>
        <p:spPr>
          <a:xfrm>
            <a:off x="7550025" y="445025"/>
            <a:ext cx="1196783" cy="342161"/>
          </a:xfrm>
          <a:prstGeom prst="rect">
            <a:avLst/>
          </a:prstGeom>
          <a:noFill/>
          <a:ln>
            <a:noFill/>
          </a:ln>
        </p:spPr>
      </p:pic>
      <p:sp>
        <p:nvSpPr>
          <p:cNvPr id="294" name="Google Shape;294;p17"/>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295" name="Google Shape;295;p17"/>
          <p:cNvPicPr preferRelativeResize="0"/>
          <p:nvPr/>
        </p:nvPicPr>
        <p:blipFill>
          <a:blip r:embed="rId6">
            <a:alphaModFix/>
          </a:blip>
          <a:stretch>
            <a:fillRect/>
          </a:stretch>
        </p:blipFill>
        <p:spPr>
          <a:xfrm>
            <a:off x="4572000" y="1125100"/>
            <a:ext cx="4174802" cy="2120001"/>
          </a:xfrm>
          <a:prstGeom prst="rect">
            <a:avLst/>
          </a:prstGeom>
          <a:noFill/>
          <a:ln>
            <a:noFill/>
          </a:ln>
        </p:spPr>
      </p:pic>
      <p:pic>
        <p:nvPicPr>
          <p:cNvPr id="296" name="Google Shape;296;p17"/>
          <p:cNvPicPr preferRelativeResize="0"/>
          <p:nvPr/>
        </p:nvPicPr>
        <p:blipFill>
          <a:blip r:embed="rId7">
            <a:alphaModFix/>
          </a:blip>
          <a:stretch>
            <a:fillRect/>
          </a:stretch>
        </p:blipFill>
        <p:spPr>
          <a:xfrm>
            <a:off x="2302750" y="3554150"/>
            <a:ext cx="2860986" cy="1292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300" name="Shape 300"/>
        <p:cNvGrpSpPr/>
        <p:nvPr/>
      </p:nvGrpSpPr>
      <p:grpSpPr>
        <a:xfrm>
          <a:off x="0" y="0"/>
          <a:ext cx="0" cy="0"/>
          <a:chOff x="0" y="0"/>
          <a:chExt cx="0" cy="0"/>
        </a:xfrm>
      </p:grpSpPr>
      <p:sp>
        <p:nvSpPr>
          <p:cNvPr id="301" name="Google Shape;301;p18"/>
          <p:cNvSpPr txBox="1"/>
          <p:nvPr/>
        </p:nvSpPr>
        <p:spPr>
          <a:xfrm>
            <a:off x="525475" y="1211700"/>
            <a:ext cx="20088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Electronics and power system:</a:t>
            </a:r>
            <a:endParaRPr b="1" i="0" sz="2400" u="none" cap="none" strike="noStrike">
              <a:solidFill>
                <a:srgbClr val="F2F2F2"/>
              </a:solidFill>
              <a:latin typeface="Calibri"/>
              <a:ea typeface="Calibri"/>
              <a:cs typeface="Calibri"/>
              <a:sym typeface="Calibri"/>
            </a:endParaRPr>
          </a:p>
        </p:txBody>
      </p:sp>
      <p:sp>
        <p:nvSpPr>
          <p:cNvPr id="302" name="Google Shape;302;p18"/>
          <p:cNvSpPr txBox="1"/>
          <p:nvPr/>
        </p:nvSpPr>
        <p:spPr>
          <a:xfrm>
            <a:off x="525475" y="2462125"/>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and battery duration (3-5 sentences)</a:t>
            </a:r>
            <a:endParaRPr b="0" i="0" sz="1400" u="none" cap="none" strike="noStrike">
              <a:solidFill>
                <a:srgbClr val="000000"/>
              </a:solidFill>
              <a:latin typeface="Arial"/>
              <a:ea typeface="Arial"/>
              <a:cs typeface="Arial"/>
              <a:sym typeface="Arial"/>
            </a:endParaRPr>
          </a:p>
        </p:txBody>
      </p:sp>
      <p:sp>
        <p:nvSpPr>
          <p:cNvPr id="303" name="Google Shape;303;p18"/>
          <p:cNvSpPr/>
          <p:nvPr/>
        </p:nvSpPr>
        <p:spPr>
          <a:xfrm rot="2700000">
            <a:off x="473644" y="2636310"/>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8"/>
          <p:cNvSpPr/>
          <p:nvPr/>
        </p:nvSpPr>
        <p:spPr>
          <a:xfrm rot="2700000">
            <a:off x="473645" y="306716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18"/>
          <p:cNvSpPr txBox="1"/>
          <p:nvPr/>
        </p:nvSpPr>
        <p:spPr>
          <a:xfrm>
            <a:off x="525475" y="2893100"/>
            <a:ext cx="2100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306" name="Google Shape;30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307" name="Google Shape;307;p18"/>
          <p:cNvPicPr preferRelativeResize="0"/>
          <p:nvPr/>
        </p:nvPicPr>
        <p:blipFill rotWithShape="1">
          <a:blip r:embed="rId5">
            <a:alphaModFix/>
          </a:blip>
          <a:srcRect b="0" l="0" r="0" t="0"/>
          <a:stretch/>
        </p:blipFill>
        <p:spPr>
          <a:xfrm>
            <a:off x="7550025" y="445025"/>
            <a:ext cx="1196783" cy="342161"/>
          </a:xfrm>
          <a:prstGeom prst="rect">
            <a:avLst/>
          </a:prstGeom>
          <a:noFill/>
          <a:ln>
            <a:noFill/>
          </a:ln>
        </p:spPr>
      </p:pic>
      <p:sp>
        <p:nvSpPr>
          <p:cNvPr id="308" name="Google Shape;308;p18"/>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sp>
        <p:nvSpPr>
          <p:cNvPr id="309" name="Google Shape;309;p18"/>
          <p:cNvSpPr txBox="1"/>
          <p:nvPr/>
        </p:nvSpPr>
        <p:spPr>
          <a:xfrm>
            <a:off x="2911750" y="989250"/>
            <a:ext cx="5854500" cy="36327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Batteries </a:t>
            </a:r>
            <a:r>
              <a:rPr lang="tr-TR">
                <a:solidFill>
                  <a:srgbClr val="F2F2F2"/>
                </a:solidFill>
                <a:latin typeface="Calibri"/>
                <a:ea typeface="Calibri"/>
                <a:cs typeface="Calibri"/>
                <a:sym typeface="Calibri"/>
              </a:rPr>
              <a:t>roughly</a:t>
            </a:r>
            <a:r>
              <a:rPr lang="tr-TR">
                <a:solidFill>
                  <a:srgbClr val="F2F2F2"/>
                </a:solidFill>
                <a:latin typeface="Calibri"/>
                <a:ea typeface="Calibri"/>
                <a:cs typeface="Calibri"/>
                <a:sym typeface="Calibri"/>
              </a:rPr>
              <a:t> adds up to 33.6 Ah and that makes our rover operate up to 2 hours that being </a:t>
            </a:r>
            <a:r>
              <a:rPr lang="tr-TR">
                <a:solidFill>
                  <a:srgbClr val="F2F2F2"/>
                </a:solidFill>
                <a:latin typeface="Calibri"/>
                <a:ea typeface="Calibri"/>
                <a:cs typeface="Calibri"/>
                <a:sym typeface="Calibri"/>
              </a:rPr>
              <a:t>highly dependent on motor usage. This duration is sufficient for the longest mission time. The batteries roughly weighs 5.2</a:t>
            </a:r>
            <a:r>
              <a:rPr lang="tr-TR">
                <a:solidFill>
                  <a:srgbClr val="F2F2F2"/>
                </a:solidFill>
                <a:latin typeface="Calibri"/>
                <a:ea typeface="Calibri"/>
                <a:cs typeface="Calibri"/>
                <a:sym typeface="Calibri"/>
                <a:extLst>
                  <a:ext uri="http://customooxmlschemas.google.com/">
                    <go:slidesCustomData xmlns:go="http://customooxmlschemas.google.com/" textRoundtripDataId="8"/>
                  </a:ext>
                </a:extLst>
              </a:rPr>
              <a:t>kgs</a:t>
            </a:r>
            <a:r>
              <a:rPr lang="tr-TR">
                <a:solidFill>
                  <a:srgbClr val="F2F2F2"/>
                </a:solidFill>
                <a:latin typeface="Calibri"/>
                <a:ea typeface="Calibri"/>
                <a:cs typeface="Calibri"/>
                <a:sym typeface="Calibri"/>
              </a:rPr>
              <a:t>.The improvements made to the energy systems this year significantly enhance the rover's efficiency. The new Li-ion battery packs, with a total capacity of 495Wh, offer increased energy density compared to previous models. With a modular design comprising 6 series and 8 parallels, these batteries provide ample power for the rover's operations, lasting up to 2 hours depending on motor usage. The integration of a Battery Management System with a CAN line ensures safe battery operation, with an emergency button for quick disconnection if needed. Additionally, the Perfidia power distribution board, featuring 20 Buck Converters with modular design, provides precise control over power usage with real-time monitoring and safety features. With these upgrades, the rover's energy systems are well-suited for competition missions, offering reliability, safety, and improved efficiency, crucial for extended operation in challenging environments.</a:t>
            </a:r>
            <a:endParaRPr i="0" sz="1400" u="none" cap="none" strike="noStrike">
              <a:solidFill>
                <a:srgbClr val="F2F2F2"/>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sp>
        <p:nvSpPr>
          <p:cNvPr id="314" name="Google Shape;314;p19"/>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315" name="Google Shape;315;p19"/>
          <p:cNvSpPr txBox="1"/>
          <p:nvPr/>
        </p:nvSpPr>
        <p:spPr>
          <a:xfrm>
            <a:off x="2911750" y="1370250"/>
            <a:ext cx="5854500" cy="34170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Our five DOF robotic </a:t>
            </a:r>
            <a:r>
              <a:rPr lang="tr-TR">
                <a:solidFill>
                  <a:srgbClr val="F2F2F2"/>
                </a:solidFill>
                <a:latin typeface="Calibri"/>
                <a:ea typeface="Calibri"/>
                <a:cs typeface="Calibri"/>
                <a:sym typeface="Calibri"/>
              </a:rPr>
              <a:t>manipulator</a:t>
            </a:r>
            <a:r>
              <a:rPr lang="tr-TR">
                <a:solidFill>
                  <a:srgbClr val="F2F2F2"/>
                </a:solidFill>
                <a:latin typeface="Calibri"/>
                <a:ea typeface="Calibri"/>
                <a:cs typeface="Calibri"/>
                <a:sym typeface="Calibri"/>
              </a:rPr>
              <a:t> uses brushless DC, DC and custom designed </a:t>
            </a:r>
            <a:r>
              <a:rPr lang="tr-TR">
                <a:solidFill>
                  <a:srgbClr val="F2F2F2"/>
                </a:solidFill>
                <a:latin typeface="Calibri"/>
                <a:ea typeface="Calibri"/>
                <a:cs typeface="Calibri"/>
                <a:sym typeface="Calibri"/>
              </a:rPr>
              <a:t>cycloidal</a:t>
            </a:r>
            <a:r>
              <a:rPr lang="tr-TR">
                <a:solidFill>
                  <a:srgbClr val="F2F2F2"/>
                </a:solidFill>
                <a:latin typeface="Calibri"/>
                <a:ea typeface="Calibri"/>
                <a:cs typeface="Calibri"/>
                <a:sym typeface="Calibri"/>
              </a:rPr>
              <a:t> gearboxes for </a:t>
            </a:r>
            <a:r>
              <a:rPr lang="tr-TR">
                <a:solidFill>
                  <a:srgbClr val="F2F2F2"/>
                </a:solidFill>
                <a:latin typeface="Calibri"/>
                <a:ea typeface="Calibri"/>
                <a:cs typeface="Calibri"/>
                <a:sym typeface="Calibri"/>
              </a:rPr>
              <a:t>maneuverability</a:t>
            </a:r>
            <a:r>
              <a:rPr lang="tr-TR">
                <a:solidFill>
                  <a:srgbClr val="F2F2F2"/>
                </a:solidFill>
                <a:latin typeface="Calibri"/>
                <a:ea typeface="Calibri"/>
                <a:cs typeface="Calibri"/>
                <a:sym typeface="Calibri"/>
              </a:rPr>
              <a:t>. Materials are specially selected for weight reduction and </a:t>
            </a:r>
            <a:r>
              <a:rPr lang="tr-TR">
                <a:solidFill>
                  <a:srgbClr val="F2F2F2"/>
                </a:solidFill>
                <a:latin typeface="Calibri"/>
                <a:ea typeface="Calibri"/>
                <a:cs typeface="Calibri"/>
                <a:sym typeface="Calibri"/>
              </a:rPr>
              <a:t>manufacturability,</a:t>
            </a:r>
            <a:r>
              <a:rPr lang="tr-TR">
                <a:solidFill>
                  <a:srgbClr val="F2F2F2"/>
                </a:solidFill>
                <a:latin typeface="Calibri"/>
                <a:ea typeface="Calibri"/>
                <a:cs typeface="Calibri"/>
                <a:sym typeface="Calibri"/>
              </a:rPr>
              <a:t> joints are produced by 3D printing using carbon-fiber based filament and </a:t>
            </a:r>
            <a:r>
              <a:rPr lang="tr-TR">
                <a:solidFill>
                  <a:srgbClr val="F2F2F2"/>
                </a:solidFill>
                <a:latin typeface="Calibri"/>
                <a:ea typeface="Calibri"/>
                <a:cs typeface="Calibri"/>
                <a:sym typeface="Calibri"/>
              </a:rPr>
              <a:t>composite</a:t>
            </a:r>
            <a:r>
              <a:rPr lang="tr-TR">
                <a:solidFill>
                  <a:srgbClr val="F2F2F2"/>
                </a:solidFill>
                <a:latin typeface="Calibri"/>
                <a:ea typeface="Calibri"/>
                <a:cs typeface="Calibri"/>
                <a:sym typeface="Calibri"/>
              </a:rPr>
              <a:t> </a:t>
            </a:r>
            <a:r>
              <a:rPr lang="tr-TR">
                <a:solidFill>
                  <a:srgbClr val="F2F2F2"/>
                </a:solidFill>
                <a:latin typeface="Calibri"/>
                <a:ea typeface="Calibri"/>
                <a:cs typeface="Calibri"/>
                <a:sym typeface="Calibri"/>
              </a:rPr>
              <a:t>carbon fiber</a:t>
            </a:r>
            <a:r>
              <a:rPr lang="tr-TR">
                <a:solidFill>
                  <a:srgbClr val="F2F2F2"/>
                </a:solidFill>
                <a:latin typeface="Calibri"/>
                <a:ea typeface="Calibri"/>
                <a:cs typeface="Calibri"/>
                <a:sym typeface="Calibri"/>
              </a:rPr>
              <a:t> tubes are used as links. Manipulator features end effector with </a:t>
            </a:r>
            <a:r>
              <a:rPr lang="tr-TR">
                <a:solidFill>
                  <a:srgbClr val="F2F2F2"/>
                </a:solidFill>
                <a:latin typeface="Calibri"/>
                <a:ea typeface="Calibri"/>
                <a:cs typeface="Calibri"/>
                <a:sym typeface="Calibri"/>
              </a:rPr>
              <a:t>parallel gripping system with TPU printed jaws.</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We selected this design for simplicity since five degrees of freedom is enough for manipulator to fulfill the required task objectives. Also, thanks to the simplicity, we can implement inverse kinematic to control movement of rover.</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tr-TR">
                <a:solidFill>
                  <a:srgbClr val="F2F2F2"/>
                </a:solidFill>
                <a:latin typeface="Calibri"/>
                <a:ea typeface="Calibri"/>
                <a:cs typeface="Calibri"/>
                <a:sym typeface="Calibri"/>
              </a:rPr>
              <a:t>End effector jaws are specially designed and tested using analysis programs in order to deform and increase the surface area when force applied. With this design, we can effectively use olur parallel gripping mechanism since holding force is significantly increased while gripping. </a:t>
            </a:r>
            <a:endParaRPr>
              <a:solidFill>
                <a:srgbClr val="F2F2F2"/>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a:solidFill>
                <a:srgbClr val="F2F2F2"/>
              </a:solidFill>
              <a:latin typeface="Calibri"/>
              <a:ea typeface="Calibri"/>
              <a:cs typeface="Calibri"/>
              <a:sym typeface="Calibri"/>
            </a:endParaRPr>
          </a:p>
        </p:txBody>
      </p:sp>
      <p:sp>
        <p:nvSpPr>
          <p:cNvPr id="316" name="Google Shape;316;p19"/>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17" name="Google Shape;317;p19"/>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19"/>
          <p:cNvSpPr/>
          <p:nvPr/>
        </p:nvSpPr>
        <p:spPr>
          <a:xfrm rot="2700000">
            <a:off x="473644" y="285664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19"/>
          <p:cNvSpPr txBox="1"/>
          <p:nvPr/>
        </p:nvSpPr>
        <p:spPr>
          <a:xfrm>
            <a:off x="525475" y="2559474"/>
            <a:ext cx="20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20" name="Google Shape;32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21" name="Google Shape;321;p19"/>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22" name="Google Shape;322;p19"/>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20"/>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328" name="Google Shape;328;p20"/>
          <p:cNvSpPr txBox="1"/>
          <p:nvPr/>
        </p:nvSpPr>
        <p:spPr>
          <a:xfrm>
            <a:off x="2911750" y="1370250"/>
            <a:ext cx="5854500" cy="21240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rPr>
              <a:t>Our end effector is connected to the manipulator with a slip ring </a:t>
            </a:r>
            <a:r>
              <a:rPr lang="tr-TR">
                <a:solidFill>
                  <a:srgbClr val="F2F2F2"/>
                </a:solidFill>
              </a:rPr>
              <a:t>mechanism</a:t>
            </a:r>
            <a:r>
              <a:rPr lang="tr-TR">
                <a:solidFill>
                  <a:srgbClr val="F2F2F2"/>
                </a:solidFill>
              </a:rPr>
              <a:t>. With it we can </a:t>
            </a:r>
            <a:r>
              <a:rPr lang="tr-TR">
                <a:solidFill>
                  <a:srgbClr val="F2F2F2"/>
                </a:solidFill>
              </a:rPr>
              <a:t>achieve</a:t>
            </a:r>
            <a:r>
              <a:rPr lang="tr-TR">
                <a:solidFill>
                  <a:srgbClr val="F2F2F2"/>
                </a:solidFill>
              </a:rPr>
              <a:t> infinite rotation movement of end effector. This greatly improves manipulators ability to fulfill the </a:t>
            </a:r>
            <a:r>
              <a:rPr lang="tr-TR">
                <a:solidFill>
                  <a:srgbClr val="F2F2F2"/>
                </a:solidFill>
              </a:rPr>
              <a:t>challenges</a:t>
            </a:r>
            <a:r>
              <a:rPr lang="tr-TR">
                <a:solidFill>
                  <a:srgbClr val="F2F2F2"/>
                </a:solidFill>
              </a:rPr>
              <a:t> on mars missions.</a:t>
            </a:r>
            <a:r>
              <a:rPr lang="tr-TR">
                <a:solidFill>
                  <a:srgbClr val="F2F2F2"/>
                </a:solidFill>
              </a:rPr>
              <a:t>Gripper system is somewhat unique because of its modularity and ease of change in design. New end effectors can be easily implemented to the gripping system. </a:t>
            </a:r>
            <a:r>
              <a:rPr lang="tr-TR">
                <a:solidFill>
                  <a:srgbClr val="F2F2F2"/>
                </a:solidFill>
              </a:rPr>
              <a:t>The joints and connectors are printed from PAHT CF15 which is a carbon fiber filament which the team used this year firstly. It has very high strength-weight ratio. Links are from carbon fiber 4K tubes. </a:t>
            </a:r>
            <a:endParaRPr>
              <a:solidFill>
                <a:srgbClr val="F2F2F2"/>
              </a:solidFill>
            </a:endParaRPr>
          </a:p>
        </p:txBody>
      </p:sp>
      <p:sp>
        <p:nvSpPr>
          <p:cNvPr id="329" name="Google Shape;329;p20"/>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30" name="Google Shape;330;p20"/>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32" name="Google Shape;332;p20"/>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33" name="Google Shape;333;p20"/>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p21"/>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339" name="Google Shape;339;p21"/>
          <p:cNvSpPr/>
          <p:nvPr/>
        </p:nvSpPr>
        <p:spPr>
          <a:xfrm rot="2700000">
            <a:off x="473643" y="232723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21"/>
          <p:cNvSpPr txBox="1"/>
          <p:nvPr/>
        </p:nvSpPr>
        <p:spPr>
          <a:xfrm>
            <a:off x="525475" y="2134999"/>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1400" u="none" cap="none" strike="noStrike">
              <a:solidFill>
                <a:srgbClr val="000000"/>
              </a:solidFill>
              <a:latin typeface="Arial"/>
              <a:ea typeface="Arial"/>
              <a:cs typeface="Arial"/>
              <a:sym typeface="Arial"/>
            </a:endParaRPr>
          </a:p>
        </p:txBody>
      </p:sp>
      <p:sp>
        <p:nvSpPr>
          <p:cNvPr id="341" name="Google Shape;341;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42" name="Google Shape;342;p21"/>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43" name="Google Shape;343;p21"/>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44" name="Google Shape;344;p21"/>
          <p:cNvPicPr preferRelativeResize="0"/>
          <p:nvPr/>
        </p:nvPicPr>
        <p:blipFill>
          <a:blip r:embed="rId5">
            <a:alphaModFix/>
          </a:blip>
          <a:stretch>
            <a:fillRect/>
          </a:stretch>
        </p:blipFill>
        <p:spPr>
          <a:xfrm>
            <a:off x="2586825" y="1211700"/>
            <a:ext cx="3252312" cy="3367424"/>
          </a:xfrm>
          <a:prstGeom prst="rect">
            <a:avLst/>
          </a:prstGeom>
          <a:noFill/>
          <a:ln>
            <a:noFill/>
          </a:ln>
        </p:spPr>
      </p:pic>
      <p:pic>
        <p:nvPicPr>
          <p:cNvPr id="345" name="Google Shape;345;p21"/>
          <p:cNvPicPr preferRelativeResize="0"/>
          <p:nvPr/>
        </p:nvPicPr>
        <p:blipFill>
          <a:blip r:embed="rId6">
            <a:alphaModFix/>
          </a:blip>
          <a:stretch>
            <a:fillRect/>
          </a:stretch>
        </p:blipFill>
        <p:spPr>
          <a:xfrm>
            <a:off x="6135825" y="1180500"/>
            <a:ext cx="2816001" cy="34298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9" name="Shape 349"/>
        <p:cNvGrpSpPr/>
        <p:nvPr/>
      </p:nvGrpSpPr>
      <p:grpSpPr>
        <a:xfrm>
          <a:off x="0" y="0"/>
          <a:ext cx="0" cy="0"/>
          <a:chOff x="0" y="0"/>
          <a:chExt cx="0" cy="0"/>
        </a:xfrm>
      </p:grpSpPr>
      <p:sp>
        <p:nvSpPr>
          <p:cNvPr id="350" name="Google Shape;350;p22"/>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Manipulation system:</a:t>
            </a:r>
            <a:endParaRPr b="1" i="0" sz="2400" u="none" cap="none" strike="noStrike">
              <a:solidFill>
                <a:srgbClr val="F2F2F2"/>
              </a:solidFill>
              <a:latin typeface="Calibri"/>
              <a:ea typeface="Calibri"/>
              <a:cs typeface="Calibri"/>
              <a:sym typeface="Calibri"/>
            </a:endParaRPr>
          </a:p>
        </p:txBody>
      </p:sp>
      <p:sp>
        <p:nvSpPr>
          <p:cNvPr id="351" name="Google Shape;351;p22"/>
          <p:cNvSpPr txBox="1"/>
          <p:nvPr/>
        </p:nvSpPr>
        <p:spPr>
          <a:xfrm>
            <a:off x="2911750" y="1370250"/>
            <a:ext cx="5854500" cy="3201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rPr>
              <a:t>Robotic manipulator consist of two links, 400mm and 250mm, reaching maximum of 1200mm with end effector installed. Can reach to ground from each side and back of rover with ease. Manipulator weights total of 10 kg, </a:t>
            </a:r>
            <a:r>
              <a:rPr lang="tr-TR">
                <a:solidFill>
                  <a:srgbClr val="F2F2F2"/>
                </a:solidFill>
              </a:rPr>
              <a:t>which can be decreased with further optimizations and carry up to 6 kg of load. </a:t>
            </a:r>
            <a:endParaRPr>
              <a:solidFill>
                <a:srgbClr val="F2F2F2"/>
              </a:solidFill>
            </a:endParaRPr>
          </a:p>
          <a:p>
            <a:pPr indent="0" lvl="0" marL="0" marR="0" rtl="0" algn="just">
              <a:lnSpc>
                <a:spcPct val="100000"/>
              </a:lnSpc>
              <a:spcBef>
                <a:spcPts val="0"/>
              </a:spcBef>
              <a:spcAft>
                <a:spcPts val="0"/>
              </a:spcAft>
              <a:buClr>
                <a:srgbClr val="000000"/>
              </a:buClr>
              <a:buSzPts val="1400"/>
              <a:buFont typeface="Arial"/>
              <a:buNone/>
            </a:pPr>
            <a:r>
              <a:t/>
            </a:r>
            <a:endParaRPr>
              <a:solidFill>
                <a:srgbClr val="F2F2F2"/>
              </a:solidFill>
            </a:endParaRPr>
          </a:p>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rPr>
              <a:t>The redesigned 5-DOF manipulator is particularly adept for the competition tasks, featuring precision actuators and adaptable gripping mechanisms that excel in pulling cards and operating switches. The integration of TPU-printed fingers in the gripper allows for nuanced control and effective grasping, crucial for delicately pulling cards without slippage. Moreover, the robust configuration of the joints and custom-designed gearboxes provide the necessary force and accuracy for carry weights reliably with precision.</a:t>
            </a:r>
            <a:endParaRPr>
              <a:solidFill>
                <a:srgbClr val="F2F2F2"/>
              </a:solidFill>
            </a:endParaRPr>
          </a:p>
        </p:txBody>
      </p:sp>
      <p:sp>
        <p:nvSpPr>
          <p:cNvPr id="352" name="Google Shape;352;p22"/>
          <p:cNvSpPr txBox="1"/>
          <p:nvPr/>
        </p:nvSpPr>
        <p:spPr>
          <a:xfrm>
            <a:off x="525475" y="2109553"/>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max payload and size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53" name="Google Shape;353;p22"/>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22"/>
          <p:cNvSpPr/>
          <p:nvPr/>
        </p:nvSpPr>
        <p:spPr>
          <a:xfrm rot="2700000">
            <a:off x="473643" y="275170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22"/>
          <p:cNvSpPr txBox="1"/>
          <p:nvPr/>
        </p:nvSpPr>
        <p:spPr>
          <a:xfrm>
            <a:off x="525475" y="2559475"/>
            <a:ext cx="2116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356" name="Google Shape;35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57" name="Google Shape;357;p22"/>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58" name="Google Shape;358;p22"/>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p23"/>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364" name="Google Shape;364;p23"/>
          <p:cNvSpPr txBox="1"/>
          <p:nvPr/>
        </p:nvSpPr>
        <p:spPr>
          <a:xfrm>
            <a:off x="2824175" y="951925"/>
            <a:ext cx="5854500" cy="3226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rtl="0" algn="just">
              <a:lnSpc>
                <a:spcPct val="115000"/>
              </a:lnSpc>
              <a:spcBef>
                <a:spcPts val="1200"/>
              </a:spcBef>
              <a:spcAft>
                <a:spcPts val="0"/>
              </a:spcAft>
              <a:buClr>
                <a:schemeClr val="dk1"/>
              </a:buClr>
              <a:buSzPts val="1100"/>
              <a:buFont typeface="Arial"/>
              <a:buNone/>
            </a:pPr>
            <a:r>
              <a:rPr lang="tr-TR" sz="1200">
                <a:solidFill>
                  <a:srgbClr val="F2F2F2"/>
                </a:solidFill>
              </a:rPr>
              <a:t>The rover system designed for Arc'24 includes a sophisticated instrument suite designed for Mars-like exploration. At the heart of its operation is a custom-made drill for soil collection and a multifunctional robotic arm that collects both stone and surface soil. This is supported by a range of sensors including 1080p cameras for high-resolution imaging, as well as temperature, humidity and atmospheric composition monitors. It is supported by a robust communication setup for real-time data transmission.</a:t>
            </a:r>
            <a:endParaRPr sz="1200">
              <a:solidFill>
                <a:srgbClr val="F2F2F2"/>
              </a:solidFill>
            </a:endParaRPr>
          </a:p>
          <a:p>
            <a:pPr indent="0" lvl="0" marL="0" rtl="0" algn="just">
              <a:lnSpc>
                <a:spcPct val="115000"/>
              </a:lnSpc>
              <a:spcBef>
                <a:spcPts val="1200"/>
              </a:spcBef>
              <a:spcAft>
                <a:spcPts val="0"/>
              </a:spcAft>
              <a:buClr>
                <a:schemeClr val="dk1"/>
              </a:buClr>
              <a:buSzPts val="1100"/>
              <a:buFont typeface="Arial"/>
              <a:buNone/>
            </a:pPr>
            <a:r>
              <a:t/>
            </a:r>
            <a:endParaRPr sz="1200">
              <a:solidFill>
                <a:srgbClr val="F2F2F2"/>
              </a:solidFill>
            </a:endParaRPr>
          </a:p>
          <a:p>
            <a:pPr indent="0" lvl="0" marL="0" rtl="0" algn="just">
              <a:lnSpc>
                <a:spcPct val="115000"/>
              </a:lnSpc>
              <a:spcBef>
                <a:spcPts val="1200"/>
              </a:spcBef>
              <a:spcAft>
                <a:spcPts val="1200"/>
              </a:spcAft>
              <a:buClr>
                <a:schemeClr val="dk1"/>
              </a:buClr>
              <a:buSzPts val="1100"/>
              <a:buFont typeface="Arial"/>
              <a:buNone/>
            </a:pPr>
            <a:r>
              <a:rPr lang="tr-TR" sz="1200">
                <a:solidFill>
                  <a:srgbClr val="F2F2F2"/>
                </a:solidFill>
              </a:rPr>
              <a:t> Strengths of the system lie in its precision and reliability in hostile environments, supported by its ability to gather a broad spectrum of scientific data. However, weaknesses include the potential for high power consumption and system complexity, which could complicate maintenance and troubleshooting during field operations.</a:t>
            </a:r>
            <a:endParaRPr sz="1200">
              <a:solidFill>
                <a:srgbClr val="F2F2F2"/>
              </a:solidFill>
            </a:endParaRPr>
          </a:p>
        </p:txBody>
      </p:sp>
      <p:sp>
        <p:nvSpPr>
          <p:cNvPr id="365" name="Google Shape;365;p23"/>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66" name="Google Shape;366;p23"/>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3"/>
          <p:cNvSpPr/>
          <p:nvPr/>
        </p:nvSpPr>
        <p:spPr>
          <a:xfrm rot="2700000">
            <a:off x="473644" y="285664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23"/>
          <p:cNvSpPr txBox="1"/>
          <p:nvPr/>
        </p:nvSpPr>
        <p:spPr>
          <a:xfrm>
            <a:off x="525475" y="2559474"/>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369" name="Google Shape;36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70" name="Google Shape;370;p23"/>
          <p:cNvSpPr txBox="1"/>
          <p:nvPr/>
        </p:nvSpPr>
        <p:spPr>
          <a:xfrm>
            <a:off x="296460" y="378355"/>
            <a:ext cx="3107100"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71" name="Google Shape;371;p23"/>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 name="Shape 375"/>
        <p:cNvGrpSpPr/>
        <p:nvPr/>
      </p:nvGrpSpPr>
      <p:grpSpPr>
        <a:xfrm>
          <a:off x="0" y="0"/>
          <a:ext cx="0" cy="0"/>
          <a:chOff x="0" y="0"/>
          <a:chExt cx="0" cy="0"/>
        </a:xfrm>
      </p:grpSpPr>
      <p:sp>
        <p:nvSpPr>
          <p:cNvPr id="376" name="Google Shape;376;p24"/>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377" name="Google Shape;377;p24"/>
          <p:cNvSpPr txBox="1"/>
          <p:nvPr/>
        </p:nvSpPr>
        <p:spPr>
          <a:xfrm>
            <a:off x="2911750" y="1370250"/>
            <a:ext cx="5854500" cy="1693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design of the science payload is inspired by cutting-edge planetary exploration technologies used in Mars rovers, adapted for competitive rover challenges. Unique features include a modular sensor array for adaptable mission profiles and an automated sample handling system to prevent cross-contamination, enhancing the fidelity of scientific analysis. These innovations aim to mirror the versatility and scientific rigor of professional space missions.</a:t>
            </a:r>
            <a:endParaRPr b="0" i="0" sz="1400" u="none" cap="none" strike="noStrike">
              <a:solidFill>
                <a:srgbClr val="F2F2F2"/>
              </a:solidFill>
              <a:latin typeface="Calibri"/>
              <a:ea typeface="Calibri"/>
              <a:cs typeface="Calibri"/>
              <a:sym typeface="Calibri"/>
            </a:endParaRPr>
          </a:p>
        </p:txBody>
      </p:sp>
      <p:sp>
        <p:nvSpPr>
          <p:cNvPr id="378" name="Google Shape;378;p24"/>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379" name="Google Shape;379;p24"/>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81" name="Google Shape;381;p24"/>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82" name="Google Shape;382;p24"/>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sp>
        <p:nvSpPr>
          <p:cNvPr id="387" name="Google Shape;387;p25"/>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388" name="Google Shape;388;p25"/>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5"/>
          <p:cNvSpPr txBox="1"/>
          <p:nvPr/>
        </p:nvSpPr>
        <p:spPr>
          <a:xfrm>
            <a:off x="525475" y="2134999"/>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photo/screenshots)</a:t>
            </a:r>
            <a:endParaRPr b="0" i="0" sz="1400" u="none" cap="none" strike="noStrike">
              <a:solidFill>
                <a:srgbClr val="000000"/>
              </a:solidFill>
              <a:latin typeface="Arial"/>
              <a:ea typeface="Arial"/>
              <a:cs typeface="Arial"/>
              <a:sym typeface="Arial"/>
            </a:endParaRPr>
          </a:p>
        </p:txBody>
      </p:sp>
      <p:sp>
        <p:nvSpPr>
          <p:cNvPr id="390" name="Google Shape;39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391" name="Google Shape;391;p25"/>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392" name="Google Shape;392;p25"/>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393" name="Google Shape;393;p25"/>
          <p:cNvPicPr preferRelativeResize="0"/>
          <p:nvPr/>
        </p:nvPicPr>
        <p:blipFill>
          <a:blip r:embed="rId5">
            <a:alphaModFix/>
          </a:blip>
          <a:stretch>
            <a:fillRect/>
          </a:stretch>
        </p:blipFill>
        <p:spPr>
          <a:xfrm>
            <a:off x="1794276" y="926675"/>
            <a:ext cx="4068099" cy="2285700"/>
          </a:xfrm>
          <a:prstGeom prst="rect">
            <a:avLst/>
          </a:prstGeom>
          <a:noFill/>
          <a:ln>
            <a:noFill/>
          </a:ln>
        </p:spPr>
      </p:pic>
      <p:pic>
        <p:nvPicPr>
          <p:cNvPr id="394" name="Google Shape;394;p25"/>
          <p:cNvPicPr preferRelativeResize="0"/>
          <p:nvPr/>
        </p:nvPicPr>
        <p:blipFill>
          <a:blip r:embed="rId6">
            <a:alphaModFix/>
          </a:blip>
          <a:stretch>
            <a:fillRect/>
          </a:stretch>
        </p:blipFill>
        <p:spPr>
          <a:xfrm>
            <a:off x="4382800" y="2063850"/>
            <a:ext cx="4272599" cy="2559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p26"/>
          <p:cNvSpPr txBox="1"/>
          <p:nvPr/>
        </p:nvSpPr>
        <p:spPr>
          <a:xfrm>
            <a:off x="525475" y="1211700"/>
            <a:ext cx="2008800" cy="9232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Science Payload:</a:t>
            </a:r>
            <a:endParaRPr b="1" i="0" sz="2400" u="none" cap="none" strike="noStrike">
              <a:solidFill>
                <a:srgbClr val="F2F2F2"/>
              </a:solidFill>
              <a:latin typeface="Calibri"/>
              <a:ea typeface="Calibri"/>
              <a:cs typeface="Calibri"/>
              <a:sym typeface="Calibri"/>
            </a:endParaRPr>
          </a:p>
        </p:txBody>
      </p:sp>
      <p:sp>
        <p:nvSpPr>
          <p:cNvPr id="400" name="Google Shape;400;p26"/>
          <p:cNvSpPr txBox="1"/>
          <p:nvPr/>
        </p:nvSpPr>
        <p:spPr>
          <a:xfrm>
            <a:off x="2911750" y="1370250"/>
            <a:ext cx="5854500" cy="2986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science payload weighs approximately 10 kilograms, optimized to balance the rover's total mass distribution. It includes environmental sensors for temperature, humidity, and atmospheric composition, alongside geological sensors for soil composition analysis. These specifications are engineered to ensure the payload's effectiveness without compromising the rover's operational capabilities.</a:t>
            </a:r>
            <a:endParaRPr>
              <a:solidFill>
                <a:srgbClr val="F2F2F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The science payload is adequately designed for its role in the competition, capable of executing all required tasks with high accuracy and efficiency. Its comprehensive sensor suite allows for detailed environmental and geological surveys, critical for mission success. The system's design aligns with the competition’s objectives, ensuring it can withstand the rigorous demands of simulated planetary exploration.</a:t>
            </a:r>
            <a:endParaRPr>
              <a:solidFill>
                <a:srgbClr val="F2F2F2"/>
              </a:solidFill>
              <a:latin typeface="Calibri"/>
              <a:ea typeface="Calibri"/>
              <a:cs typeface="Calibri"/>
              <a:sym typeface="Calibri"/>
            </a:endParaRPr>
          </a:p>
        </p:txBody>
      </p:sp>
      <p:sp>
        <p:nvSpPr>
          <p:cNvPr id="401" name="Google Shape;401;p26"/>
          <p:cNvSpPr txBox="1"/>
          <p:nvPr/>
        </p:nvSpPr>
        <p:spPr>
          <a:xfrm>
            <a:off x="525475" y="210955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mass and battery duration (3-5 sentences)</a:t>
            </a:r>
            <a:endParaRPr b="0" i="0" sz="1400" u="none" cap="none" strike="noStrike">
              <a:solidFill>
                <a:srgbClr val="000000"/>
              </a:solidFill>
              <a:latin typeface="Arial"/>
              <a:ea typeface="Arial"/>
              <a:cs typeface="Arial"/>
              <a:sym typeface="Arial"/>
            </a:endParaRPr>
          </a:p>
        </p:txBody>
      </p:sp>
      <p:sp>
        <p:nvSpPr>
          <p:cNvPr id="402" name="Google Shape;402;p26"/>
          <p:cNvSpPr/>
          <p:nvPr/>
        </p:nvSpPr>
        <p:spPr>
          <a:xfrm rot="2700000">
            <a:off x="473644" y="2309062"/>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26"/>
          <p:cNvSpPr/>
          <p:nvPr/>
        </p:nvSpPr>
        <p:spPr>
          <a:xfrm rot="2700000">
            <a:off x="473644" y="2733537"/>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26"/>
          <p:cNvSpPr txBox="1"/>
          <p:nvPr/>
        </p:nvSpPr>
        <p:spPr>
          <a:xfrm>
            <a:off x="525475" y="2559475"/>
            <a:ext cx="2093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405" name="Google Shape;405;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06" name="Google Shape;406;p26"/>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407" name="Google Shape;407;p26"/>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3"/>
          <p:cNvSpPr txBox="1"/>
          <p:nvPr>
            <p:ph type="title"/>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b="1" lang="tr-TR" sz="3600">
                <a:solidFill>
                  <a:srgbClr val="56B5BF"/>
                </a:solidFill>
                <a:latin typeface="Calibri"/>
                <a:ea typeface="Calibri"/>
                <a:cs typeface="Calibri"/>
                <a:sym typeface="Calibri"/>
              </a:rPr>
              <a:t>TEAM INFO</a:t>
            </a:r>
            <a:endParaRPr b="1" sz="3600">
              <a:solidFill>
                <a:srgbClr val="56B5BF"/>
              </a:solidFill>
              <a:latin typeface="Calibri"/>
              <a:ea typeface="Calibri"/>
              <a:cs typeface="Calibri"/>
              <a:sym typeface="Calibri"/>
            </a:endParaRPr>
          </a:p>
        </p:txBody>
      </p:sp>
      <p:sp>
        <p:nvSpPr>
          <p:cNvPr id="82" name="Google Shape;82;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83" name="Google Shape;83;p3"/>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tr-TR" sz="2400" u="none" cap="none" strike="noStrike">
                <a:solidFill>
                  <a:srgbClr val="F2F2F2"/>
                </a:solidFill>
                <a:latin typeface="Calibri"/>
                <a:ea typeface="Calibri"/>
                <a:cs typeface="Calibri"/>
                <a:sym typeface="Calibri"/>
              </a:rPr>
              <a:t>Academic</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Institution:</a:t>
            </a:r>
            <a:endParaRPr b="1" i="0" sz="2400" u="none" cap="none" strike="noStrike">
              <a:solidFill>
                <a:srgbClr val="F2F2F2"/>
              </a:solidFill>
              <a:latin typeface="Calibri"/>
              <a:ea typeface="Calibri"/>
              <a:cs typeface="Calibri"/>
              <a:sym typeface="Calibri"/>
            </a:endParaRPr>
          </a:p>
        </p:txBody>
      </p:sp>
      <p:sp>
        <p:nvSpPr>
          <p:cNvPr id="84" name="Google Shape;84;p3"/>
          <p:cNvSpPr txBox="1"/>
          <p:nvPr/>
        </p:nvSpPr>
        <p:spPr>
          <a:xfrm>
            <a:off x="525475" y="26350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tr-TR" sz="2400" u="none" cap="none" strike="noStrike">
                <a:solidFill>
                  <a:srgbClr val="F2F2F2"/>
                </a:solidFill>
                <a:latin typeface="Calibri"/>
                <a:ea typeface="Calibri"/>
                <a:cs typeface="Calibri"/>
                <a:sym typeface="Calibri"/>
              </a:rPr>
              <a:t>Academic</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Consultant:</a:t>
            </a:r>
            <a:endParaRPr b="1" i="0" sz="2400" u="none" cap="none" strike="noStrike">
              <a:solidFill>
                <a:srgbClr val="F2F2F2"/>
              </a:solidFill>
              <a:latin typeface="Calibri"/>
              <a:ea typeface="Calibri"/>
              <a:cs typeface="Calibri"/>
              <a:sym typeface="Calibri"/>
            </a:endParaRPr>
          </a:p>
        </p:txBody>
      </p:sp>
      <p:sp>
        <p:nvSpPr>
          <p:cNvPr id="85" name="Google Shape;85;p3"/>
          <p:cNvSpPr txBox="1"/>
          <p:nvPr/>
        </p:nvSpPr>
        <p:spPr>
          <a:xfrm>
            <a:off x="525475" y="198575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and address of the affiliated academic institution.</a:t>
            </a:r>
            <a:endParaRPr b="0" i="0" sz="800" u="none" cap="none" strike="noStrike">
              <a:solidFill>
                <a:srgbClr val="999999"/>
              </a:solidFill>
              <a:latin typeface="Calibri"/>
              <a:ea typeface="Calibri"/>
              <a:cs typeface="Calibri"/>
              <a:sym typeface="Calibri"/>
            </a:endParaRPr>
          </a:p>
        </p:txBody>
      </p:sp>
      <p:sp>
        <p:nvSpPr>
          <p:cNvPr id="86" name="Google Shape;86;p3"/>
          <p:cNvSpPr txBox="1"/>
          <p:nvPr/>
        </p:nvSpPr>
        <p:spPr>
          <a:xfrm>
            <a:off x="525475" y="3425438"/>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Name, affiliated academic institution and contact information of academic consultant.</a:t>
            </a:r>
            <a:endParaRPr b="0" i="0" sz="800" u="none" cap="none" strike="noStrike">
              <a:solidFill>
                <a:srgbClr val="999999"/>
              </a:solidFill>
              <a:latin typeface="Calibri"/>
              <a:ea typeface="Calibri"/>
              <a:cs typeface="Calibri"/>
              <a:sym typeface="Calibri"/>
            </a:endParaRPr>
          </a:p>
        </p:txBody>
      </p:sp>
      <p:sp>
        <p:nvSpPr>
          <p:cNvPr id="87" name="Google Shape;87;p3"/>
          <p:cNvSpPr txBox="1"/>
          <p:nvPr/>
        </p:nvSpPr>
        <p:spPr>
          <a:xfrm>
            <a:off x="2911750" y="1370250"/>
            <a:ext cx="5854500" cy="8313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chemeClr val="lt1"/>
                </a:solidFill>
              </a:rPr>
              <a:t>Ozyegin University (Özyeğin Üniversitesi)</a:t>
            </a:r>
            <a:endParaRPr>
              <a:solidFill>
                <a:schemeClr val="lt1"/>
              </a:solidFill>
            </a:endParaRPr>
          </a:p>
          <a:p>
            <a:pPr indent="0" lvl="0" marL="0" rtl="0" algn="l">
              <a:spcBef>
                <a:spcPts val="0"/>
              </a:spcBef>
              <a:spcAft>
                <a:spcPts val="0"/>
              </a:spcAft>
              <a:buClr>
                <a:schemeClr val="dk1"/>
              </a:buClr>
              <a:buSzPts val="1100"/>
              <a:buFont typeface="Arial"/>
              <a:buNone/>
            </a:pPr>
            <a:r>
              <a:rPr lang="tr-TR">
                <a:solidFill>
                  <a:schemeClr val="lt1"/>
                </a:solidFill>
              </a:rPr>
              <a:t>Çekmeköy Kampüsü Nişantepe Mah.</a:t>
            </a:r>
            <a:endParaRPr>
              <a:solidFill>
                <a:schemeClr val="lt1"/>
              </a:solidFill>
            </a:endParaRPr>
          </a:p>
          <a:p>
            <a:pPr indent="0" lvl="0" marL="0" rtl="0" algn="l">
              <a:spcBef>
                <a:spcPts val="0"/>
              </a:spcBef>
              <a:spcAft>
                <a:spcPts val="0"/>
              </a:spcAft>
              <a:buClr>
                <a:srgbClr val="000000"/>
              </a:buClr>
              <a:buSzPts val="1400"/>
              <a:buFont typeface="Arial"/>
              <a:buNone/>
            </a:pPr>
            <a:r>
              <a:rPr lang="tr-TR">
                <a:solidFill>
                  <a:schemeClr val="lt1"/>
                </a:solidFill>
              </a:rPr>
              <a:t>Orman Sk. 34794 Çekmeköy - İstanbul, Türkiye</a:t>
            </a:r>
            <a:endParaRPr>
              <a:solidFill>
                <a:schemeClr val="lt1"/>
              </a:solidFill>
            </a:endParaRPr>
          </a:p>
        </p:txBody>
      </p:sp>
      <p:sp>
        <p:nvSpPr>
          <p:cNvPr id="88" name="Google Shape;88;p3"/>
          <p:cNvSpPr txBox="1"/>
          <p:nvPr/>
        </p:nvSpPr>
        <p:spPr>
          <a:xfrm>
            <a:off x="2911750" y="2767600"/>
            <a:ext cx="5854500" cy="8313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Academic Consultant: Dr. Özkan Bebek (Ozyegin University)</a:t>
            </a:r>
            <a:br>
              <a:rPr lang="tr-TR">
                <a:solidFill>
                  <a:srgbClr val="F2F2F2"/>
                </a:solidFill>
                <a:latin typeface="Calibri"/>
                <a:ea typeface="Calibri"/>
                <a:cs typeface="Calibri"/>
                <a:sym typeface="Calibri"/>
              </a:rPr>
            </a:br>
            <a:r>
              <a:rPr lang="tr-TR">
                <a:solidFill>
                  <a:srgbClr val="F2F2F2"/>
                </a:solidFill>
                <a:latin typeface="Calibri"/>
                <a:ea typeface="Calibri"/>
                <a:cs typeface="Calibri"/>
                <a:sym typeface="Calibri"/>
              </a:rPr>
              <a:t>E-mail: </a:t>
            </a:r>
            <a:r>
              <a:rPr lang="tr-TR" u="sng">
                <a:solidFill>
                  <a:schemeClr val="hlink"/>
                </a:solidFill>
                <a:latin typeface="Calibri"/>
                <a:ea typeface="Calibri"/>
                <a:cs typeface="Calibri"/>
                <a:sym typeface="Calibri"/>
                <a:hlinkClick r:id="rId4"/>
              </a:rPr>
              <a:t>Ozkan.bebek@ozyegin.edu.tr</a:t>
            </a:r>
            <a:endParaRPr>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Phone: </a:t>
            </a:r>
            <a:r>
              <a:rPr lang="tr-TR">
                <a:solidFill>
                  <a:schemeClr val="lt1"/>
                </a:solidFill>
                <a:latin typeface="Calibri"/>
                <a:ea typeface="Calibri"/>
                <a:cs typeface="Calibri"/>
                <a:sym typeface="Calibri"/>
              </a:rPr>
              <a:t>+90 533 386 67 27</a:t>
            </a:r>
            <a:endParaRPr>
              <a:solidFill>
                <a:schemeClr val="lt1"/>
              </a:solidFill>
              <a:latin typeface="Calibri"/>
              <a:ea typeface="Calibri"/>
              <a:cs typeface="Calibri"/>
              <a:sym typeface="Calibri"/>
            </a:endParaRPr>
          </a:p>
        </p:txBody>
      </p:sp>
      <p:sp>
        <p:nvSpPr>
          <p:cNvPr id="89" name="Google Shape;89;p3"/>
          <p:cNvSpPr/>
          <p:nvPr/>
        </p:nvSpPr>
        <p:spPr>
          <a:xfrm rot="2700000">
            <a:off x="473644" y="21599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
          <p:cNvSpPr/>
          <p:nvPr/>
        </p:nvSpPr>
        <p:spPr>
          <a:xfrm rot="2700000">
            <a:off x="473644" y="36611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 name="Google Shape;91;p3"/>
          <p:cNvPicPr preferRelativeResize="0"/>
          <p:nvPr/>
        </p:nvPicPr>
        <p:blipFill rotWithShape="1">
          <a:blip r:embed="rId5">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1" name="Shape 411"/>
        <p:cNvGrpSpPr/>
        <p:nvPr/>
      </p:nvGrpSpPr>
      <p:grpSpPr>
        <a:xfrm>
          <a:off x="0" y="0"/>
          <a:ext cx="0" cy="0"/>
          <a:chOff x="0" y="0"/>
          <a:chExt cx="0" cy="0"/>
        </a:xfrm>
      </p:grpSpPr>
      <p:sp>
        <p:nvSpPr>
          <p:cNvPr id="412" name="Google Shape;412;p27"/>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413" name="Google Shape;413;p27"/>
          <p:cNvSpPr txBox="1"/>
          <p:nvPr/>
        </p:nvSpPr>
        <p:spPr>
          <a:xfrm>
            <a:off x="2911750" y="1370250"/>
            <a:ext cx="5854500" cy="29862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Despite the fact that Wi-Fi networks are not robust in complex outdoor environments that accommodate many multipath interference sources, we elected to create an RSSI signal tracking system on our base station and went out with the risky decision to use a 2.4 GHz Wi-Fi protocol. We have a directional antenna on a pan-tiltable mount controlled by an onboard computer connected to the local network. The antenna is connected to a router which we use as an access point to bridge the mobile robotic platform with.</a:t>
            </a:r>
            <a:endParaRPr>
              <a:solidFill>
                <a:srgbClr val="F2F2F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Avoiding the risk of environmental interference implies lower data relay speeds at longer wavelengths, which was undesirable; though using 5 GHz network with less reliability in dynamic outdoor settings forwarded us back to a middle ground, which was our final decision to use 2.4 GHz.</a:t>
            </a:r>
            <a:endParaRPr>
              <a:solidFill>
                <a:srgbClr val="F2F2F2"/>
              </a:solidFill>
              <a:latin typeface="Calibri"/>
              <a:ea typeface="Calibri"/>
              <a:cs typeface="Calibri"/>
              <a:sym typeface="Calibri"/>
            </a:endParaRPr>
          </a:p>
        </p:txBody>
      </p:sp>
      <p:sp>
        <p:nvSpPr>
          <p:cNvPr id="414" name="Google Shape;414;p27"/>
          <p:cNvSpPr/>
          <p:nvPr/>
        </p:nvSpPr>
        <p:spPr>
          <a:xfrm rot="2700000">
            <a:off x="483259" y="304584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7"/>
          <p:cNvSpPr txBox="1"/>
          <p:nvPr/>
        </p:nvSpPr>
        <p:spPr>
          <a:xfrm>
            <a:off x="525474" y="2871780"/>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What is used? Describe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416" name="Google Shape;416;p27"/>
          <p:cNvSpPr txBox="1"/>
          <p:nvPr/>
        </p:nvSpPr>
        <p:spPr>
          <a:xfrm>
            <a:off x="525474" y="3300754"/>
            <a:ext cx="2008800" cy="67707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Why the system is chosen? What are the considerations? What are weaknesses and strengths?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1400" u="none" cap="none" strike="noStrike">
              <a:solidFill>
                <a:srgbClr val="000000"/>
              </a:solidFill>
              <a:latin typeface="Arial"/>
              <a:ea typeface="Arial"/>
              <a:cs typeface="Arial"/>
              <a:sym typeface="Arial"/>
            </a:endParaRPr>
          </a:p>
        </p:txBody>
      </p:sp>
      <p:sp>
        <p:nvSpPr>
          <p:cNvPr id="417" name="Google Shape;417;p27"/>
          <p:cNvSpPr/>
          <p:nvPr/>
        </p:nvSpPr>
        <p:spPr>
          <a:xfrm rot="2700000">
            <a:off x="483259" y="3591134"/>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19" name="Google Shape;419;p27"/>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20" name="Google Shape;420;p27"/>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4" name="Shape 424"/>
        <p:cNvGrpSpPr/>
        <p:nvPr/>
      </p:nvGrpSpPr>
      <p:grpSpPr>
        <a:xfrm>
          <a:off x="0" y="0"/>
          <a:ext cx="0" cy="0"/>
          <a:chOff x="0" y="0"/>
          <a:chExt cx="0" cy="0"/>
        </a:xfrm>
      </p:grpSpPr>
      <p:sp>
        <p:nvSpPr>
          <p:cNvPr id="425" name="Google Shape;425;p28"/>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426" name="Google Shape;426;p28"/>
          <p:cNvSpPr txBox="1"/>
          <p:nvPr/>
        </p:nvSpPr>
        <p:spPr>
          <a:xfrm>
            <a:off x="2911750" y="1370250"/>
            <a:ext cx="5854500" cy="19086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Our system depends on directional transmissions with an antenna from the base station. Though we are currently working with rudimentary algorithms  to track the rover in real-time, there is a lot of potential in smart signal tracking. Our current pan-tilt system will be a basis for future developments that we intend to employ in later competitions.</a:t>
            </a:r>
            <a:endParaRPr>
              <a:solidFill>
                <a:srgbClr val="F2F2F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a:solidFill>
                <a:srgbClr val="F2F2F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We also found the fidelity of wireless network systems designed for aerial use very inspirational for our designs.</a:t>
            </a:r>
            <a:endParaRPr>
              <a:solidFill>
                <a:srgbClr val="F2F2F2"/>
              </a:solidFill>
              <a:latin typeface="Calibri"/>
              <a:ea typeface="Calibri"/>
              <a:cs typeface="Calibri"/>
              <a:sym typeface="Calibri"/>
            </a:endParaRPr>
          </a:p>
        </p:txBody>
      </p:sp>
      <p:sp>
        <p:nvSpPr>
          <p:cNvPr id="427" name="Google Shape;427;p28"/>
          <p:cNvSpPr/>
          <p:nvPr/>
        </p:nvSpPr>
        <p:spPr>
          <a:xfrm rot="2700000">
            <a:off x="483259" y="304584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28"/>
          <p:cNvSpPr txBox="1"/>
          <p:nvPr/>
        </p:nvSpPr>
        <p:spPr>
          <a:xfrm>
            <a:off x="525474" y="2871780"/>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Unique points and inspirations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(3-5 sentences)</a:t>
            </a:r>
            <a:endParaRPr b="0" i="0" sz="800" u="none" cap="none" strike="noStrike">
              <a:solidFill>
                <a:srgbClr val="D9D9D9"/>
              </a:solidFill>
              <a:latin typeface="Arial"/>
              <a:ea typeface="Arial"/>
              <a:cs typeface="Arial"/>
              <a:sym typeface="Arial"/>
            </a:endParaRPr>
          </a:p>
        </p:txBody>
      </p:sp>
      <p:sp>
        <p:nvSpPr>
          <p:cNvPr id="429" name="Google Shape;42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30" name="Google Shape;430;p28"/>
          <p:cNvSpPr txBox="1"/>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F2F2F2"/>
                </a:solidFill>
                <a:latin typeface="Calibri"/>
                <a:ea typeface="Calibri"/>
                <a:cs typeface="Calibri"/>
                <a:sym typeface="Calibri"/>
              </a:rPr>
              <a:t>ROVER DESIGN</a:t>
            </a:r>
            <a:endParaRPr b="1" i="0" sz="3600" u="none" cap="none" strike="noStrike">
              <a:solidFill>
                <a:srgbClr val="F2F2F2"/>
              </a:solidFill>
              <a:latin typeface="Calibri"/>
              <a:ea typeface="Calibri"/>
              <a:cs typeface="Calibri"/>
              <a:sym typeface="Calibri"/>
            </a:endParaRPr>
          </a:p>
        </p:txBody>
      </p:sp>
      <p:pic>
        <p:nvPicPr>
          <p:cNvPr id="431" name="Google Shape;431;p28"/>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5" name="Shape 435"/>
        <p:cNvGrpSpPr/>
        <p:nvPr/>
      </p:nvGrpSpPr>
      <p:grpSpPr>
        <a:xfrm>
          <a:off x="0" y="0"/>
          <a:ext cx="0" cy="0"/>
          <a:chOff x="0" y="0"/>
          <a:chExt cx="0" cy="0"/>
        </a:xfrm>
      </p:grpSpPr>
      <p:sp>
        <p:nvSpPr>
          <p:cNvPr id="436" name="Google Shape;436;p29"/>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437" name="Google Shape;437;p29"/>
          <p:cNvSpPr txBox="1"/>
          <p:nvPr/>
        </p:nvSpPr>
        <p:spPr>
          <a:xfrm>
            <a:off x="525474" y="2873663"/>
            <a:ext cx="2008800" cy="43085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Visuals of the system </a:t>
            </a:r>
            <a:endParaRPr b="0" i="0" sz="8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(2 photos/screenshots)</a:t>
            </a:r>
            <a:endParaRPr b="0" i="0" sz="1400" u="none" cap="none" strike="noStrike">
              <a:solidFill>
                <a:srgbClr val="000000"/>
              </a:solidFill>
              <a:latin typeface="Arial"/>
              <a:ea typeface="Arial"/>
              <a:cs typeface="Arial"/>
              <a:sym typeface="Arial"/>
            </a:endParaRPr>
          </a:p>
        </p:txBody>
      </p:sp>
      <p:sp>
        <p:nvSpPr>
          <p:cNvPr id="438" name="Google Shape;438;p29"/>
          <p:cNvSpPr/>
          <p:nvPr/>
        </p:nvSpPr>
        <p:spPr>
          <a:xfrm rot="2700000">
            <a:off x="483259" y="3047725"/>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40" name="Google Shape;440;p29"/>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441" name="Google Shape;441;p29"/>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pic>
        <p:nvPicPr>
          <p:cNvPr id="442" name="Google Shape;442;p29"/>
          <p:cNvPicPr preferRelativeResize="0"/>
          <p:nvPr/>
        </p:nvPicPr>
        <p:blipFill>
          <a:blip r:embed="rId5">
            <a:alphaModFix/>
          </a:blip>
          <a:stretch>
            <a:fillRect/>
          </a:stretch>
        </p:blipFill>
        <p:spPr>
          <a:xfrm>
            <a:off x="2534275" y="870050"/>
            <a:ext cx="3470300" cy="2606099"/>
          </a:xfrm>
          <a:prstGeom prst="rect">
            <a:avLst/>
          </a:prstGeom>
          <a:noFill/>
          <a:ln>
            <a:noFill/>
          </a:ln>
        </p:spPr>
      </p:pic>
      <p:pic>
        <p:nvPicPr>
          <p:cNvPr id="443" name="Google Shape;443;p29"/>
          <p:cNvPicPr preferRelativeResize="0"/>
          <p:nvPr/>
        </p:nvPicPr>
        <p:blipFill>
          <a:blip r:embed="rId6">
            <a:alphaModFix/>
          </a:blip>
          <a:stretch>
            <a:fillRect/>
          </a:stretch>
        </p:blipFill>
        <p:spPr>
          <a:xfrm>
            <a:off x="5357676" y="2997950"/>
            <a:ext cx="3389123" cy="19063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7" name="Shape 447"/>
        <p:cNvGrpSpPr/>
        <p:nvPr/>
      </p:nvGrpSpPr>
      <p:grpSpPr>
        <a:xfrm>
          <a:off x="0" y="0"/>
          <a:ext cx="0" cy="0"/>
          <a:chOff x="0" y="0"/>
          <a:chExt cx="0" cy="0"/>
        </a:xfrm>
      </p:grpSpPr>
      <p:sp>
        <p:nvSpPr>
          <p:cNvPr id="448" name="Google Shape;448;p30"/>
          <p:cNvSpPr txBox="1"/>
          <p:nvPr/>
        </p:nvSpPr>
        <p:spPr>
          <a:xfrm>
            <a:off x="525474" y="1211700"/>
            <a:ext cx="2550939" cy="166196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Ground station equipment and communication system:</a:t>
            </a:r>
            <a:endParaRPr b="1" i="0" sz="2400" u="none" cap="none" strike="noStrike">
              <a:solidFill>
                <a:srgbClr val="F2F2F2"/>
              </a:solidFill>
              <a:latin typeface="Calibri"/>
              <a:ea typeface="Calibri"/>
              <a:cs typeface="Calibri"/>
              <a:sym typeface="Calibri"/>
            </a:endParaRPr>
          </a:p>
        </p:txBody>
      </p:sp>
      <p:sp>
        <p:nvSpPr>
          <p:cNvPr id="449" name="Google Shape;449;p30"/>
          <p:cNvSpPr txBox="1"/>
          <p:nvPr/>
        </p:nvSpPr>
        <p:spPr>
          <a:xfrm>
            <a:off x="2911750" y="1370250"/>
            <a:ext cx="5854500" cy="2124000"/>
          </a:xfrm>
          <a:prstGeom prst="rect">
            <a:avLst/>
          </a:prstGeom>
          <a:noFill/>
          <a:ln cap="flat" cmpd="sng" w="9525">
            <a:solidFill>
              <a:srgbClr val="F2F2F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Our experimentation over a distance of 100 meters in an open field yielded stable file transfer rates of 80mbps with directional tracking. Physical obstacles did impart large losses in </a:t>
            </a:r>
            <a:r>
              <a:rPr lang="tr-TR">
                <a:solidFill>
                  <a:srgbClr val="F2F2F2"/>
                </a:solidFill>
                <a:latin typeface="Calibri"/>
                <a:ea typeface="Calibri"/>
                <a:cs typeface="Calibri"/>
                <a:sym typeface="Calibri"/>
              </a:rPr>
              <a:t>bandwidth</a:t>
            </a:r>
            <a:r>
              <a:rPr lang="tr-TR">
                <a:solidFill>
                  <a:srgbClr val="F2F2F2"/>
                </a:solidFill>
                <a:latin typeface="Calibri"/>
                <a:ea typeface="Calibri"/>
                <a:cs typeface="Calibri"/>
                <a:sym typeface="Calibri"/>
              </a:rPr>
              <a:t>, and noisy channels caused </a:t>
            </a:r>
            <a:r>
              <a:rPr lang="tr-TR">
                <a:solidFill>
                  <a:srgbClr val="F2F2F2"/>
                </a:solidFill>
                <a:latin typeface="Calibri"/>
                <a:ea typeface="Calibri"/>
                <a:cs typeface="Calibri"/>
                <a:sym typeface="Calibri"/>
              </a:rPr>
              <a:t>unprecedented disconnections; however, the system still allowed adequate transmission rates for camera feed and mission control during testing. The obstacle-filled environment might be arduous to operate under without more expensive communications infrastructure, though, this is expected of most directional communication systems that do not have an accurate model of the environment (exploration &amp; mapping operations).</a:t>
            </a:r>
            <a:endParaRPr b="0" i="0" sz="1400" u="none" cap="none" strike="noStrike">
              <a:solidFill>
                <a:srgbClr val="F2F2F2"/>
              </a:solidFill>
              <a:latin typeface="Calibri"/>
              <a:ea typeface="Calibri"/>
              <a:cs typeface="Calibri"/>
              <a:sym typeface="Calibri"/>
            </a:endParaRPr>
          </a:p>
        </p:txBody>
      </p:sp>
      <p:sp>
        <p:nvSpPr>
          <p:cNvPr id="450" name="Google Shape;450;p30"/>
          <p:cNvSpPr/>
          <p:nvPr/>
        </p:nvSpPr>
        <p:spPr>
          <a:xfrm rot="2700000">
            <a:off x="483259" y="3045843"/>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30"/>
          <p:cNvSpPr txBox="1"/>
          <p:nvPr/>
        </p:nvSpPr>
        <p:spPr>
          <a:xfrm>
            <a:off x="525474" y="2871780"/>
            <a:ext cx="2008800"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Technical Specifications including resilience to noise and communication range (3-5 sentences)</a:t>
            </a:r>
            <a:endParaRPr b="0" i="0" sz="1400" u="none" cap="none" strike="noStrike">
              <a:solidFill>
                <a:srgbClr val="000000"/>
              </a:solidFill>
              <a:latin typeface="Arial"/>
              <a:ea typeface="Arial"/>
              <a:cs typeface="Arial"/>
              <a:sym typeface="Arial"/>
            </a:endParaRPr>
          </a:p>
        </p:txBody>
      </p:sp>
      <p:sp>
        <p:nvSpPr>
          <p:cNvPr id="452" name="Google Shape;452;p30"/>
          <p:cNvSpPr txBox="1"/>
          <p:nvPr/>
        </p:nvSpPr>
        <p:spPr>
          <a:xfrm>
            <a:off x="525475" y="3300750"/>
            <a:ext cx="2124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D9D9D9"/>
                </a:solidFill>
                <a:latin typeface="Arial"/>
                <a:ea typeface="Arial"/>
                <a:cs typeface="Arial"/>
                <a:sym typeface="Arial"/>
              </a:rPr>
              <a:t>Discuss the system's adequacy for its role in competition missions. (3-5 sentences)</a:t>
            </a:r>
            <a:endParaRPr b="0" i="0" sz="1400" u="none" cap="none" strike="noStrike">
              <a:solidFill>
                <a:srgbClr val="000000"/>
              </a:solidFill>
              <a:latin typeface="Arial"/>
              <a:ea typeface="Arial"/>
              <a:cs typeface="Arial"/>
              <a:sym typeface="Arial"/>
            </a:endParaRPr>
          </a:p>
        </p:txBody>
      </p:sp>
      <p:sp>
        <p:nvSpPr>
          <p:cNvPr id="453" name="Google Shape;453;p30"/>
          <p:cNvSpPr/>
          <p:nvPr/>
        </p:nvSpPr>
        <p:spPr>
          <a:xfrm rot="2700000">
            <a:off x="483259" y="3474816"/>
            <a:ext cx="84429" cy="82731"/>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sp>
        <p:nvSpPr>
          <p:cNvPr id="455" name="Google Shape;455;p30"/>
          <p:cNvSpPr txBox="1"/>
          <p:nvPr>
            <p:ph type="ctrTitle"/>
          </p:nvPr>
        </p:nvSpPr>
        <p:spPr>
          <a:xfrm>
            <a:off x="296460" y="378355"/>
            <a:ext cx="3107197"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F2F2F2"/>
                </a:solidFill>
                <a:latin typeface="Calibri"/>
                <a:ea typeface="Calibri"/>
                <a:cs typeface="Calibri"/>
                <a:sym typeface="Calibri"/>
              </a:rPr>
              <a:t>ROVER DESIGN</a:t>
            </a:r>
            <a:endParaRPr b="1" sz="3600">
              <a:solidFill>
                <a:srgbClr val="F2F2F2"/>
              </a:solidFill>
              <a:latin typeface="Calibri"/>
              <a:ea typeface="Calibri"/>
              <a:cs typeface="Calibri"/>
              <a:sym typeface="Calibri"/>
            </a:endParaRPr>
          </a:p>
        </p:txBody>
      </p:sp>
      <p:pic>
        <p:nvPicPr>
          <p:cNvPr id="456" name="Google Shape;456;p30"/>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4"/>
          <p:cNvSpPr txBox="1"/>
          <p:nvPr/>
        </p:nvSpPr>
        <p:spPr>
          <a:xfrm>
            <a:off x="525475" y="1211700"/>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History of</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the Team:</a:t>
            </a:r>
            <a:endParaRPr b="1" i="0" sz="2400" u="none" cap="none" strike="noStrike">
              <a:solidFill>
                <a:srgbClr val="F2F2F2"/>
              </a:solidFill>
              <a:latin typeface="Calibri"/>
              <a:ea typeface="Calibri"/>
              <a:cs typeface="Calibri"/>
              <a:sym typeface="Calibri"/>
            </a:endParaRPr>
          </a:p>
        </p:txBody>
      </p:sp>
      <p:sp>
        <p:nvSpPr>
          <p:cNvPr id="97" name="Google Shape;97;p4"/>
          <p:cNvSpPr txBox="1"/>
          <p:nvPr/>
        </p:nvSpPr>
        <p:spPr>
          <a:xfrm>
            <a:off x="525475" y="1985750"/>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paragraph of teams history including foundation date, attended competitions and experience. </a:t>
            </a:r>
            <a:endParaRPr b="0" i="0" sz="800" u="none" cap="none" strike="noStrike">
              <a:solidFill>
                <a:srgbClr val="999999"/>
              </a:solidFill>
              <a:latin typeface="Calibri"/>
              <a:ea typeface="Calibri"/>
              <a:cs typeface="Calibri"/>
              <a:sym typeface="Calibri"/>
            </a:endParaRPr>
          </a:p>
        </p:txBody>
      </p:sp>
      <p:sp>
        <p:nvSpPr>
          <p:cNvPr id="98" name="Google Shape;98;p4"/>
          <p:cNvSpPr txBox="1"/>
          <p:nvPr/>
        </p:nvSpPr>
        <p:spPr>
          <a:xfrm>
            <a:off x="2911750" y="1370250"/>
            <a:ext cx="5854500" cy="3417000"/>
          </a:xfrm>
          <a:prstGeom prst="rect">
            <a:avLst/>
          </a:prstGeom>
          <a:noFill/>
          <a:ln cap="flat" cmpd="sng" w="9525">
            <a:solidFill>
              <a:srgbClr val="56B5B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lang="tr-TR">
                <a:solidFill>
                  <a:srgbClr val="F2F2F2"/>
                </a:solidFill>
                <a:latin typeface="Calibri"/>
                <a:ea typeface="Calibri"/>
                <a:cs typeface="Calibri"/>
                <a:sym typeface="Calibri"/>
              </a:rPr>
              <a:t>OzU Rover was founded in November 2014 by undergraduate students from different fields as a research and development project under the supervision of  Dr. Özkan Bebek. This year marks our 10th year anniversary, similar to ERC! Every year since 2014, the team has been actively working to develop a new and more performant rover. The team's mission expands to inspire future generations, participate in engineering competitions to gain valuable insights, and provide a stimulating learning environment. The team's vision is to enhance enthusiasm for space robotics and promote interest in the field within Türkiye. OzU Rover Team competed in the last 9 ERC (on-site and 1 remote due to COVID) and URC </a:t>
            </a:r>
            <a:r>
              <a:rPr lang="tr-TR">
                <a:solidFill>
                  <a:srgbClr val="F2F2F2"/>
                </a:solidFill>
                <a:latin typeface="Calibri"/>
                <a:ea typeface="Calibri"/>
                <a:cs typeface="Calibri"/>
                <a:sym typeface="Calibri"/>
              </a:rPr>
              <a:t>competitions</a:t>
            </a:r>
            <a:r>
              <a:rPr lang="tr-TR">
                <a:solidFill>
                  <a:srgbClr val="F2F2F2"/>
                </a:solidFill>
                <a:latin typeface="Calibri"/>
                <a:ea typeface="Calibri"/>
                <a:cs typeface="Calibri"/>
                <a:sym typeface="Calibri"/>
              </a:rPr>
              <a:t> in 2020,2021,2022 and 2023. Team won a spot to participate in finals in each one of the URC competitions and competed in 2023 on-site, due to COVID and visa issues team couldn’t compete on-site in 2020,2021 and 2022. The team consists of undergraduate students from different departments of Ozyegin University who are passionate about robotics.</a:t>
            </a:r>
            <a:endParaRPr b="0" i="0" sz="1400" u="none" cap="none" strike="noStrike">
              <a:solidFill>
                <a:srgbClr val="F2F2F2"/>
              </a:solidFill>
              <a:latin typeface="Calibri"/>
              <a:ea typeface="Calibri"/>
              <a:cs typeface="Calibri"/>
              <a:sym typeface="Calibri"/>
            </a:endParaRPr>
          </a:p>
        </p:txBody>
      </p:sp>
      <p:sp>
        <p:nvSpPr>
          <p:cNvPr id="99" name="Google Shape;99;p4"/>
          <p:cNvSpPr/>
          <p:nvPr/>
        </p:nvSpPr>
        <p:spPr>
          <a:xfrm rot="2700000">
            <a:off x="473644" y="222143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01" name="Google Shape;101;p4"/>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02" name="Google Shape;102;p4"/>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 name="Shape 106"/>
        <p:cNvGrpSpPr/>
        <p:nvPr/>
      </p:nvGrpSpPr>
      <p:grpSpPr>
        <a:xfrm>
          <a:off x="0" y="0"/>
          <a:ext cx="0" cy="0"/>
          <a:chOff x="0" y="0"/>
          <a:chExt cx="0" cy="0"/>
        </a:xfrm>
      </p:grpSpPr>
      <p:sp>
        <p:nvSpPr>
          <p:cNvPr id="107" name="Google Shape;107;p5"/>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08" name="Google Shape;108;p5"/>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09" name="Google Shape;109;p5"/>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11" name="Google Shape;111;p5"/>
          <p:cNvPicPr preferRelativeResize="0"/>
          <p:nvPr/>
        </p:nvPicPr>
        <p:blipFill rotWithShape="1">
          <a:blip r:embed="rId4">
            <a:alphaModFix/>
          </a:blip>
          <a:srcRect b="0" l="0" r="0" t="0"/>
          <a:stretch/>
        </p:blipFill>
        <p:spPr>
          <a:xfrm>
            <a:off x="7550025" y="445025"/>
            <a:ext cx="1196783" cy="342161"/>
          </a:xfrm>
          <a:prstGeom prst="rect">
            <a:avLst/>
          </a:prstGeom>
          <a:noFill/>
          <a:ln>
            <a:noFill/>
          </a:ln>
        </p:spPr>
      </p:pic>
      <p:sp>
        <p:nvSpPr>
          <p:cNvPr id="112" name="Google Shape;112;p5"/>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graphicFrame>
        <p:nvGraphicFramePr>
          <p:cNvPr id="113" name="Google Shape;113;p5"/>
          <p:cNvGraphicFramePr/>
          <p:nvPr/>
        </p:nvGraphicFramePr>
        <p:xfrm>
          <a:off x="2627200" y="844675"/>
          <a:ext cx="3000000" cy="3000000"/>
        </p:xfrm>
        <a:graphic>
          <a:graphicData uri="http://schemas.openxmlformats.org/drawingml/2006/table">
            <a:tbl>
              <a:tblPr>
                <a:noFill/>
                <a:tableStyleId>{B9CC1EEE-7E9C-425A-9DED-9E1E0FA90D2D}</a:tableStyleId>
              </a:tblPr>
              <a:tblGrid>
                <a:gridCol w="1275425"/>
                <a:gridCol w="2162600"/>
                <a:gridCol w="2835725"/>
              </a:tblGrid>
              <a:tr h="257825">
                <a:tc>
                  <a:txBody>
                    <a:bodyPr/>
                    <a:lstStyle/>
                    <a:p>
                      <a:pPr indent="0" lvl="0" marL="0" rtl="0" algn="l">
                        <a:spcBef>
                          <a:spcPts val="0"/>
                        </a:spcBef>
                        <a:spcAft>
                          <a:spcPts val="0"/>
                        </a:spcAft>
                        <a:buNone/>
                      </a:pPr>
                      <a:r>
                        <a:rPr b="1" lang="tr-TR" sz="700">
                          <a:solidFill>
                            <a:schemeClr val="lt1"/>
                          </a:solidFill>
                        </a:rPr>
                        <a:t>Name</a:t>
                      </a:r>
                      <a:endParaRPr b="1" sz="700">
                        <a:solidFill>
                          <a:schemeClr val="lt1"/>
                        </a:solidFill>
                      </a:endParaRPr>
                    </a:p>
                  </a:txBody>
                  <a:tcPr marT="91425" marB="91425" marR="91425" marL="91425">
                    <a:lnB cap="flat" cmpd="sng" w="19050">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tr-TR" sz="700">
                          <a:solidFill>
                            <a:schemeClr val="lt1"/>
                          </a:solidFill>
                        </a:rPr>
                        <a:t>Major</a:t>
                      </a:r>
                      <a:endParaRPr b="1" sz="700">
                        <a:solidFill>
                          <a:schemeClr val="lt1"/>
                        </a:solidFill>
                      </a:endParaRPr>
                    </a:p>
                  </a:txBody>
                  <a:tcPr marT="91425" marB="91425" marR="91425" marL="91425">
                    <a:lnB cap="flat" cmpd="sng" w="19050">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tr-TR" sz="700">
                          <a:solidFill>
                            <a:schemeClr val="lt1"/>
                          </a:solidFill>
                        </a:rPr>
                        <a:t>Duty in the team</a:t>
                      </a:r>
                      <a:endParaRPr b="1" sz="700">
                        <a:solidFill>
                          <a:schemeClr val="lt1"/>
                        </a:solidFill>
                      </a:endParaRPr>
                    </a:p>
                  </a:txBody>
                  <a:tcPr marT="91425" marB="91425" marR="91425" marL="91425">
                    <a:lnB cap="flat" cmpd="sng" w="19050">
                      <a:solidFill>
                        <a:srgbClr val="9E9E9E"/>
                      </a:solidFill>
                      <a:prstDash val="solid"/>
                      <a:round/>
                      <a:headEnd len="sm" w="sm" type="none"/>
                      <a:tailEnd len="sm" w="sm" type="none"/>
                    </a:lnB>
                    <a:solidFill>
                      <a:schemeClr val="dk1"/>
                    </a:solidFill>
                  </a:tcPr>
                </a:tc>
              </a:tr>
              <a:tr h="257825">
                <a:tc>
                  <a:txBody>
                    <a:bodyPr/>
                    <a:lstStyle/>
                    <a:p>
                      <a:pPr indent="0" lvl="0" marL="0" rtl="0" algn="l">
                        <a:spcBef>
                          <a:spcPts val="0"/>
                        </a:spcBef>
                        <a:spcAft>
                          <a:spcPts val="0"/>
                        </a:spcAft>
                        <a:buNone/>
                      </a:pPr>
                      <a:r>
                        <a:rPr lang="tr-TR" sz="700">
                          <a:solidFill>
                            <a:schemeClr val="lt1"/>
                          </a:solidFill>
                        </a:rPr>
                        <a:t>Doruk Fetin Çelik</a:t>
                      </a:r>
                      <a:endParaRPr sz="700">
                        <a:solidFill>
                          <a:schemeClr val="lt1"/>
                        </a:solidFill>
                      </a:endParaRPr>
                    </a:p>
                  </a:txBody>
                  <a:tcPr marT="91425" marB="91425" marR="91425" marL="91425">
                    <a:lnT cap="flat" cmpd="sng" w="1905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tr-TR" sz="700">
                          <a:solidFill>
                            <a:schemeClr val="lt1"/>
                          </a:solidFill>
                        </a:rPr>
                        <a:t>Mechanical Engineering and Business Minor</a:t>
                      </a:r>
                      <a:endParaRPr sz="700">
                        <a:solidFill>
                          <a:schemeClr val="lt1"/>
                        </a:solidFill>
                      </a:endParaRPr>
                    </a:p>
                  </a:txBody>
                  <a:tcPr marT="91425" marB="91425" marR="91425" marL="91425">
                    <a:lnT cap="flat" cmpd="sng" w="1905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tr-TR" sz="700">
                          <a:solidFill>
                            <a:schemeClr val="lt1"/>
                          </a:solidFill>
                        </a:rPr>
                        <a:t>Team Leader (Mechanical design, financial </a:t>
                      </a:r>
                      <a:r>
                        <a:rPr lang="tr-TR" sz="700">
                          <a:solidFill>
                            <a:schemeClr val="lt1"/>
                          </a:solidFill>
                        </a:rPr>
                        <a:t>accounting)</a:t>
                      </a:r>
                      <a:endParaRPr sz="700">
                        <a:solidFill>
                          <a:schemeClr val="lt1"/>
                        </a:solidFill>
                      </a:endParaRPr>
                    </a:p>
                  </a:txBody>
                  <a:tcPr marT="91425" marB="91425" marR="91425" marL="91425">
                    <a:lnT cap="flat" cmpd="sng" w="19050">
                      <a:solidFill>
                        <a:srgbClr val="9E9E9E"/>
                      </a:solidFill>
                      <a:prstDash val="solid"/>
                      <a:round/>
                      <a:headEnd len="sm" w="sm" type="none"/>
                      <a:tailEnd len="sm" w="sm" type="none"/>
                    </a:lnT>
                  </a:tcPr>
                </a:tc>
              </a:tr>
              <a:tr h="352800">
                <a:tc>
                  <a:txBody>
                    <a:bodyPr/>
                    <a:lstStyle/>
                    <a:p>
                      <a:pPr indent="0" lvl="0" marL="0" rtl="0" algn="l">
                        <a:spcBef>
                          <a:spcPts val="0"/>
                        </a:spcBef>
                        <a:spcAft>
                          <a:spcPts val="0"/>
                        </a:spcAft>
                        <a:buNone/>
                      </a:pPr>
                      <a:r>
                        <a:rPr lang="tr-TR" sz="700">
                          <a:solidFill>
                            <a:schemeClr val="lt1"/>
                          </a:solidFill>
                        </a:rPr>
                        <a:t>Toprak Efe Akkılıç</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Double Major in Computer Science and Electrical and </a:t>
                      </a:r>
                      <a:r>
                        <a:rPr lang="tr-TR" sz="700">
                          <a:solidFill>
                            <a:schemeClr val="lt1"/>
                          </a:solidFill>
                        </a:rPr>
                        <a:t>Electronic</a:t>
                      </a:r>
                      <a:r>
                        <a:rPr lang="tr-TR" sz="700">
                          <a:solidFill>
                            <a:schemeClr val="lt1"/>
                          </a:solidFill>
                        </a:rPr>
                        <a:t>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 Sub-Team Leader (Programming, sensors)</a:t>
                      </a:r>
                      <a:endParaRPr sz="700">
                        <a:solidFill>
                          <a:schemeClr val="lt1"/>
                        </a:solidFill>
                      </a:endParaRPr>
                    </a:p>
                  </a:txBody>
                  <a:tcPr marT="91425" marB="91425" marR="91425" marL="91425"/>
                </a:tc>
              </a:tr>
              <a:tr h="352800">
                <a:tc>
                  <a:txBody>
                    <a:bodyPr/>
                    <a:lstStyle/>
                    <a:p>
                      <a:pPr indent="0" lvl="0" marL="0" rtl="0" algn="l">
                        <a:spcBef>
                          <a:spcPts val="0"/>
                        </a:spcBef>
                        <a:spcAft>
                          <a:spcPts val="0"/>
                        </a:spcAft>
                        <a:buNone/>
                      </a:pPr>
                      <a:r>
                        <a:rPr lang="tr-TR" sz="700">
                          <a:solidFill>
                            <a:schemeClr val="lt1"/>
                          </a:solidFill>
                        </a:rPr>
                        <a:t>Alper Kağan Öksüz</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Mechanical Engineering and Business Minor</a:t>
                      </a:r>
                      <a:endParaRPr sz="700">
                        <a:solidFill>
                          <a:schemeClr val="lt1"/>
                        </a:solidFill>
                      </a:endParaRPr>
                    </a:p>
                    <a:p>
                      <a:pPr indent="0" lvl="0" marL="0" rtl="0" algn="l">
                        <a:spcBef>
                          <a:spcPts val="0"/>
                        </a:spcBef>
                        <a:spcAft>
                          <a:spcPts val="0"/>
                        </a:spcAft>
                        <a:buNone/>
                      </a:pPr>
                      <a:r>
                        <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Sub-Team Leader (Mechanical design, manufacturing, robotic arm)</a:t>
                      </a:r>
                      <a:endParaRPr sz="700">
                        <a:solidFill>
                          <a:schemeClr val="lt1"/>
                        </a:solidFill>
                      </a:endParaRPr>
                    </a:p>
                  </a:txBody>
                  <a:tcPr marT="91425" marB="91425" marR="91425" marL="91425"/>
                </a:tc>
              </a:tr>
              <a:tr h="257825">
                <a:tc>
                  <a:txBody>
                    <a:bodyPr/>
                    <a:lstStyle/>
                    <a:p>
                      <a:pPr indent="0" lvl="0" marL="0" rtl="0" algn="l">
                        <a:spcBef>
                          <a:spcPts val="0"/>
                        </a:spcBef>
                        <a:spcAft>
                          <a:spcPts val="0"/>
                        </a:spcAft>
                        <a:buNone/>
                      </a:pPr>
                      <a:r>
                        <a:rPr lang="tr-TR" sz="700">
                          <a:solidFill>
                            <a:schemeClr val="lt1"/>
                          </a:solidFill>
                        </a:rPr>
                        <a:t>Yunus Pulatoğlu</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Science Sub-Team Leader (Science payload, scientific research)</a:t>
                      </a:r>
                      <a:endParaRPr sz="700">
                        <a:solidFill>
                          <a:schemeClr val="lt1"/>
                        </a:solidFill>
                      </a:endParaRPr>
                    </a:p>
                  </a:txBody>
                  <a:tcPr marT="91425" marB="91425" marR="91425" marL="91425"/>
                </a:tc>
              </a:tr>
              <a:tr h="352800">
                <a:tc>
                  <a:txBody>
                    <a:bodyPr/>
                    <a:lstStyle/>
                    <a:p>
                      <a:pPr indent="0" lvl="0" marL="0" rtl="0" algn="l">
                        <a:spcBef>
                          <a:spcPts val="0"/>
                        </a:spcBef>
                        <a:spcAft>
                          <a:spcPts val="0"/>
                        </a:spcAft>
                        <a:buNone/>
                      </a:pPr>
                      <a:r>
                        <a:rPr lang="tr-TR" sz="700">
                          <a:solidFill>
                            <a:schemeClr val="lt1"/>
                          </a:solidFill>
                        </a:rPr>
                        <a:t>Alp Gökalp</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Electrical and Electronic Engineering</a:t>
                      </a:r>
                      <a:endParaRPr sz="700">
                        <a:solidFill>
                          <a:schemeClr val="lt1"/>
                        </a:solidFill>
                      </a:endParaRPr>
                    </a:p>
                    <a:p>
                      <a:pPr indent="0" lvl="0" marL="0" rtl="0" algn="l">
                        <a:spcBef>
                          <a:spcPts val="0"/>
                        </a:spcBef>
                        <a:spcAft>
                          <a:spcPts val="0"/>
                        </a:spcAft>
                        <a:buNone/>
                      </a:pPr>
                      <a:r>
                        <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Electrical and Electronic Sub-Team Leader</a:t>
                      </a:r>
                      <a:endParaRPr sz="700">
                        <a:solidFill>
                          <a:schemeClr val="lt1"/>
                        </a:solidFill>
                      </a:endParaRPr>
                    </a:p>
                  </a:txBody>
                  <a:tcPr marT="91425" marB="91425" marR="91425" marL="91425"/>
                </a:tc>
              </a:tr>
              <a:tr h="298750">
                <a:tc>
                  <a:txBody>
                    <a:bodyPr/>
                    <a:lstStyle/>
                    <a:p>
                      <a:pPr indent="0" lvl="0" marL="0" rtl="0" algn="l">
                        <a:spcBef>
                          <a:spcPts val="0"/>
                        </a:spcBef>
                        <a:spcAft>
                          <a:spcPts val="0"/>
                        </a:spcAft>
                        <a:buNone/>
                      </a:pPr>
                      <a:r>
                        <a:rPr lang="tr-TR" sz="700">
                          <a:solidFill>
                            <a:schemeClr val="lt1"/>
                          </a:solidFill>
                        </a:rPr>
                        <a:t>Yusuf Adam</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Civil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Public Relations and Organization Sub-Team Leader</a:t>
                      </a:r>
                      <a:endParaRPr sz="700">
                        <a:solidFill>
                          <a:schemeClr val="lt1"/>
                        </a:solidFill>
                      </a:endParaRPr>
                    </a:p>
                  </a:txBody>
                  <a:tcPr marT="91425" marB="91425" marR="91425" marL="91425"/>
                </a:tc>
              </a:tr>
              <a:tr h="171850">
                <a:tc>
                  <a:txBody>
                    <a:bodyPr/>
                    <a:lstStyle/>
                    <a:p>
                      <a:pPr indent="0" lvl="0" marL="0" rtl="0" algn="l">
                        <a:spcBef>
                          <a:spcPts val="0"/>
                        </a:spcBef>
                        <a:spcAft>
                          <a:spcPts val="0"/>
                        </a:spcAft>
                        <a:buNone/>
                      </a:pPr>
                      <a:r>
                        <a:rPr lang="tr-TR" sz="700">
                          <a:solidFill>
                            <a:schemeClr val="lt1"/>
                          </a:solidFill>
                        </a:rPr>
                        <a:t>Haluk Devrim Hamaratlar</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Electrical and Electronic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Electrical and Electronic Sub-Team</a:t>
                      </a:r>
                      <a:endParaRPr sz="700">
                        <a:solidFill>
                          <a:schemeClr val="lt1"/>
                        </a:solidFill>
                      </a:endParaRPr>
                    </a:p>
                  </a:txBody>
                  <a:tcPr marT="91425" marB="91425" marR="91425" marL="91425"/>
                </a:tc>
              </a:tr>
              <a:tr h="316125">
                <a:tc>
                  <a:txBody>
                    <a:bodyPr/>
                    <a:lstStyle/>
                    <a:p>
                      <a:pPr indent="0" lvl="0" marL="0" rtl="0" algn="l">
                        <a:spcBef>
                          <a:spcPts val="0"/>
                        </a:spcBef>
                        <a:spcAft>
                          <a:spcPts val="0"/>
                        </a:spcAft>
                        <a:buNone/>
                      </a:pPr>
                      <a:r>
                        <a:rPr lang="tr-TR" sz="700">
                          <a:solidFill>
                            <a:schemeClr val="lt1"/>
                          </a:solidFill>
                        </a:rPr>
                        <a:t>Uraz Duray</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Sub-Team</a:t>
                      </a:r>
                      <a:endParaRPr sz="700">
                        <a:solidFill>
                          <a:schemeClr val="lt1"/>
                        </a:solidFill>
                      </a:endParaRPr>
                    </a:p>
                  </a:txBody>
                  <a:tcPr marT="91425" marB="91425" marR="91425" marL="91425"/>
                </a:tc>
              </a:tr>
              <a:tr h="316125">
                <a:tc>
                  <a:txBody>
                    <a:bodyPr/>
                    <a:lstStyle/>
                    <a:p>
                      <a:pPr indent="0" lvl="0" marL="0" rtl="0" algn="l">
                        <a:spcBef>
                          <a:spcPts val="0"/>
                        </a:spcBef>
                        <a:spcAft>
                          <a:spcPts val="0"/>
                        </a:spcAft>
                        <a:buNone/>
                      </a:pPr>
                      <a:r>
                        <a:rPr lang="tr-TR" sz="700">
                          <a:solidFill>
                            <a:schemeClr val="lt1"/>
                          </a:solidFill>
                        </a:rPr>
                        <a:t>Hidayet Eren Uludağ</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Electrical and Electronic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Electrical and Electronic Sub-Team</a:t>
                      </a:r>
                      <a:endParaRPr sz="700">
                        <a:solidFill>
                          <a:schemeClr val="lt1"/>
                        </a:solidFill>
                      </a:endParaRPr>
                    </a:p>
                  </a:txBody>
                  <a:tcPr marT="91425" marB="91425" marR="91425" marL="91425"/>
                </a:tc>
              </a:tr>
              <a:tr h="316125">
                <a:tc>
                  <a:txBody>
                    <a:bodyPr/>
                    <a:lstStyle/>
                    <a:p>
                      <a:pPr indent="0" lvl="0" marL="0" rtl="0" algn="l">
                        <a:spcBef>
                          <a:spcPts val="0"/>
                        </a:spcBef>
                        <a:spcAft>
                          <a:spcPts val="0"/>
                        </a:spcAft>
                        <a:buNone/>
                      </a:pPr>
                      <a:r>
                        <a:rPr lang="tr-TR" sz="700">
                          <a:solidFill>
                            <a:schemeClr val="lt1"/>
                          </a:solidFill>
                        </a:rPr>
                        <a:t>Saadet Süeda Öz</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Electrical and Electronic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Electrical and Electronic Sub-Team</a:t>
                      </a:r>
                      <a:endParaRPr sz="700">
                        <a:solidFill>
                          <a:schemeClr val="lt1"/>
                        </a:solidFill>
                      </a:endParaRPr>
                    </a:p>
                  </a:txBody>
                  <a:tcPr marT="91425" marB="91425" marR="91425" marL="91425"/>
                </a:tc>
              </a:tr>
              <a:tr h="316125">
                <a:tc>
                  <a:txBody>
                    <a:bodyPr/>
                    <a:lstStyle/>
                    <a:p>
                      <a:pPr indent="0" lvl="0" marL="0" rtl="0" algn="l">
                        <a:spcBef>
                          <a:spcPts val="0"/>
                        </a:spcBef>
                        <a:spcAft>
                          <a:spcPts val="0"/>
                        </a:spcAft>
                        <a:buNone/>
                      </a:pPr>
                      <a:r>
                        <a:rPr lang="tr-TR" sz="700">
                          <a:solidFill>
                            <a:schemeClr val="lt1"/>
                          </a:solidFill>
                        </a:rPr>
                        <a:t>Rüzgar Erik</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Electrical and Electronic Engineering</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Electrical and Electronic Sub-Team</a:t>
                      </a:r>
                      <a:endParaRPr sz="700">
                        <a:solidFill>
                          <a:schemeClr val="lt1"/>
                        </a:solidFill>
                      </a:endParaRPr>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g2d0e9b4bf5f_0_9"/>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19" name="Google Shape;119;g2d0e9b4bf5f_0_9"/>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20" name="Google Shape;120;g2d0e9b4bf5f_0_9"/>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2d0e9b4bf5f_0_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22" name="Google Shape;122;g2d0e9b4bf5f_0_9"/>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23" name="Google Shape;123;g2d0e9b4bf5f_0_9"/>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graphicFrame>
        <p:nvGraphicFramePr>
          <p:cNvPr id="124" name="Google Shape;124;g2d0e9b4bf5f_0_9"/>
          <p:cNvGraphicFramePr/>
          <p:nvPr/>
        </p:nvGraphicFramePr>
        <p:xfrm>
          <a:off x="2627200" y="844675"/>
          <a:ext cx="3000000" cy="3000000"/>
        </p:xfrm>
        <a:graphic>
          <a:graphicData uri="http://schemas.openxmlformats.org/drawingml/2006/table">
            <a:tbl>
              <a:tblPr>
                <a:noFill/>
                <a:tableStyleId>{B9CC1EEE-7E9C-425A-9DED-9E1E0FA90D2D}</a:tableStyleId>
              </a:tblPr>
              <a:tblGrid>
                <a:gridCol w="1275425"/>
                <a:gridCol w="2162600"/>
                <a:gridCol w="2835725"/>
              </a:tblGrid>
              <a:tr h="257825">
                <a:tc>
                  <a:txBody>
                    <a:bodyPr/>
                    <a:lstStyle/>
                    <a:p>
                      <a:pPr indent="0" lvl="0" marL="0" rtl="0" algn="l">
                        <a:spcBef>
                          <a:spcPts val="0"/>
                        </a:spcBef>
                        <a:spcAft>
                          <a:spcPts val="0"/>
                        </a:spcAft>
                        <a:buNone/>
                      </a:pPr>
                      <a:r>
                        <a:rPr b="1" lang="tr-TR" sz="700">
                          <a:solidFill>
                            <a:schemeClr val="lt1"/>
                          </a:solidFill>
                        </a:rPr>
                        <a:t>Name</a:t>
                      </a:r>
                      <a:endParaRPr b="1" sz="700">
                        <a:solidFill>
                          <a:schemeClr val="lt1"/>
                        </a:solidFill>
                      </a:endParaRPr>
                    </a:p>
                  </a:txBody>
                  <a:tcPr marT="91425" marB="91425" marR="91425" marL="91425">
                    <a:lnB cap="flat" cmpd="sng" w="19050">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tr-TR" sz="700">
                          <a:solidFill>
                            <a:schemeClr val="lt1"/>
                          </a:solidFill>
                        </a:rPr>
                        <a:t>Major</a:t>
                      </a:r>
                      <a:endParaRPr b="1" sz="700">
                        <a:solidFill>
                          <a:schemeClr val="lt1"/>
                        </a:solidFill>
                      </a:endParaRPr>
                    </a:p>
                  </a:txBody>
                  <a:tcPr marT="91425" marB="91425" marR="91425" marL="91425">
                    <a:lnB cap="flat" cmpd="sng" w="19050">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tr-TR" sz="700">
                          <a:solidFill>
                            <a:schemeClr val="lt1"/>
                          </a:solidFill>
                        </a:rPr>
                        <a:t>Duty in the team</a:t>
                      </a:r>
                      <a:endParaRPr b="1" sz="700">
                        <a:solidFill>
                          <a:schemeClr val="lt1"/>
                        </a:solidFill>
                      </a:endParaRPr>
                    </a:p>
                  </a:txBody>
                  <a:tcPr marT="91425" marB="91425" marR="91425" marL="91425">
                    <a:lnB cap="flat" cmpd="sng" w="19050">
                      <a:solidFill>
                        <a:srgbClr val="9E9E9E"/>
                      </a:solidFill>
                      <a:prstDash val="solid"/>
                      <a:round/>
                      <a:headEnd len="sm" w="sm" type="none"/>
                      <a:tailEnd len="sm" w="sm" type="none"/>
                    </a:lnB>
                    <a:solidFill>
                      <a:schemeClr val="dk1"/>
                    </a:solidFill>
                  </a:tcPr>
                </a:tc>
              </a:tr>
              <a:tr h="257825">
                <a:tc>
                  <a:txBody>
                    <a:bodyPr/>
                    <a:lstStyle/>
                    <a:p>
                      <a:pPr indent="0" lvl="0" marL="0" rtl="0" algn="l">
                        <a:spcBef>
                          <a:spcPts val="0"/>
                        </a:spcBef>
                        <a:spcAft>
                          <a:spcPts val="0"/>
                        </a:spcAft>
                        <a:buNone/>
                      </a:pPr>
                      <a:r>
                        <a:rPr lang="tr-TR" sz="700">
                          <a:solidFill>
                            <a:schemeClr val="lt1"/>
                          </a:solidFill>
                        </a:rPr>
                        <a:t>Tarık Çil</a:t>
                      </a:r>
                      <a:endParaRPr sz="700">
                        <a:solidFill>
                          <a:schemeClr val="lt1"/>
                        </a:solidFill>
                      </a:endParaRPr>
                    </a:p>
                  </a:txBody>
                  <a:tcPr marT="91425" marB="91425" marR="91425" marL="91425">
                    <a:lnT cap="flat" cmpd="sng" w="1905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tr-TR" sz="700">
                          <a:solidFill>
                            <a:schemeClr val="lt1"/>
                          </a:solidFill>
                        </a:rPr>
                        <a:t>Mechanical Engineering</a:t>
                      </a:r>
                      <a:endParaRPr sz="700">
                        <a:solidFill>
                          <a:schemeClr val="lt1"/>
                        </a:solidFill>
                      </a:endParaRPr>
                    </a:p>
                  </a:txBody>
                  <a:tcPr marT="91425" marB="91425" marR="91425" marL="91425">
                    <a:lnT cap="flat" cmpd="sng" w="1905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tr-TR" sz="700">
                          <a:solidFill>
                            <a:schemeClr val="lt1"/>
                          </a:solidFill>
                        </a:rPr>
                        <a:t>Mechanical Sub-Team</a:t>
                      </a:r>
                      <a:endParaRPr sz="700">
                        <a:solidFill>
                          <a:schemeClr val="lt1"/>
                        </a:solidFill>
                      </a:endParaRPr>
                    </a:p>
                  </a:txBody>
                  <a:tcPr marT="91425" marB="91425" marR="91425" marL="91425">
                    <a:lnT cap="flat" cmpd="sng" w="19050">
                      <a:solidFill>
                        <a:srgbClr val="9E9E9E"/>
                      </a:solidFill>
                      <a:prstDash val="solid"/>
                      <a:round/>
                      <a:headEnd len="sm" w="sm" type="none"/>
                      <a:tailEnd len="sm" w="sm" type="none"/>
                    </a:lnT>
                  </a:tcPr>
                </a:tc>
              </a:tr>
              <a:tr h="352800">
                <a:tc>
                  <a:txBody>
                    <a:bodyPr/>
                    <a:lstStyle/>
                    <a:p>
                      <a:pPr indent="0" lvl="0" marL="0" rtl="0" algn="l">
                        <a:spcBef>
                          <a:spcPts val="0"/>
                        </a:spcBef>
                        <a:spcAft>
                          <a:spcPts val="0"/>
                        </a:spcAft>
                        <a:buNone/>
                      </a:pPr>
                      <a:r>
                        <a:rPr lang="tr-TR" sz="700">
                          <a:solidFill>
                            <a:schemeClr val="lt1"/>
                          </a:solidFill>
                        </a:rPr>
                        <a:t>Kerem Şahin</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Sub-Team</a:t>
                      </a:r>
                      <a:endParaRPr sz="700">
                        <a:solidFill>
                          <a:schemeClr val="lt1"/>
                        </a:solidFill>
                      </a:endParaRPr>
                    </a:p>
                  </a:txBody>
                  <a:tcPr marT="91425" marB="91425" marR="91425" marL="91425"/>
                </a:tc>
              </a:tr>
              <a:tr h="223850">
                <a:tc>
                  <a:txBody>
                    <a:bodyPr/>
                    <a:lstStyle/>
                    <a:p>
                      <a:pPr indent="0" lvl="0" marL="0" rtl="0" algn="l">
                        <a:spcBef>
                          <a:spcPts val="0"/>
                        </a:spcBef>
                        <a:spcAft>
                          <a:spcPts val="0"/>
                        </a:spcAft>
                        <a:buNone/>
                      </a:pPr>
                      <a:r>
                        <a:rPr lang="tr-TR" sz="700">
                          <a:solidFill>
                            <a:schemeClr val="lt1"/>
                          </a:solidFill>
                        </a:rPr>
                        <a:t>Emre </a:t>
                      </a:r>
                      <a:r>
                        <a:rPr lang="tr-TR" sz="700">
                          <a:solidFill>
                            <a:schemeClr val="lt1"/>
                          </a:solidFill>
                        </a:rPr>
                        <a:t>Özcan</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Sub-Team</a:t>
                      </a:r>
                      <a:endParaRPr sz="700">
                        <a:solidFill>
                          <a:schemeClr val="lt1"/>
                        </a:solidFill>
                      </a:endParaRPr>
                    </a:p>
                  </a:txBody>
                  <a:tcPr marT="91425" marB="91425" marR="91425" marL="91425"/>
                </a:tc>
              </a:tr>
              <a:tr h="257825">
                <a:tc>
                  <a:txBody>
                    <a:bodyPr/>
                    <a:lstStyle/>
                    <a:p>
                      <a:pPr indent="0" lvl="0" marL="0" rtl="0" algn="l">
                        <a:spcBef>
                          <a:spcPts val="0"/>
                        </a:spcBef>
                        <a:spcAft>
                          <a:spcPts val="0"/>
                        </a:spcAft>
                        <a:buNone/>
                      </a:pPr>
                      <a:r>
                        <a:rPr lang="tr-TR" sz="700">
                          <a:solidFill>
                            <a:schemeClr val="lt1"/>
                          </a:solidFill>
                        </a:rPr>
                        <a:t>Ayberk Kolay</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Sub-Team</a:t>
                      </a:r>
                      <a:endParaRPr sz="700">
                        <a:solidFill>
                          <a:schemeClr val="lt1"/>
                        </a:solidFill>
                      </a:endParaRPr>
                    </a:p>
                  </a:txBody>
                  <a:tcPr marT="91425" marB="91425" marR="91425" marL="91425"/>
                </a:tc>
              </a:tr>
              <a:tr h="216175">
                <a:tc>
                  <a:txBody>
                    <a:bodyPr/>
                    <a:lstStyle/>
                    <a:p>
                      <a:pPr indent="0" lvl="0" marL="0" rtl="0" algn="l">
                        <a:spcBef>
                          <a:spcPts val="0"/>
                        </a:spcBef>
                        <a:spcAft>
                          <a:spcPts val="0"/>
                        </a:spcAft>
                        <a:buNone/>
                      </a:pPr>
                      <a:r>
                        <a:rPr lang="tr-TR" sz="700">
                          <a:solidFill>
                            <a:schemeClr val="lt1"/>
                          </a:solidFill>
                        </a:rPr>
                        <a:t>Alp Demirci</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Mechanical Sub-Team</a:t>
                      </a:r>
                      <a:endParaRPr sz="700">
                        <a:solidFill>
                          <a:schemeClr val="lt1"/>
                        </a:solidFill>
                      </a:endParaRPr>
                    </a:p>
                  </a:txBody>
                  <a:tcPr marT="91425" marB="91425" marR="91425" marL="91425"/>
                </a:tc>
              </a:tr>
              <a:tr h="227975">
                <a:tc>
                  <a:txBody>
                    <a:bodyPr/>
                    <a:lstStyle/>
                    <a:p>
                      <a:pPr indent="0" lvl="0" marL="0" rtl="0" algn="l">
                        <a:spcBef>
                          <a:spcPts val="0"/>
                        </a:spcBef>
                        <a:spcAft>
                          <a:spcPts val="0"/>
                        </a:spcAft>
                        <a:buNone/>
                      </a:pPr>
                      <a:r>
                        <a:rPr lang="tr-TR" sz="700">
                          <a:solidFill>
                            <a:schemeClr val="lt1"/>
                          </a:solidFill>
                        </a:rPr>
                        <a:t>Kaan Alioğlu</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Sub-Team</a:t>
                      </a:r>
                      <a:endParaRPr sz="700">
                        <a:solidFill>
                          <a:schemeClr val="lt1"/>
                        </a:solidFill>
                      </a:endParaRPr>
                    </a:p>
                  </a:txBody>
                  <a:tcPr marT="91425" marB="91425" marR="91425" marL="91425"/>
                </a:tc>
              </a:tr>
              <a:tr h="268000">
                <a:tc>
                  <a:txBody>
                    <a:bodyPr/>
                    <a:lstStyle/>
                    <a:p>
                      <a:pPr indent="0" lvl="0" marL="0" rtl="0" algn="l">
                        <a:spcBef>
                          <a:spcPts val="0"/>
                        </a:spcBef>
                        <a:spcAft>
                          <a:spcPts val="0"/>
                        </a:spcAft>
                        <a:buNone/>
                      </a:pPr>
                      <a:r>
                        <a:rPr lang="tr-TR" sz="700">
                          <a:solidFill>
                            <a:schemeClr val="lt1"/>
                          </a:solidFill>
                        </a:rPr>
                        <a:t>Elif Şişman</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Sub-Team</a:t>
                      </a:r>
                      <a:endParaRPr sz="700">
                        <a:solidFill>
                          <a:schemeClr val="lt1"/>
                        </a:solidFill>
                      </a:endParaRPr>
                    </a:p>
                  </a:txBody>
                  <a:tcPr marT="91425" marB="91425" marR="91425" marL="91425"/>
                </a:tc>
              </a:tr>
              <a:tr h="316125">
                <a:tc>
                  <a:txBody>
                    <a:bodyPr/>
                    <a:lstStyle/>
                    <a:p>
                      <a:pPr indent="0" lvl="0" marL="0" rtl="0" algn="l">
                        <a:spcBef>
                          <a:spcPts val="0"/>
                        </a:spcBef>
                        <a:spcAft>
                          <a:spcPts val="0"/>
                        </a:spcAft>
                        <a:buNone/>
                      </a:pPr>
                      <a:r>
                        <a:rPr lang="tr-TR" sz="700">
                          <a:solidFill>
                            <a:schemeClr val="lt1"/>
                          </a:solidFill>
                        </a:rPr>
                        <a:t>Elif Duyum</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Sub-Team</a:t>
                      </a:r>
                      <a:endParaRPr sz="700">
                        <a:solidFill>
                          <a:schemeClr val="lt1"/>
                        </a:solidFill>
                      </a:endParaRPr>
                    </a:p>
                  </a:txBody>
                  <a:tcPr marT="91425" marB="91425" marR="91425" marL="91425"/>
                </a:tc>
              </a:tr>
              <a:tr h="316125">
                <a:tc>
                  <a:txBody>
                    <a:bodyPr/>
                    <a:lstStyle/>
                    <a:p>
                      <a:pPr indent="0" lvl="0" marL="0" rtl="0" algn="l">
                        <a:spcBef>
                          <a:spcPts val="0"/>
                        </a:spcBef>
                        <a:spcAft>
                          <a:spcPts val="0"/>
                        </a:spcAft>
                        <a:buNone/>
                      </a:pPr>
                      <a:r>
                        <a:rPr lang="tr-TR" sz="700">
                          <a:solidFill>
                            <a:schemeClr val="lt1"/>
                          </a:solidFill>
                        </a:rPr>
                        <a:t>Umut Aras Aydin</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Mechanical Sub-Team</a:t>
                      </a:r>
                      <a:endParaRPr sz="700">
                        <a:solidFill>
                          <a:schemeClr val="lt1"/>
                        </a:solidFill>
                      </a:endParaRPr>
                    </a:p>
                  </a:txBody>
                  <a:tcPr marT="91425" marB="91425" marR="91425" marL="91425"/>
                </a:tc>
              </a:tr>
              <a:tr h="316125">
                <a:tc>
                  <a:txBody>
                    <a:bodyPr/>
                    <a:lstStyle/>
                    <a:p>
                      <a:pPr indent="0" lvl="0" marL="0" rtl="0" algn="l">
                        <a:spcBef>
                          <a:spcPts val="0"/>
                        </a:spcBef>
                        <a:spcAft>
                          <a:spcPts val="0"/>
                        </a:spcAft>
                        <a:buNone/>
                      </a:pPr>
                      <a:r>
                        <a:rPr lang="tr-TR" sz="700">
                          <a:solidFill>
                            <a:schemeClr val="lt1"/>
                          </a:solidFill>
                        </a:rPr>
                        <a:t>Emrehan Çetin</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 Sub-Team</a:t>
                      </a:r>
                      <a:endParaRPr sz="700">
                        <a:solidFill>
                          <a:schemeClr val="lt1"/>
                        </a:solidFill>
                      </a:endParaRPr>
                    </a:p>
                  </a:txBody>
                  <a:tcPr marT="91425" marB="91425" marR="91425" marL="91425"/>
                </a:tc>
              </a:tr>
              <a:tr h="316125">
                <a:tc>
                  <a:txBody>
                    <a:bodyPr/>
                    <a:lstStyle/>
                    <a:p>
                      <a:pPr indent="0" lvl="0" marL="0" rtl="0" algn="l">
                        <a:spcBef>
                          <a:spcPts val="0"/>
                        </a:spcBef>
                        <a:spcAft>
                          <a:spcPts val="0"/>
                        </a:spcAft>
                        <a:buNone/>
                      </a:pPr>
                      <a:r>
                        <a:rPr lang="tr-TR" sz="700">
                          <a:solidFill>
                            <a:schemeClr val="lt1"/>
                          </a:solidFill>
                        </a:rPr>
                        <a:t>Ömer Faruk Avcı</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Industrial Engineering</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 Sub-Team</a:t>
                      </a:r>
                      <a:endParaRPr sz="700">
                        <a:solidFill>
                          <a:schemeClr val="lt1"/>
                        </a:solidFill>
                      </a:endParaRPr>
                    </a:p>
                  </a:txBody>
                  <a:tcPr marT="91425" marB="91425" marR="91425" marL="91425"/>
                </a:tc>
              </a:tr>
              <a:tr h="316125">
                <a:tc>
                  <a:txBody>
                    <a:bodyPr/>
                    <a:lstStyle/>
                    <a:p>
                      <a:pPr indent="0" lvl="0" marL="0" rtl="0" algn="l">
                        <a:spcBef>
                          <a:spcPts val="0"/>
                        </a:spcBef>
                        <a:spcAft>
                          <a:spcPts val="0"/>
                        </a:spcAft>
                        <a:buNone/>
                      </a:pPr>
                      <a:r>
                        <a:rPr lang="tr-TR" sz="700">
                          <a:solidFill>
                            <a:schemeClr val="lt1"/>
                          </a:solidFill>
                        </a:rPr>
                        <a:t>Deniz Nal</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 Sub-Team</a:t>
                      </a:r>
                      <a:endParaRPr sz="700">
                        <a:solidFill>
                          <a:schemeClr val="lt1"/>
                        </a:solidFill>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g2d13e63e2fc_0_0"/>
          <p:cNvSpPr txBox="1"/>
          <p:nvPr/>
        </p:nvSpPr>
        <p:spPr>
          <a:xfrm>
            <a:off x="532402" y="1253332"/>
            <a:ext cx="20088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Active</a:t>
            </a:r>
            <a:endParaRPr b="1" i="0" sz="2400" u="none" cap="none" strike="noStrike">
              <a:solidFill>
                <a:srgbClr val="F2F2F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Members List:</a:t>
            </a:r>
            <a:endParaRPr b="1" i="0" sz="2400" u="none" cap="none" strike="noStrike">
              <a:solidFill>
                <a:srgbClr val="F2F2F2"/>
              </a:solidFill>
              <a:latin typeface="Calibri"/>
              <a:ea typeface="Calibri"/>
              <a:cs typeface="Calibri"/>
              <a:sym typeface="Calibri"/>
            </a:endParaRPr>
          </a:p>
        </p:txBody>
      </p:sp>
      <p:sp>
        <p:nvSpPr>
          <p:cNvPr id="130" name="Google Shape;130;g2d13e63e2fc_0_0"/>
          <p:cNvSpPr txBox="1"/>
          <p:nvPr/>
        </p:nvSpPr>
        <p:spPr>
          <a:xfrm>
            <a:off x="532402" y="2043770"/>
            <a:ext cx="20088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table of active members including following information: Name, University Major</a:t>
            </a:r>
            <a:r>
              <a:rPr b="0" i="0" lang="tr-TR" sz="700" u="none" cap="none" strike="noStrike">
                <a:solidFill>
                  <a:srgbClr val="999999"/>
                </a:solidFill>
                <a:latin typeface="Arial"/>
                <a:ea typeface="Arial"/>
                <a:cs typeface="Arial"/>
                <a:sym typeface="Arial"/>
              </a:rPr>
              <a:t>*</a:t>
            </a:r>
            <a:r>
              <a:rPr b="0" i="0" lang="tr-TR" sz="800" u="none" cap="none" strike="noStrike">
                <a:solidFill>
                  <a:srgbClr val="999999"/>
                </a:solidFill>
                <a:latin typeface="Arial"/>
                <a:ea typeface="Arial"/>
                <a:cs typeface="Arial"/>
                <a:sym typeface="Arial"/>
              </a:rPr>
              <a:t>, and duty in the team.</a:t>
            </a:r>
            <a:endParaRPr b="0" i="0" sz="800" u="none" cap="none" strike="noStrike">
              <a:solidFill>
                <a:srgbClr val="9999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tr-TR" sz="700" u="none" cap="none" strike="noStrike">
                <a:solidFill>
                  <a:srgbClr val="999999"/>
                </a:solidFill>
                <a:latin typeface="Arial"/>
                <a:ea typeface="Arial"/>
                <a:cs typeface="Arial"/>
                <a:sym typeface="Arial"/>
              </a:rPr>
              <a:t>* University majors should be written without abbreviations.</a:t>
            </a:r>
            <a:endParaRPr b="0" i="0" sz="700" u="none" cap="none" strike="noStrike">
              <a:solidFill>
                <a:srgbClr val="999999"/>
              </a:solidFill>
              <a:latin typeface="Arial"/>
              <a:ea typeface="Arial"/>
              <a:cs typeface="Arial"/>
              <a:sym typeface="Arial"/>
            </a:endParaRPr>
          </a:p>
        </p:txBody>
      </p:sp>
      <p:sp>
        <p:nvSpPr>
          <p:cNvPr id="131" name="Google Shape;131;g2d13e63e2fc_0_0"/>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g2d13e63e2fc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33" name="Google Shape;133;g2d13e63e2fc_0_0"/>
          <p:cNvPicPr preferRelativeResize="0"/>
          <p:nvPr/>
        </p:nvPicPr>
        <p:blipFill rotWithShape="1">
          <a:blip r:embed="rId4">
            <a:alphaModFix/>
          </a:blip>
          <a:srcRect b="0" l="0" r="0" t="0"/>
          <a:stretch/>
        </p:blipFill>
        <p:spPr>
          <a:xfrm>
            <a:off x="7550025" y="445025"/>
            <a:ext cx="1196781" cy="342161"/>
          </a:xfrm>
          <a:prstGeom prst="rect">
            <a:avLst/>
          </a:prstGeom>
          <a:noFill/>
          <a:ln>
            <a:noFill/>
          </a:ln>
        </p:spPr>
      </p:pic>
      <p:sp>
        <p:nvSpPr>
          <p:cNvPr id="134" name="Google Shape;134;g2d13e63e2fc_0_0"/>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graphicFrame>
        <p:nvGraphicFramePr>
          <p:cNvPr id="135" name="Google Shape;135;g2d13e63e2fc_0_0"/>
          <p:cNvGraphicFramePr/>
          <p:nvPr/>
        </p:nvGraphicFramePr>
        <p:xfrm>
          <a:off x="2627200" y="844675"/>
          <a:ext cx="3000000" cy="3000000"/>
        </p:xfrm>
        <a:graphic>
          <a:graphicData uri="http://schemas.openxmlformats.org/drawingml/2006/table">
            <a:tbl>
              <a:tblPr>
                <a:noFill/>
                <a:tableStyleId>{B9CC1EEE-7E9C-425A-9DED-9E1E0FA90D2D}</a:tableStyleId>
              </a:tblPr>
              <a:tblGrid>
                <a:gridCol w="1275425"/>
                <a:gridCol w="2162600"/>
                <a:gridCol w="2835725"/>
              </a:tblGrid>
              <a:tr h="257825">
                <a:tc>
                  <a:txBody>
                    <a:bodyPr/>
                    <a:lstStyle/>
                    <a:p>
                      <a:pPr indent="0" lvl="0" marL="0" rtl="0" algn="l">
                        <a:spcBef>
                          <a:spcPts val="0"/>
                        </a:spcBef>
                        <a:spcAft>
                          <a:spcPts val="0"/>
                        </a:spcAft>
                        <a:buNone/>
                      </a:pPr>
                      <a:r>
                        <a:rPr b="1" lang="tr-TR" sz="700">
                          <a:solidFill>
                            <a:schemeClr val="lt1"/>
                          </a:solidFill>
                        </a:rPr>
                        <a:t>Name</a:t>
                      </a:r>
                      <a:endParaRPr b="1" sz="700">
                        <a:solidFill>
                          <a:schemeClr val="lt1"/>
                        </a:solidFill>
                      </a:endParaRPr>
                    </a:p>
                  </a:txBody>
                  <a:tcPr marT="91425" marB="91425" marR="91425" marL="91425">
                    <a:lnB cap="flat" cmpd="sng" w="19050">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tr-TR" sz="700">
                          <a:solidFill>
                            <a:schemeClr val="lt1"/>
                          </a:solidFill>
                        </a:rPr>
                        <a:t>Major</a:t>
                      </a:r>
                      <a:endParaRPr b="1" sz="700">
                        <a:solidFill>
                          <a:schemeClr val="lt1"/>
                        </a:solidFill>
                      </a:endParaRPr>
                    </a:p>
                  </a:txBody>
                  <a:tcPr marT="91425" marB="91425" marR="91425" marL="91425">
                    <a:lnB cap="flat" cmpd="sng" w="19050">
                      <a:solidFill>
                        <a:srgbClr val="9E9E9E"/>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tr-TR" sz="700">
                          <a:solidFill>
                            <a:schemeClr val="lt1"/>
                          </a:solidFill>
                        </a:rPr>
                        <a:t>Duty in the team</a:t>
                      </a:r>
                      <a:endParaRPr b="1" sz="700">
                        <a:solidFill>
                          <a:schemeClr val="lt1"/>
                        </a:solidFill>
                      </a:endParaRPr>
                    </a:p>
                  </a:txBody>
                  <a:tcPr marT="91425" marB="91425" marR="91425" marL="91425">
                    <a:lnB cap="flat" cmpd="sng" w="19050">
                      <a:solidFill>
                        <a:srgbClr val="9E9E9E"/>
                      </a:solidFill>
                      <a:prstDash val="solid"/>
                      <a:round/>
                      <a:headEnd len="sm" w="sm" type="none"/>
                      <a:tailEnd len="sm" w="sm" type="none"/>
                    </a:lnB>
                    <a:solidFill>
                      <a:schemeClr val="dk1"/>
                    </a:solidFill>
                  </a:tcPr>
                </a:tc>
              </a:tr>
              <a:tr h="257825">
                <a:tc>
                  <a:txBody>
                    <a:bodyPr/>
                    <a:lstStyle/>
                    <a:p>
                      <a:pPr indent="0" lvl="0" marL="0" rtl="0" algn="l">
                        <a:spcBef>
                          <a:spcPts val="0"/>
                        </a:spcBef>
                        <a:spcAft>
                          <a:spcPts val="0"/>
                        </a:spcAft>
                        <a:buNone/>
                      </a:pPr>
                      <a:r>
                        <a:rPr lang="tr-TR" sz="700">
                          <a:solidFill>
                            <a:schemeClr val="lt1"/>
                          </a:solidFill>
                        </a:rPr>
                        <a:t>Emre Kolbakır</a:t>
                      </a:r>
                      <a:endParaRPr sz="700">
                        <a:solidFill>
                          <a:schemeClr val="lt1"/>
                        </a:solidFill>
                      </a:endParaRPr>
                    </a:p>
                  </a:txBody>
                  <a:tcPr marT="91425" marB="91425" marR="91425" marL="91425">
                    <a:lnT cap="flat" cmpd="sng" w="1905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tr-TR" sz="700">
                          <a:solidFill>
                            <a:schemeClr val="lt1"/>
                          </a:solidFill>
                        </a:rPr>
                        <a:t>Computer Science</a:t>
                      </a:r>
                      <a:endParaRPr sz="700">
                        <a:solidFill>
                          <a:schemeClr val="lt1"/>
                        </a:solidFill>
                      </a:endParaRPr>
                    </a:p>
                  </a:txBody>
                  <a:tcPr marT="91425" marB="91425" marR="91425" marL="91425">
                    <a:lnT cap="flat" cmpd="sng" w="1905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tr-TR" sz="700">
                          <a:solidFill>
                            <a:schemeClr val="lt1"/>
                          </a:solidFill>
                        </a:rPr>
                        <a:t>Computer Science Sub-Team</a:t>
                      </a:r>
                      <a:endParaRPr sz="700">
                        <a:solidFill>
                          <a:schemeClr val="lt1"/>
                        </a:solidFill>
                      </a:endParaRPr>
                    </a:p>
                  </a:txBody>
                  <a:tcPr marT="91425" marB="91425" marR="91425" marL="91425">
                    <a:lnT cap="flat" cmpd="sng" w="19050">
                      <a:solidFill>
                        <a:srgbClr val="9E9E9E"/>
                      </a:solidFill>
                      <a:prstDash val="solid"/>
                      <a:round/>
                      <a:headEnd len="sm" w="sm" type="none"/>
                      <a:tailEnd len="sm" w="sm" type="none"/>
                    </a:lnT>
                  </a:tcPr>
                </a:tc>
              </a:tr>
              <a:tr h="225425">
                <a:tc>
                  <a:txBody>
                    <a:bodyPr/>
                    <a:lstStyle/>
                    <a:p>
                      <a:pPr indent="0" lvl="0" marL="0" rtl="0" algn="l">
                        <a:spcBef>
                          <a:spcPts val="0"/>
                        </a:spcBef>
                        <a:spcAft>
                          <a:spcPts val="0"/>
                        </a:spcAft>
                        <a:buNone/>
                      </a:pPr>
                      <a:r>
                        <a:rPr lang="tr-TR" sz="700">
                          <a:solidFill>
                            <a:schemeClr val="lt1"/>
                          </a:solidFill>
                        </a:rPr>
                        <a:t>Orkun Acar</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 Sub-Team</a:t>
                      </a:r>
                      <a:endParaRPr sz="700">
                        <a:solidFill>
                          <a:schemeClr val="lt1"/>
                        </a:solidFill>
                      </a:endParaRPr>
                    </a:p>
                  </a:txBody>
                  <a:tcPr marT="91425" marB="91425" marR="91425" marL="91425"/>
                </a:tc>
              </a:tr>
              <a:tr h="223850">
                <a:tc>
                  <a:txBody>
                    <a:bodyPr/>
                    <a:lstStyle/>
                    <a:p>
                      <a:pPr indent="0" lvl="0" marL="0" rtl="0" algn="l">
                        <a:spcBef>
                          <a:spcPts val="0"/>
                        </a:spcBef>
                        <a:spcAft>
                          <a:spcPts val="0"/>
                        </a:spcAft>
                        <a:buNone/>
                      </a:pPr>
                      <a:r>
                        <a:rPr lang="tr-TR" sz="700">
                          <a:solidFill>
                            <a:schemeClr val="lt1"/>
                          </a:solidFill>
                        </a:rPr>
                        <a:t>Seden Mutaf</a:t>
                      </a:r>
                      <a:endParaRPr sz="7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tr-TR" sz="700">
                          <a:solidFill>
                            <a:schemeClr val="lt1"/>
                          </a:solidFill>
                        </a:rPr>
                        <a:t>Computer Science</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 Sub-Team</a:t>
                      </a:r>
                      <a:endParaRPr sz="700">
                        <a:solidFill>
                          <a:schemeClr val="lt1"/>
                        </a:solidFill>
                      </a:endParaRPr>
                    </a:p>
                  </a:txBody>
                  <a:tcPr marT="91425" marB="91425" marR="91425" marL="91425"/>
                </a:tc>
              </a:tr>
              <a:tr h="257825">
                <a:tc>
                  <a:txBody>
                    <a:bodyPr/>
                    <a:lstStyle/>
                    <a:p>
                      <a:pPr indent="0" lvl="0" marL="0" rtl="0" algn="l">
                        <a:spcBef>
                          <a:spcPts val="0"/>
                        </a:spcBef>
                        <a:spcAft>
                          <a:spcPts val="0"/>
                        </a:spcAft>
                        <a:buNone/>
                      </a:pPr>
                      <a:r>
                        <a:rPr lang="tr-TR" sz="700">
                          <a:solidFill>
                            <a:schemeClr val="lt1"/>
                          </a:solidFill>
                        </a:rPr>
                        <a:t>Tanay Alpkonur</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a:t>
                      </a:r>
                      <a:endParaRPr sz="700">
                        <a:solidFill>
                          <a:schemeClr val="lt1"/>
                        </a:solidFill>
                      </a:endParaRPr>
                    </a:p>
                  </a:txBody>
                  <a:tcPr marT="91425" marB="91425" marR="91425" marL="91425"/>
                </a:tc>
                <a:tc>
                  <a:txBody>
                    <a:bodyPr/>
                    <a:lstStyle/>
                    <a:p>
                      <a:pPr indent="0" lvl="0" marL="0" rtl="0" algn="l">
                        <a:spcBef>
                          <a:spcPts val="0"/>
                        </a:spcBef>
                        <a:spcAft>
                          <a:spcPts val="0"/>
                        </a:spcAft>
                        <a:buNone/>
                      </a:pPr>
                      <a:r>
                        <a:rPr lang="tr-TR" sz="700">
                          <a:solidFill>
                            <a:schemeClr val="lt1"/>
                          </a:solidFill>
                        </a:rPr>
                        <a:t>Computer Science Sub-Team</a:t>
                      </a:r>
                      <a:endParaRPr sz="700">
                        <a:solidFill>
                          <a:schemeClr val="lt1"/>
                        </a:solidFill>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g124afb1094a_0_0"/>
          <p:cNvSpPr txBox="1"/>
          <p:nvPr/>
        </p:nvSpPr>
        <p:spPr>
          <a:xfrm>
            <a:off x="532402" y="1253332"/>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F2F2F2"/>
                </a:solidFill>
                <a:latin typeface="Calibri"/>
                <a:ea typeface="Calibri"/>
                <a:cs typeface="Calibri"/>
                <a:sym typeface="Calibri"/>
              </a:rPr>
              <a:t>Team Photo</a:t>
            </a:r>
            <a:endParaRPr b="1" i="0" sz="2400" u="none" cap="none" strike="noStrike">
              <a:solidFill>
                <a:srgbClr val="F2F2F2"/>
              </a:solidFill>
              <a:latin typeface="Calibri"/>
              <a:ea typeface="Calibri"/>
              <a:cs typeface="Calibri"/>
              <a:sym typeface="Calibri"/>
            </a:endParaRPr>
          </a:p>
        </p:txBody>
      </p:sp>
      <p:sp>
        <p:nvSpPr>
          <p:cNvPr id="141" name="Google Shape;141;g124afb1094a_0_0"/>
          <p:cNvSpPr txBox="1"/>
          <p:nvPr/>
        </p:nvSpPr>
        <p:spPr>
          <a:xfrm>
            <a:off x="532402" y="2166770"/>
            <a:ext cx="200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A photo/screenshot of the whole or part of the team.</a:t>
            </a:r>
            <a:endParaRPr b="0" i="0" sz="800" u="none" cap="none" strike="noStrike">
              <a:solidFill>
                <a:srgbClr val="999999"/>
              </a:solidFill>
              <a:latin typeface="Calibri"/>
              <a:ea typeface="Calibri"/>
              <a:cs typeface="Calibri"/>
              <a:sym typeface="Calibri"/>
            </a:endParaRPr>
          </a:p>
        </p:txBody>
      </p:sp>
      <p:sp>
        <p:nvSpPr>
          <p:cNvPr id="142" name="Google Shape;142;g124afb1094a_0_0"/>
          <p:cNvSpPr/>
          <p:nvPr/>
        </p:nvSpPr>
        <p:spPr>
          <a:xfrm rot="2700000">
            <a:off x="480571" y="2340967"/>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124afb1094a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44" name="Google Shape;144;g124afb1094a_0_0"/>
          <p:cNvPicPr preferRelativeResize="0"/>
          <p:nvPr/>
        </p:nvPicPr>
        <p:blipFill rotWithShape="1">
          <a:blip r:embed="rId4">
            <a:alphaModFix/>
          </a:blip>
          <a:srcRect b="0" l="0" r="0" t="0"/>
          <a:stretch/>
        </p:blipFill>
        <p:spPr>
          <a:xfrm>
            <a:off x="7550025" y="445025"/>
            <a:ext cx="1196781" cy="342162"/>
          </a:xfrm>
          <a:prstGeom prst="rect">
            <a:avLst/>
          </a:prstGeom>
          <a:noFill/>
          <a:ln>
            <a:noFill/>
          </a:ln>
        </p:spPr>
      </p:pic>
      <p:sp>
        <p:nvSpPr>
          <p:cNvPr id="145" name="Google Shape;145;g124afb1094a_0_0"/>
          <p:cNvSpPr txBox="1"/>
          <p:nvPr/>
        </p:nvSpPr>
        <p:spPr>
          <a:xfrm>
            <a:off x="311700" y="445025"/>
            <a:ext cx="8520600" cy="5727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5200"/>
              <a:buFont typeface="Arial"/>
              <a:buNone/>
            </a:pPr>
            <a:r>
              <a:rPr b="1" i="0" lang="tr-TR" sz="3600" u="none" cap="none" strike="noStrike">
                <a:solidFill>
                  <a:srgbClr val="56B5BF"/>
                </a:solidFill>
                <a:latin typeface="Calibri"/>
                <a:ea typeface="Calibri"/>
                <a:cs typeface="Calibri"/>
                <a:sym typeface="Calibri"/>
              </a:rPr>
              <a:t>TEAM INFO</a:t>
            </a:r>
            <a:endParaRPr b="1" i="0" sz="3600" u="none" cap="none" strike="noStrike">
              <a:solidFill>
                <a:srgbClr val="56B5BF"/>
              </a:solidFill>
              <a:latin typeface="Calibri"/>
              <a:ea typeface="Calibri"/>
              <a:cs typeface="Calibri"/>
              <a:sym typeface="Calibri"/>
            </a:endParaRPr>
          </a:p>
        </p:txBody>
      </p:sp>
      <p:pic>
        <p:nvPicPr>
          <p:cNvPr id="146" name="Google Shape;146;g124afb1094a_0_0"/>
          <p:cNvPicPr preferRelativeResize="0"/>
          <p:nvPr/>
        </p:nvPicPr>
        <p:blipFill>
          <a:blip r:embed="rId5">
            <a:alphaModFix/>
          </a:blip>
          <a:stretch>
            <a:fillRect/>
          </a:stretch>
        </p:blipFill>
        <p:spPr>
          <a:xfrm>
            <a:off x="3102177" y="842250"/>
            <a:ext cx="5094633" cy="3820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150" name="Shape 150"/>
        <p:cNvGrpSpPr/>
        <p:nvPr/>
      </p:nvGrpSpPr>
      <p:grpSpPr>
        <a:xfrm>
          <a:off x="0" y="0"/>
          <a:ext cx="0" cy="0"/>
          <a:chOff x="0" y="0"/>
          <a:chExt cx="0" cy="0"/>
        </a:xfrm>
      </p:grpSpPr>
      <p:sp>
        <p:nvSpPr>
          <p:cNvPr id="151" name="Google Shape;151;p6"/>
          <p:cNvSpPr txBox="1"/>
          <p:nvPr>
            <p:ph type="ctrTitle"/>
          </p:nvPr>
        </p:nvSpPr>
        <p:spPr>
          <a:xfrm>
            <a:off x="311700" y="378766"/>
            <a:ext cx="3246663" cy="62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tr-TR" sz="3600">
                <a:solidFill>
                  <a:srgbClr val="56B5BF"/>
                </a:solidFill>
                <a:latin typeface="Calibri"/>
                <a:ea typeface="Calibri"/>
                <a:cs typeface="Calibri"/>
                <a:sym typeface="Calibri"/>
                <a:extLst>
                  <a:ext uri="http://customooxmlschemas.google.com/">
                    <go:slidesCustomData xmlns:go="http://customooxmlschemas.google.com/" textRoundtripDataId="0"/>
                  </a:ext>
                </a:extLst>
              </a:rPr>
              <a:t>MANAGEMENT</a:t>
            </a:r>
            <a:endParaRPr b="1" sz="3600">
              <a:solidFill>
                <a:srgbClr val="56B5BF"/>
              </a:solidFill>
              <a:latin typeface="Calibri"/>
              <a:ea typeface="Calibri"/>
              <a:cs typeface="Calibri"/>
              <a:sym typeface="Calibri"/>
            </a:endParaRPr>
          </a:p>
        </p:txBody>
      </p:sp>
      <p:sp>
        <p:nvSpPr>
          <p:cNvPr id="152" name="Google Shape;152;p6"/>
          <p:cNvSpPr txBox="1"/>
          <p:nvPr/>
        </p:nvSpPr>
        <p:spPr>
          <a:xfrm>
            <a:off x="3558375" y="719900"/>
            <a:ext cx="2353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tr-TR" sz="2400" u="none" cap="none" strike="noStrike">
                <a:solidFill>
                  <a:srgbClr val="56B5BF"/>
                </a:solidFill>
                <a:latin typeface="Calibri"/>
                <a:ea typeface="Calibri"/>
                <a:cs typeface="Calibri"/>
                <a:sym typeface="Calibri"/>
              </a:rPr>
              <a:t>Work</a:t>
            </a:r>
            <a:r>
              <a:rPr b="1" lang="tr-TR" sz="2400">
                <a:solidFill>
                  <a:srgbClr val="56B5BF"/>
                </a:solidFill>
                <a:latin typeface="Calibri"/>
                <a:ea typeface="Calibri"/>
                <a:cs typeface="Calibri"/>
                <a:sym typeface="Calibri"/>
              </a:rPr>
              <a:t> </a:t>
            </a:r>
            <a:r>
              <a:rPr b="1" i="0" lang="tr-TR" sz="2400" u="none" cap="none" strike="noStrike">
                <a:solidFill>
                  <a:srgbClr val="56B5BF"/>
                </a:solidFill>
                <a:latin typeface="Calibri"/>
                <a:ea typeface="Calibri"/>
                <a:cs typeface="Calibri"/>
                <a:sym typeface="Calibri"/>
              </a:rPr>
              <a:t>Calendar:</a:t>
            </a:r>
            <a:endParaRPr b="1" i="0" sz="2400" u="none" cap="none" strike="noStrike">
              <a:solidFill>
                <a:srgbClr val="56B5BF"/>
              </a:solidFill>
              <a:latin typeface="Calibri"/>
              <a:ea typeface="Calibri"/>
              <a:cs typeface="Calibri"/>
              <a:sym typeface="Calibri"/>
            </a:endParaRPr>
          </a:p>
        </p:txBody>
      </p:sp>
      <p:sp>
        <p:nvSpPr>
          <p:cNvPr id="153" name="Google Shape;153;p6"/>
          <p:cNvSpPr txBox="1"/>
          <p:nvPr/>
        </p:nvSpPr>
        <p:spPr>
          <a:xfrm>
            <a:off x="5701000" y="719888"/>
            <a:ext cx="2008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tr-TR" sz="800" u="none" cap="none" strike="noStrike">
                <a:solidFill>
                  <a:srgbClr val="999999"/>
                </a:solidFill>
                <a:latin typeface="Arial"/>
                <a:ea typeface="Arial"/>
                <a:cs typeface="Arial"/>
                <a:sym typeface="Arial"/>
              </a:rPr>
              <a:t>Explain the work on the project by a Gantt chart. Include 10-15 items in the Gantt chart.</a:t>
            </a:r>
            <a:endParaRPr b="0" i="0" sz="800" u="none" cap="none" strike="noStrike">
              <a:solidFill>
                <a:srgbClr val="999999"/>
              </a:solidFill>
              <a:latin typeface="Calibri"/>
              <a:ea typeface="Calibri"/>
              <a:cs typeface="Calibri"/>
              <a:sym typeface="Calibri"/>
            </a:endParaRPr>
          </a:p>
        </p:txBody>
      </p:sp>
      <p:sp>
        <p:nvSpPr>
          <p:cNvPr id="154" name="Google Shape;154;p6"/>
          <p:cNvSpPr/>
          <p:nvPr/>
        </p:nvSpPr>
        <p:spPr>
          <a:xfrm rot="2700000">
            <a:off x="3396494" y="955585"/>
            <a:ext cx="84429" cy="82731"/>
          </a:xfrm>
          <a:prstGeom prst="rect">
            <a:avLst/>
          </a:prstGeom>
          <a:solidFill>
            <a:srgbClr val="56B5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tr-TR"/>
              <a:t>‹#›</a:t>
            </a:fld>
            <a:endParaRPr/>
          </a:p>
        </p:txBody>
      </p:sp>
      <p:pic>
        <p:nvPicPr>
          <p:cNvPr id="156" name="Google Shape;156;p6"/>
          <p:cNvPicPr preferRelativeResize="0"/>
          <p:nvPr/>
        </p:nvPicPr>
        <p:blipFill rotWithShape="1">
          <a:blip r:embed="rId5">
            <a:alphaModFix/>
          </a:blip>
          <a:srcRect b="0" l="0" r="0" t="0"/>
          <a:stretch/>
        </p:blipFill>
        <p:spPr>
          <a:xfrm>
            <a:off x="7550025" y="445025"/>
            <a:ext cx="1196783" cy="342161"/>
          </a:xfrm>
          <a:prstGeom prst="rect">
            <a:avLst/>
          </a:prstGeom>
          <a:noFill/>
          <a:ln>
            <a:noFill/>
          </a:ln>
        </p:spPr>
      </p:pic>
      <p:pic>
        <p:nvPicPr>
          <p:cNvPr id="157" name="Google Shape;157;p6"/>
          <p:cNvPicPr preferRelativeResize="0"/>
          <p:nvPr/>
        </p:nvPicPr>
        <p:blipFill>
          <a:blip r:embed="rId6">
            <a:alphaModFix/>
          </a:blip>
          <a:stretch>
            <a:fillRect/>
          </a:stretch>
        </p:blipFill>
        <p:spPr>
          <a:xfrm>
            <a:off x="1582663" y="1375966"/>
            <a:ext cx="6304924" cy="27757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Zeynep Elmas</dc:creator>
</cp:coreProperties>
</file>