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9" roundtripDataSignature="AMtx7miJLxSMyV2lLzuSpytViqMeXC88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dd9158d7a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2bdd9158d7a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8" name="Google Shape;4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1" name="Google Shape;4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4" name="Google Shape;4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11"/>
          <p:cNvSpPr txBox="1"/>
          <p:nvPr/>
        </p:nvSpPr>
        <p:spPr>
          <a:xfrm>
            <a:off x="311150" y="4300538"/>
            <a:ext cx="1941513" cy="7562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pic>
        <p:nvPicPr>
          <p:cNvPr id="55" name="Google Shape;55;p1"/>
          <p:cNvPicPr preferRelativeResize="0"/>
          <p:nvPr/>
        </p:nvPicPr>
        <p:blipFill rotWithShape="1">
          <a:blip r:embed="rId4">
            <a:alphaModFix/>
          </a:blip>
          <a:srcRect b="0" l="0" r="0" t="0"/>
          <a:stretch/>
        </p:blipFill>
        <p:spPr>
          <a:xfrm>
            <a:off x="3201380" y="784252"/>
            <a:ext cx="2741239" cy="3214700"/>
          </a:xfrm>
          <a:prstGeom prst="rect">
            <a:avLst/>
          </a:prstGeom>
          <a:noFill/>
          <a:ln>
            <a:noFill/>
          </a:ln>
        </p:spPr>
      </p:pic>
      <p:sp>
        <p:nvSpPr>
          <p:cNvPr id="56" name="Google Shape;5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57" name="Google Shape;57;p1"/>
          <p:cNvSpPr txBox="1"/>
          <p:nvPr/>
        </p:nvSpPr>
        <p:spPr>
          <a:xfrm>
            <a:off x="311699" y="3129449"/>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1" i="0" lang="en-US" sz="2400" u="none" cap="none" strike="noStrike">
                <a:solidFill>
                  <a:schemeClr val="lt1"/>
                </a:solidFill>
                <a:latin typeface="Calibri"/>
                <a:ea typeface="Calibri"/>
                <a:cs typeface="Calibri"/>
                <a:sym typeface="Calibri"/>
              </a:rPr>
              <a:t>202</a:t>
            </a:r>
            <a:r>
              <a:rPr b="1" lang="en-US" sz="2400">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2485727" y="3905910"/>
            <a:ext cx="4172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Presentation  - Collaboration Mission </a:t>
            </a:r>
            <a:endParaRPr b="0" i="0" sz="1400" u="none" cap="none" strike="noStrike">
              <a:solidFill>
                <a:srgbClr val="000000"/>
              </a:solidFill>
              <a:latin typeface="Arial"/>
              <a:ea typeface="Arial"/>
              <a:cs typeface="Arial"/>
              <a:sym typeface="Arial"/>
            </a:endParaRPr>
          </a:p>
        </p:txBody>
      </p:sp>
      <p:cxnSp>
        <p:nvCxnSpPr>
          <p:cNvPr id="59" name="Google Shape;59;p1"/>
          <p:cNvCxnSpPr/>
          <p:nvPr/>
        </p:nvCxnSpPr>
        <p:spPr>
          <a:xfrm>
            <a:off x="5142996" y="3426409"/>
            <a:ext cx="549638" cy="0"/>
          </a:xfrm>
          <a:prstGeom prst="straightConnector1">
            <a:avLst/>
          </a:prstGeom>
          <a:noFill/>
          <a:ln cap="flat" cmpd="sng" w="9525">
            <a:solidFill>
              <a:schemeClr val="lt1"/>
            </a:solidFill>
            <a:prstDash val="solid"/>
            <a:round/>
            <a:headEnd len="sm" w="sm" type="none"/>
            <a:tailEnd len="sm" w="sm" type="none"/>
          </a:ln>
        </p:spPr>
      </p:cxnSp>
      <p:cxnSp>
        <p:nvCxnSpPr>
          <p:cNvPr id="60" name="Google Shape;60;p1"/>
          <p:cNvCxnSpPr/>
          <p:nvPr/>
        </p:nvCxnSpPr>
        <p:spPr>
          <a:xfrm>
            <a:off x="3436116" y="3426409"/>
            <a:ext cx="54963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00">
                <a:solidFill>
                  <a:srgbClr val="56B5BF"/>
                </a:solidFill>
                <a:latin typeface="Calibri"/>
                <a:ea typeface="Calibri"/>
                <a:cs typeface="Calibri"/>
                <a:sym typeface="Calibri"/>
              </a:rPr>
              <a:t>TEAM INFO</a:t>
            </a:r>
            <a:endParaRPr b="1" sz="3600">
              <a:solidFill>
                <a:srgbClr val="56B5BF"/>
              </a:solidFill>
              <a:latin typeface="Calibri"/>
              <a:ea typeface="Calibri"/>
              <a:cs typeface="Calibri"/>
              <a:sym typeface="Calibri"/>
            </a:endParaRPr>
          </a:p>
        </p:txBody>
      </p:sp>
      <p:sp>
        <p:nvSpPr>
          <p:cNvPr id="66" name="Google Shape;6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67" name="Google Shape;67;p2"/>
          <p:cNvSpPr txBox="1"/>
          <p:nvPr/>
        </p:nvSpPr>
        <p:spPr>
          <a:xfrm>
            <a:off x="397192" y="1686213"/>
            <a:ext cx="2008800"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F2F2F2"/>
                </a:solidFill>
                <a:latin typeface="Calibri"/>
                <a:ea typeface="Calibri"/>
                <a:cs typeface="Calibri"/>
                <a:sym typeface="Calibri"/>
              </a:rPr>
              <a:t>Team Name:</a:t>
            </a:r>
            <a:endParaRPr b="1" i="0" sz="2400" u="none" cap="none" strike="noStrike">
              <a:solidFill>
                <a:srgbClr val="F2F2F2"/>
              </a:solidFill>
              <a:latin typeface="Calibri"/>
              <a:ea typeface="Calibri"/>
              <a:cs typeface="Calibri"/>
              <a:sym typeface="Calibri"/>
            </a:endParaRPr>
          </a:p>
        </p:txBody>
      </p:sp>
      <p:sp>
        <p:nvSpPr>
          <p:cNvPr id="68" name="Google Shape;68;p2"/>
          <p:cNvSpPr txBox="1"/>
          <p:nvPr/>
        </p:nvSpPr>
        <p:spPr>
          <a:xfrm>
            <a:off x="397192" y="2563487"/>
            <a:ext cx="2494562"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F2F2F2"/>
                </a:solidFill>
                <a:latin typeface="Calibri"/>
                <a:ea typeface="Calibri"/>
                <a:cs typeface="Calibri"/>
                <a:sym typeface="Calibri"/>
              </a:rPr>
              <a:t>Institution Name:</a:t>
            </a:r>
            <a:endParaRPr b="1" i="0" sz="2400" u="none" cap="none" strike="noStrike">
              <a:solidFill>
                <a:srgbClr val="F2F2F2"/>
              </a:solidFill>
              <a:latin typeface="Calibri"/>
              <a:ea typeface="Calibri"/>
              <a:cs typeface="Calibri"/>
              <a:sym typeface="Calibri"/>
            </a:endParaRPr>
          </a:p>
        </p:txBody>
      </p:sp>
      <p:sp>
        <p:nvSpPr>
          <p:cNvPr id="69" name="Google Shape;69;p2"/>
          <p:cNvSpPr txBox="1"/>
          <p:nvPr/>
        </p:nvSpPr>
        <p:spPr>
          <a:xfrm>
            <a:off x="3087919" y="1763097"/>
            <a:ext cx="5658889" cy="400200"/>
          </a:xfrm>
          <a:prstGeom prst="rect">
            <a:avLst/>
          </a:prstGeom>
          <a:noFill/>
          <a:ln cap="flat" cmpd="sng" w="9525">
            <a:solidFill>
              <a:srgbClr val="56B5B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2F2F2"/>
              </a:solidFill>
              <a:latin typeface="Calibri"/>
              <a:ea typeface="Calibri"/>
              <a:cs typeface="Calibri"/>
              <a:sym typeface="Calibri"/>
            </a:endParaRPr>
          </a:p>
        </p:txBody>
      </p:sp>
      <p:sp>
        <p:nvSpPr>
          <p:cNvPr id="70" name="Google Shape;70;p2"/>
          <p:cNvSpPr txBox="1"/>
          <p:nvPr/>
        </p:nvSpPr>
        <p:spPr>
          <a:xfrm>
            <a:off x="3087919" y="2648634"/>
            <a:ext cx="5658889" cy="400200"/>
          </a:xfrm>
          <a:prstGeom prst="rect">
            <a:avLst/>
          </a:prstGeom>
          <a:noFill/>
          <a:ln cap="flat" cmpd="sng" w="9525">
            <a:solidFill>
              <a:srgbClr val="56B5B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2F2F2"/>
              </a:solidFill>
              <a:latin typeface="Calibri"/>
              <a:ea typeface="Calibri"/>
              <a:cs typeface="Calibri"/>
              <a:sym typeface="Calibri"/>
            </a:endParaRPr>
          </a:p>
        </p:txBody>
      </p:sp>
      <p:sp>
        <p:nvSpPr>
          <p:cNvPr id="71" name="Google Shape;71;p2"/>
          <p:cNvSpPr txBox="1"/>
          <p:nvPr/>
        </p:nvSpPr>
        <p:spPr>
          <a:xfrm>
            <a:off x="3326000" y="3604192"/>
            <a:ext cx="2492000" cy="116955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put your logo 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pic>
        <p:nvPicPr>
          <p:cNvPr id="72" name="Google Shape;72;p2"/>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g2bdd9158d7a_3_0"/>
          <p:cNvSpPr txBox="1"/>
          <p:nvPr/>
        </p:nvSpPr>
        <p:spPr>
          <a:xfrm>
            <a:off x="353693" y="370242"/>
            <a:ext cx="4434900" cy="74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2000">
                <a:solidFill>
                  <a:srgbClr val="59B7BE"/>
                </a:solidFill>
                <a:latin typeface="Calibri"/>
                <a:ea typeface="Calibri"/>
                <a:cs typeface="Calibri"/>
                <a:sym typeface="Calibri"/>
                <a:extLst>
                  <a:ext uri="http://customooxmlschemas.google.com/">
                    <go:slidesCustomData xmlns:go="http://customooxmlschemas.google.com/" textRoundtripDataId="0"/>
                  </a:ext>
                </a:extLst>
              </a:rPr>
              <a:t>Astronaut Selection</a:t>
            </a:r>
            <a:r>
              <a:rPr b="1" i="0" lang="en-US" sz="2000" u="none" cap="none" strike="noStrike">
                <a:solidFill>
                  <a:srgbClr val="59B7BE"/>
                </a:solidFill>
                <a:latin typeface="Calibri"/>
                <a:ea typeface="Calibri"/>
                <a:cs typeface="Calibri"/>
                <a:sym typeface="Calibri"/>
              </a:rPr>
              <a:t> </a:t>
            </a:r>
            <a:endParaRPr i="0" sz="2000" u="none" cap="none" strike="noStrike">
              <a:solidFill>
                <a:srgbClr val="59B7B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56B5BF"/>
              </a:solidFill>
              <a:latin typeface="Calibri"/>
              <a:ea typeface="Calibri"/>
              <a:cs typeface="Calibri"/>
              <a:sym typeface="Calibri"/>
            </a:endParaRPr>
          </a:p>
        </p:txBody>
      </p:sp>
      <p:sp>
        <p:nvSpPr>
          <p:cNvPr id="78" name="Google Shape;78;g2bdd9158d7a_3_0"/>
          <p:cNvSpPr/>
          <p:nvPr/>
        </p:nvSpPr>
        <p:spPr>
          <a:xfrm rot="2700000">
            <a:off x="473646" y="1305410"/>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2bdd9158d7a_3_0"/>
          <p:cNvPicPr preferRelativeResize="0"/>
          <p:nvPr/>
        </p:nvPicPr>
        <p:blipFill rotWithShape="1">
          <a:blip r:embed="rId4">
            <a:alphaModFix/>
          </a:blip>
          <a:srcRect b="0" l="0" r="0" t="0"/>
          <a:stretch/>
        </p:blipFill>
        <p:spPr>
          <a:xfrm>
            <a:off x="7550025" y="445025"/>
            <a:ext cx="1196781" cy="342161"/>
          </a:xfrm>
          <a:prstGeom prst="rect">
            <a:avLst/>
          </a:prstGeom>
          <a:noFill/>
          <a:ln>
            <a:noFill/>
          </a:ln>
        </p:spPr>
      </p:pic>
      <p:sp>
        <p:nvSpPr>
          <p:cNvPr id="80" name="Google Shape;80;g2bdd9158d7a_3_0"/>
          <p:cNvSpPr txBox="1"/>
          <p:nvPr/>
        </p:nvSpPr>
        <p:spPr>
          <a:xfrm>
            <a:off x="574950" y="1117250"/>
            <a:ext cx="8230800" cy="1294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astronauts should be selected amongst the team members. Teams must describe the astronaut selection criteria and the training provided to the astronaut for the mission</a:t>
            </a:r>
            <a:r>
              <a:rPr b="1" lang="en-US" sz="1100">
                <a:solidFill>
                  <a:srgbClr val="FF0000"/>
                </a:solidFill>
                <a:latin typeface="Calibri"/>
                <a:ea typeface="Calibri"/>
                <a:cs typeface="Calibri"/>
                <a:sym typeface="Calibri"/>
              </a:rPr>
              <a:t> not only technically but also emotionally</a:t>
            </a:r>
            <a:r>
              <a:rPr lang="en-US" sz="1100">
                <a:solidFill>
                  <a:schemeClr val="dk1"/>
                </a:solidFill>
                <a:latin typeface="Calibri"/>
                <a:ea typeface="Calibri"/>
                <a:cs typeface="Calibri"/>
                <a:sym typeface="Calibri"/>
              </a:rPr>
              <a:t>. Additionally, the selected astronaut’s name, department, and other roles within the team should also be mentioned. A photo of the selected astronaut should be included as well. </a:t>
            </a:r>
            <a:r>
              <a:rPr b="1" lang="en-US" sz="1100">
                <a:solidFill>
                  <a:srgbClr val="FF0000"/>
                </a:solidFill>
                <a:highlight>
                  <a:schemeClr val="lt1"/>
                </a:highlight>
                <a:latin typeface="Calibri"/>
                <a:ea typeface="Calibri"/>
                <a:cs typeface="Calibri"/>
                <a:sym typeface="Calibri"/>
              </a:rPr>
              <a:t>How you prepare the astronaut selection slide, including the following bullet points, is up to your imagination.</a:t>
            </a:r>
            <a:endParaRPr b="1" sz="1100">
              <a:solidFill>
                <a:srgbClr val="FF0000"/>
              </a:solidFill>
              <a:highlight>
                <a:schemeClr val="lt1"/>
              </a:highlight>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solidFill>
                <a:srgbClr val="99999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3"/>
          <p:cNvSpPr txBox="1"/>
          <p:nvPr/>
        </p:nvSpPr>
        <p:spPr>
          <a:xfrm>
            <a:off x="386318" y="370142"/>
            <a:ext cx="4434900" cy="7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600"/>
              </a:spcAft>
              <a:buClr>
                <a:schemeClr val="dk1"/>
              </a:buClr>
              <a:buSzPts val="1100"/>
              <a:buFont typeface="Arial"/>
              <a:buNone/>
            </a:pPr>
            <a:r>
              <a:rPr lang="en-US" sz="2000">
                <a:solidFill>
                  <a:srgbClr val="59B7BE"/>
                </a:solidFill>
                <a:latin typeface="Calibri"/>
                <a:ea typeface="Calibri"/>
                <a:cs typeface="Calibri"/>
                <a:sym typeface="Calibri"/>
              </a:rPr>
              <a:t>Mission Approach</a:t>
            </a:r>
            <a:endParaRPr b="1" i="0" sz="1800" u="none" cap="none" strike="noStrike">
              <a:solidFill>
                <a:srgbClr val="59B7BE"/>
              </a:solidFill>
              <a:latin typeface="Calibri"/>
              <a:ea typeface="Calibri"/>
              <a:cs typeface="Calibri"/>
              <a:sym typeface="Calibri"/>
            </a:endParaRPr>
          </a:p>
        </p:txBody>
      </p:sp>
      <p:sp>
        <p:nvSpPr>
          <p:cNvPr id="86" name="Google Shape;86;p3"/>
          <p:cNvSpPr txBox="1"/>
          <p:nvPr/>
        </p:nvSpPr>
        <p:spPr>
          <a:xfrm>
            <a:off x="574959" y="1041050"/>
            <a:ext cx="8230800" cy="53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The team's approach to the mission should be explained in a detailed paragraph outlining the steps they will follow and their strategies. (Changes to the rovers will not be included in this section.)</a:t>
            </a:r>
            <a:endParaRPr i="0" sz="1400" u="none" cap="none" strike="noStrike">
              <a:solidFill>
                <a:srgbClr val="000000"/>
              </a:solidFill>
              <a:latin typeface="Calibri"/>
              <a:ea typeface="Calibri"/>
              <a:cs typeface="Calibri"/>
              <a:sym typeface="Calibri"/>
            </a:endParaRPr>
          </a:p>
        </p:txBody>
      </p:sp>
      <p:sp>
        <p:nvSpPr>
          <p:cNvPr id="87" name="Google Shape;87;p3"/>
          <p:cNvSpPr/>
          <p:nvPr/>
        </p:nvSpPr>
        <p:spPr>
          <a:xfrm rot="2700000">
            <a:off x="473644" y="1245147"/>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p3"/>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4"/>
          <p:cNvSpPr txBox="1"/>
          <p:nvPr/>
        </p:nvSpPr>
        <p:spPr>
          <a:xfrm>
            <a:off x="397193" y="388717"/>
            <a:ext cx="4434866" cy="74710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0"/>
              </a:spcAft>
              <a:buClr>
                <a:schemeClr val="dk1"/>
              </a:buClr>
              <a:buSzPts val="1100"/>
              <a:buFont typeface="Arial"/>
              <a:buNone/>
            </a:pPr>
            <a:r>
              <a:rPr lang="en-US" sz="2000">
                <a:solidFill>
                  <a:srgbClr val="59B7BE"/>
                </a:solidFill>
                <a:latin typeface="Calibri"/>
                <a:ea typeface="Calibri"/>
                <a:cs typeface="Calibri"/>
                <a:sym typeface="Calibri"/>
              </a:rPr>
              <a:t>Rover Preparation </a:t>
            </a:r>
            <a:r>
              <a:rPr lang="en-US" sz="2000">
                <a:solidFill>
                  <a:srgbClr val="59B7BE"/>
                </a:solidFill>
                <a:latin typeface="Calibri"/>
                <a:ea typeface="Calibri"/>
                <a:cs typeface="Calibri"/>
                <a:sym typeface="Calibri"/>
                <a:extLst>
                  <a:ext uri="http://customooxmlschemas.google.com/">
                    <go:slidesCustomData xmlns:go="http://customooxmlschemas.google.com/" textRoundtripDataId="1"/>
                  </a:ext>
                </a:extLst>
              </a:rPr>
              <a:t>Status</a:t>
            </a:r>
            <a:endParaRPr i="0" sz="1400" u="none" cap="none" strike="noStrike">
              <a:solidFill>
                <a:srgbClr val="59B7BE"/>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t/>
            </a:r>
            <a:endParaRPr b="1" i="0" sz="1800" u="none" cap="none" strike="noStrike">
              <a:solidFill>
                <a:srgbClr val="56B5BF"/>
              </a:solidFill>
              <a:latin typeface="Calibri"/>
              <a:ea typeface="Calibri"/>
              <a:cs typeface="Calibri"/>
              <a:sym typeface="Calibri"/>
            </a:endParaRPr>
          </a:p>
        </p:txBody>
      </p:sp>
      <p:sp>
        <p:nvSpPr>
          <p:cNvPr id="94" name="Google Shape;94;p4"/>
          <p:cNvSpPr/>
          <p:nvPr/>
        </p:nvSpPr>
        <p:spPr>
          <a:xfrm rot="2700000">
            <a:off x="473644" y="1245147"/>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4"/>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
        <p:nvSpPr>
          <p:cNvPr id="96" name="Google Shape;96;p4"/>
          <p:cNvSpPr txBox="1"/>
          <p:nvPr/>
        </p:nvSpPr>
        <p:spPr>
          <a:xfrm>
            <a:off x="574959" y="1041050"/>
            <a:ext cx="8230800" cy="111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team should review the preparation status of their rovers specifically for the Collaboration Task. The strengths and weaknesses of each rover's steps should be written(</a:t>
            </a:r>
            <a:r>
              <a:rPr lang="en-US" sz="1100">
                <a:solidFill>
                  <a:schemeClr val="dk1"/>
                </a:solidFill>
                <a:latin typeface="Calibri"/>
                <a:ea typeface="Calibri"/>
                <a:cs typeface="Calibri"/>
                <a:sym typeface="Calibri"/>
              </a:rPr>
              <a:t>arm strength, speed, battery life, etc.)</a:t>
            </a:r>
            <a:r>
              <a:rPr lang="en-US" sz="1100">
                <a:solidFill>
                  <a:schemeClr val="dk1"/>
                </a:solidFill>
                <a:latin typeface="Calibri"/>
                <a:ea typeface="Calibri"/>
                <a:cs typeface="Calibri"/>
                <a:sym typeface="Calibri"/>
              </a:rPr>
              <a:t>. Changes made to the rover for the task should be explained in detail. These changes can be outlined separately under the subheadings: software, hardware, and structural modifications (Photos of the rover taken from all four sides and the top should be included.). </a:t>
            </a:r>
            <a:r>
              <a:rPr b="1" lang="en-US" sz="1100">
                <a:solidFill>
                  <a:srgbClr val="FF0000"/>
                </a:solidFill>
                <a:latin typeface="Calibri"/>
                <a:ea typeface="Calibri"/>
                <a:cs typeface="Calibri"/>
                <a:sym typeface="Calibri"/>
              </a:rPr>
              <a:t>Even if you did not make any changes, include how your rover is prepared for the tasks.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5"/>
          <p:cNvSpPr txBox="1"/>
          <p:nvPr/>
        </p:nvSpPr>
        <p:spPr>
          <a:xfrm>
            <a:off x="397193" y="388717"/>
            <a:ext cx="4434866" cy="74710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0"/>
              </a:spcAft>
              <a:buClr>
                <a:schemeClr val="dk1"/>
              </a:buClr>
              <a:buSzPts val="1100"/>
              <a:buFont typeface="Arial"/>
              <a:buNone/>
            </a:pPr>
            <a:r>
              <a:rPr lang="en-US" sz="2000">
                <a:solidFill>
                  <a:srgbClr val="59B7BE"/>
                </a:solidFill>
                <a:latin typeface="Calibri"/>
                <a:ea typeface="Calibri"/>
                <a:cs typeface="Calibri"/>
                <a:sym typeface="Calibri"/>
              </a:rPr>
              <a:t>Communication Methods</a:t>
            </a:r>
            <a:endParaRPr i="0" sz="1400" u="none" cap="none" strike="noStrike">
              <a:solidFill>
                <a:srgbClr val="59B7BE"/>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t/>
            </a:r>
            <a:endParaRPr b="1" i="0" sz="1800" u="none" cap="none" strike="noStrike">
              <a:solidFill>
                <a:srgbClr val="56B5BF"/>
              </a:solidFill>
              <a:latin typeface="Calibri"/>
              <a:ea typeface="Calibri"/>
              <a:cs typeface="Calibri"/>
              <a:sym typeface="Calibri"/>
            </a:endParaRPr>
          </a:p>
        </p:txBody>
      </p:sp>
      <p:sp>
        <p:nvSpPr>
          <p:cNvPr id="102" name="Google Shape;102;p5"/>
          <p:cNvSpPr/>
          <p:nvPr/>
        </p:nvSpPr>
        <p:spPr>
          <a:xfrm rot="2700000">
            <a:off x="473646" y="1305410"/>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3" name="Google Shape;103;p5"/>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
        <p:nvSpPr>
          <p:cNvPr id="104" name="Google Shape;104;p5"/>
          <p:cNvSpPr txBox="1"/>
          <p:nvPr/>
        </p:nvSpPr>
        <p:spPr>
          <a:xfrm>
            <a:off x="574950" y="1135825"/>
            <a:ext cx="8230800" cy="1315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How the ground control station and the astronaut will communicate, including the modes of communication such as visual, voice, or text, is an important consideration. Additionally, the method by which the rover will establish communication with the ground control station must be clearly defined. Another crucial aspect is whether any communication issues are anticipated due to multiple rovers operating in the same area. In this context, it is essential to address the precautions taken against signal collisions and to highlight any advantages the equipment offers in mitigating such risks. Furthermore, planning an effective communication strategy with collaborating teams is necessary to ensure seamless coordination and data exchange.</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000"/>
              <a:buFont typeface="Arial"/>
              <a:buNone/>
            </a:pPr>
            <a:r>
              <a:t/>
            </a:r>
            <a:endParaRPr b="0" i="0" sz="1100" u="none" cap="none" strike="noStrike">
              <a:solidFill>
                <a:srgbClr val="99999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8"/>
          <p:cNvSpPr txBox="1"/>
          <p:nvPr/>
        </p:nvSpPr>
        <p:spPr>
          <a:xfrm>
            <a:off x="397193" y="388717"/>
            <a:ext cx="4434866" cy="74710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600"/>
              </a:spcAft>
              <a:buClr>
                <a:schemeClr val="dk1"/>
              </a:buClr>
              <a:buSzPts val="1100"/>
              <a:buFont typeface="Arial"/>
              <a:buNone/>
            </a:pPr>
            <a:r>
              <a:rPr lang="en-US" sz="2000">
                <a:solidFill>
                  <a:srgbClr val="59B7BE"/>
                </a:solidFill>
                <a:latin typeface="Calibri"/>
                <a:ea typeface="Calibri"/>
                <a:cs typeface="Calibri"/>
                <a:sym typeface="Calibri"/>
              </a:rPr>
              <a:t>Collaboration Details with Teams</a:t>
            </a:r>
            <a:endParaRPr i="0" sz="1400" u="none" cap="none" strike="noStrike">
              <a:solidFill>
                <a:srgbClr val="59B7BE"/>
              </a:solidFill>
              <a:latin typeface="Calibri"/>
              <a:ea typeface="Calibri"/>
              <a:cs typeface="Calibri"/>
              <a:sym typeface="Calibri"/>
            </a:endParaRPr>
          </a:p>
        </p:txBody>
      </p:sp>
      <p:pic>
        <p:nvPicPr>
          <p:cNvPr id="110" name="Google Shape;110;p8"/>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
        <p:nvSpPr>
          <p:cNvPr id="111" name="Google Shape;111;p8"/>
          <p:cNvSpPr txBox="1"/>
          <p:nvPr/>
        </p:nvSpPr>
        <p:spPr>
          <a:xfrm>
            <a:off x="574959" y="1077125"/>
            <a:ext cx="8230800" cy="72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teams should describe how they will establish collaboration, in which areas they will cooperate, and provide details about the collaboration between astronauts. If there is any collaboration regarding rover development, this should also be explained in detail.</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alibri"/>
              <a:ea typeface="Calibri"/>
              <a:cs typeface="Calibri"/>
              <a:sym typeface="Calibri"/>
            </a:endParaRPr>
          </a:p>
        </p:txBody>
      </p:sp>
      <p:sp>
        <p:nvSpPr>
          <p:cNvPr id="112" name="Google Shape;112;p8"/>
          <p:cNvSpPr/>
          <p:nvPr/>
        </p:nvSpPr>
        <p:spPr>
          <a:xfrm rot="2700000">
            <a:off x="473644" y="1245147"/>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7"/>
          <p:cNvSpPr txBox="1"/>
          <p:nvPr/>
        </p:nvSpPr>
        <p:spPr>
          <a:xfrm>
            <a:off x="375443" y="370142"/>
            <a:ext cx="4434900" cy="7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600"/>
              </a:spcAft>
              <a:buClr>
                <a:schemeClr val="dk1"/>
              </a:buClr>
              <a:buSzPts val="1100"/>
              <a:buFont typeface="Arial"/>
              <a:buNone/>
            </a:pPr>
            <a:r>
              <a:rPr lang="en-US" sz="2000">
                <a:solidFill>
                  <a:srgbClr val="59B7BE"/>
                </a:solidFill>
                <a:latin typeface="Calibri"/>
                <a:ea typeface="Calibri"/>
                <a:cs typeface="Calibri"/>
                <a:sym typeface="Calibri"/>
              </a:rPr>
              <a:t>Summary</a:t>
            </a:r>
            <a:endParaRPr i="0" sz="1400" u="none" cap="none" strike="noStrike">
              <a:solidFill>
                <a:srgbClr val="59B7BE"/>
              </a:solidFill>
              <a:latin typeface="Calibri"/>
              <a:ea typeface="Calibri"/>
              <a:cs typeface="Calibri"/>
              <a:sym typeface="Calibri"/>
            </a:endParaRPr>
          </a:p>
        </p:txBody>
      </p:sp>
      <p:pic>
        <p:nvPicPr>
          <p:cNvPr id="118" name="Google Shape;118;p7"/>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sp>
        <p:nvSpPr>
          <p:cNvPr id="119" name="Google Shape;119;p7"/>
          <p:cNvSpPr txBox="1"/>
          <p:nvPr/>
        </p:nvSpPr>
        <p:spPr>
          <a:xfrm>
            <a:off x="574959" y="1117150"/>
            <a:ext cx="8230800" cy="54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teams should provide a summary of the report. In this section, they are expected to consolidate the details mentioned in the previous sections into one paragraph.</a:t>
            </a:r>
            <a:endParaRPr i="0" sz="1000" u="none" cap="none" strike="noStrike">
              <a:solidFill>
                <a:srgbClr val="999999"/>
              </a:solidFill>
              <a:latin typeface="Calibri"/>
              <a:ea typeface="Calibri"/>
              <a:cs typeface="Calibri"/>
              <a:sym typeface="Calibri"/>
            </a:endParaRPr>
          </a:p>
        </p:txBody>
      </p:sp>
      <p:sp>
        <p:nvSpPr>
          <p:cNvPr id="120" name="Google Shape;120;p7"/>
          <p:cNvSpPr/>
          <p:nvPr/>
        </p:nvSpPr>
        <p:spPr>
          <a:xfrm rot="2700000">
            <a:off x="473644" y="1245147"/>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B7BE"/>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9"/>
          <p:cNvSpPr txBox="1"/>
          <p:nvPr/>
        </p:nvSpPr>
        <p:spPr>
          <a:xfrm>
            <a:off x="397193" y="388717"/>
            <a:ext cx="4434866" cy="74710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0"/>
              </a:spcBef>
              <a:spcAft>
                <a:spcPts val="600"/>
              </a:spcAft>
              <a:buClr>
                <a:schemeClr val="dk1"/>
              </a:buClr>
              <a:buSzPts val="1100"/>
              <a:buFont typeface="Arial"/>
              <a:buNone/>
            </a:pPr>
            <a:r>
              <a:rPr lang="en-US" sz="2000">
                <a:solidFill>
                  <a:srgbClr val="59B7BE"/>
                </a:solidFill>
                <a:latin typeface="Calibri"/>
                <a:ea typeface="Calibri"/>
                <a:cs typeface="Calibri"/>
                <a:sym typeface="Calibri"/>
              </a:rPr>
              <a:t>The Sketch of the Moon Field</a:t>
            </a:r>
            <a:endParaRPr i="0" sz="1400" u="none" cap="none" strike="noStrike">
              <a:solidFill>
                <a:srgbClr val="59B7BE"/>
              </a:solidFill>
              <a:latin typeface="Calibri"/>
              <a:ea typeface="Calibri"/>
              <a:cs typeface="Calibri"/>
              <a:sym typeface="Calibri"/>
            </a:endParaRPr>
          </a:p>
        </p:txBody>
      </p:sp>
      <p:pic>
        <p:nvPicPr>
          <p:cNvPr id="126" name="Google Shape;126;p9"/>
          <p:cNvPicPr preferRelativeResize="0"/>
          <p:nvPr/>
        </p:nvPicPr>
        <p:blipFill rotWithShape="1">
          <a:blip r:embed="rId4">
            <a:alphaModFix/>
          </a:blip>
          <a:srcRect b="0" l="0" r="0" t="0"/>
          <a:stretch/>
        </p:blipFill>
        <p:spPr>
          <a:xfrm>
            <a:off x="7550025" y="445025"/>
            <a:ext cx="1196783" cy="342161"/>
          </a:xfrm>
          <a:prstGeom prst="rect">
            <a:avLst/>
          </a:prstGeom>
          <a:noFill/>
          <a:ln>
            <a:noFill/>
          </a:ln>
        </p:spPr>
      </p:pic>
      <p:pic>
        <p:nvPicPr>
          <p:cNvPr id="127" name="Google Shape;127;p9"/>
          <p:cNvPicPr preferRelativeResize="0"/>
          <p:nvPr/>
        </p:nvPicPr>
        <p:blipFill>
          <a:blip r:embed="rId5">
            <a:alphaModFix/>
          </a:blip>
          <a:stretch>
            <a:fillRect/>
          </a:stretch>
        </p:blipFill>
        <p:spPr>
          <a:xfrm>
            <a:off x="2937400" y="1477600"/>
            <a:ext cx="3665901" cy="3665901"/>
          </a:xfrm>
          <a:prstGeom prst="rect">
            <a:avLst/>
          </a:prstGeom>
          <a:noFill/>
          <a:ln>
            <a:noFill/>
          </a:ln>
        </p:spPr>
      </p:pic>
      <p:sp>
        <p:nvSpPr>
          <p:cNvPr id="128" name="Google Shape;128;p9"/>
          <p:cNvSpPr txBox="1"/>
          <p:nvPr/>
        </p:nvSpPr>
        <p:spPr>
          <a:xfrm>
            <a:off x="574959" y="1109525"/>
            <a:ext cx="82308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The teams can use this sketch in their presentations if they wish.</a:t>
            </a:r>
            <a:endParaRPr i="1" sz="1000" u="none" cap="none" strike="noStrike">
              <a:solidFill>
                <a:srgbClr val="999999"/>
              </a:solidFill>
              <a:latin typeface="Calibri"/>
              <a:ea typeface="Calibri"/>
              <a:cs typeface="Calibri"/>
              <a:sym typeface="Calibri"/>
            </a:endParaRPr>
          </a:p>
        </p:txBody>
      </p:sp>
      <p:sp>
        <p:nvSpPr>
          <p:cNvPr id="129" name="Google Shape;129;p9"/>
          <p:cNvSpPr/>
          <p:nvPr/>
        </p:nvSpPr>
        <p:spPr>
          <a:xfrm rot="2700000">
            <a:off x="473644" y="1245147"/>
            <a:ext cx="84429" cy="82731"/>
          </a:xfrm>
          <a:prstGeom prst="rect">
            <a:avLst/>
          </a:prstGeom>
          <a:solidFill>
            <a:srgbClr val="59B7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B7B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Zeynep Elmas</dc:creator>
</cp:coreProperties>
</file>