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87"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i7dUDuwSadhr3l5NcpPL9N0+9S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hav Chopra" initials="MC" lastIdx="1" clrIdx="0">
    <p:extLst>
      <p:ext uri="{19B8F6BF-5375-455C-9EA6-DF929625EA0E}">
        <p15:presenceInfo xmlns:p15="http://schemas.microsoft.com/office/powerpoint/2012/main" userId="b1b7f8f110427d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70" autoAdjust="0"/>
  </p:normalViewPr>
  <p:slideViewPr>
    <p:cSldViewPr snapToGrid="0">
      <p:cViewPr varScale="1">
        <p:scale>
          <a:sx n="106" d="100"/>
          <a:sy n="106" d="100"/>
        </p:scale>
        <p:origin x="778"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748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4afb10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24afb1094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3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3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7" name="Google Shape;47;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8" name="Google Shape;48;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 name="Google Shape;1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 name="Google Shape;31;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2" name="Google Shape;32;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5" name="Google Shape;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1" name="Google Shape;41;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4" name="Google Shape;4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tr-TR"/>
              <a:t>‹#›</a:t>
            </a:fld>
            <a:endParaRPr/>
          </a:p>
        </p:txBody>
      </p:sp>
      <p:sp>
        <p:nvSpPr>
          <p:cNvPr id="9" name="Google Shape;9;p31"/>
          <p:cNvSpPr txBox="1"/>
          <p:nvPr/>
        </p:nvSpPr>
        <p:spPr>
          <a:xfrm>
            <a:off x="311150" y="4300538"/>
            <a:ext cx="1941513" cy="7562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jp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in.linkedin.com/company/teamroverx" TargetMode="External"/><Relationship Id="rId5" Type="http://schemas.openxmlformats.org/officeDocument/2006/relationships/hyperlink" Target="https://www.instagram.com/teamroverx/?hl=en" TargetMode="External"/><Relationship Id="rId4" Type="http://schemas.openxmlformats.org/officeDocument/2006/relationships/hyperlink" Target="mailto:teamroverx@vit.ac.i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nsudhakar@vit.ac.i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
        <p:cNvGrpSpPr/>
        <p:nvPr/>
      </p:nvGrpSpPr>
      <p:grpSpPr>
        <a:xfrm>
          <a:off x="0" y="0"/>
          <a:ext cx="0" cy="0"/>
          <a:chOff x="0" y="0"/>
          <a:chExt cx="0" cy="0"/>
        </a:xfrm>
      </p:grpSpPr>
      <p:pic>
        <p:nvPicPr>
          <p:cNvPr id="55" name="Google Shape;55;p1"/>
          <p:cNvPicPr preferRelativeResize="0"/>
          <p:nvPr/>
        </p:nvPicPr>
        <p:blipFill rotWithShape="1">
          <a:blip r:embed="rId4">
            <a:alphaModFix/>
          </a:blip>
          <a:srcRect/>
          <a:stretch/>
        </p:blipFill>
        <p:spPr>
          <a:xfrm>
            <a:off x="3201380" y="784252"/>
            <a:ext cx="2741239" cy="3214700"/>
          </a:xfrm>
          <a:prstGeom prst="rect">
            <a:avLst/>
          </a:prstGeom>
          <a:noFill/>
          <a:ln>
            <a:noFill/>
          </a:ln>
        </p:spPr>
      </p:pic>
      <p:sp>
        <p:nvSpPr>
          <p:cNvPr id="56" name="Google Shape;5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a:t>
            </a:fld>
            <a:endParaRPr/>
          </a:p>
        </p:txBody>
      </p:sp>
      <p:sp>
        <p:nvSpPr>
          <p:cNvPr id="57" name="Google Shape;57;p1"/>
          <p:cNvSpPr txBox="1"/>
          <p:nvPr/>
        </p:nvSpPr>
        <p:spPr>
          <a:xfrm>
            <a:off x="311699" y="3129449"/>
            <a:ext cx="8520600" cy="572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5200"/>
              <a:buFont typeface="Arial"/>
              <a:buNone/>
            </a:pPr>
            <a:r>
              <a:rPr lang="tr-TR" sz="2400" b="1" i="0" u="none" strike="noStrike" cap="none">
                <a:solidFill>
                  <a:schemeClr val="lt1"/>
                </a:solidFill>
                <a:latin typeface="Calibri"/>
                <a:ea typeface="Calibri"/>
                <a:cs typeface="Calibri"/>
                <a:sym typeface="Calibri"/>
              </a:rPr>
              <a:t>202</a:t>
            </a:r>
            <a:r>
              <a:rPr lang="tr-TR" sz="2400" b="1">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58" name="Google Shape;58;p1"/>
          <p:cNvSpPr txBox="1"/>
          <p:nvPr/>
        </p:nvSpPr>
        <p:spPr>
          <a:xfrm>
            <a:off x="3201380" y="4017820"/>
            <a:ext cx="274222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tr-TR" sz="3200" b="0" i="0" u="none" strike="noStrike" cap="none">
                <a:solidFill>
                  <a:schemeClr val="lt1"/>
                </a:solidFill>
                <a:latin typeface="Calibri"/>
                <a:ea typeface="Calibri"/>
                <a:cs typeface="Calibri"/>
                <a:sym typeface="Calibri"/>
              </a:rPr>
              <a:t>Design Report</a:t>
            </a:r>
            <a:endParaRPr sz="1400" b="0" i="0" u="none" strike="noStrike" cap="none">
              <a:solidFill>
                <a:srgbClr val="000000"/>
              </a:solidFill>
              <a:latin typeface="Arial"/>
              <a:ea typeface="Arial"/>
              <a:cs typeface="Arial"/>
              <a:sym typeface="Arial"/>
            </a:endParaRPr>
          </a:p>
        </p:txBody>
      </p:sp>
      <p:cxnSp>
        <p:nvCxnSpPr>
          <p:cNvPr id="59" name="Google Shape;59;p1"/>
          <p:cNvCxnSpPr/>
          <p:nvPr/>
        </p:nvCxnSpPr>
        <p:spPr>
          <a:xfrm>
            <a:off x="5142996" y="3426409"/>
            <a:ext cx="549638" cy="0"/>
          </a:xfrm>
          <a:prstGeom prst="straightConnector1">
            <a:avLst/>
          </a:prstGeom>
          <a:noFill/>
          <a:ln w="9525" cap="flat" cmpd="sng">
            <a:solidFill>
              <a:schemeClr val="lt1"/>
            </a:solidFill>
            <a:prstDash val="solid"/>
            <a:round/>
            <a:headEnd type="none" w="sm" len="sm"/>
            <a:tailEnd type="none" w="sm" len="sm"/>
          </a:ln>
        </p:spPr>
      </p:cxnSp>
      <p:cxnSp>
        <p:nvCxnSpPr>
          <p:cNvPr id="60" name="Google Shape;60;p1"/>
          <p:cNvCxnSpPr/>
          <p:nvPr/>
        </p:nvCxnSpPr>
        <p:spPr>
          <a:xfrm>
            <a:off x="3436116" y="3426409"/>
            <a:ext cx="549638" cy="0"/>
          </a:xfrm>
          <a:prstGeom prst="straightConnector1">
            <a:avLst/>
          </a:prstGeom>
          <a:noFill/>
          <a:ln w="9525" cap="flat" cmpd="sng">
            <a:solidFill>
              <a:schemeClr val="l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8"/>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Workplace:</a:t>
            </a:r>
            <a:endParaRPr sz="2400" b="1" i="0" u="none" strike="noStrike" cap="none">
              <a:solidFill>
                <a:srgbClr val="56B5BF"/>
              </a:solidFill>
              <a:latin typeface="Calibri"/>
              <a:ea typeface="Calibri"/>
              <a:cs typeface="Calibri"/>
              <a:sym typeface="Calibri"/>
            </a:endParaRPr>
          </a:p>
        </p:txBody>
      </p:sp>
      <p:sp>
        <p:nvSpPr>
          <p:cNvPr id="158" name="Google Shape;158;p8"/>
          <p:cNvSpPr txBox="1"/>
          <p:nvPr/>
        </p:nvSpPr>
        <p:spPr>
          <a:xfrm>
            <a:off x="525475" y="1637698"/>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the team design, build and test the rover physically? Explain the workplace. (2-4 sentences) Include a photo/screenshot of the workplace.</a:t>
            </a:r>
            <a:endParaRPr sz="800" b="0" i="0" u="none" strike="noStrike" cap="none">
              <a:solidFill>
                <a:srgbClr val="999999"/>
              </a:solidFill>
              <a:latin typeface="Arial"/>
              <a:ea typeface="Arial"/>
              <a:cs typeface="Arial"/>
              <a:sym typeface="Arial"/>
            </a:endParaRPr>
          </a:p>
        </p:txBody>
      </p:sp>
      <p:sp>
        <p:nvSpPr>
          <p:cNvPr id="159" name="Google Shape;159;p8"/>
          <p:cNvSpPr txBox="1"/>
          <p:nvPr/>
        </p:nvSpPr>
        <p:spPr>
          <a:xfrm>
            <a:off x="2911750" y="1370250"/>
            <a:ext cx="5854500" cy="1292631"/>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b="0" i="0" dirty="0">
                <a:solidFill>
                  <a:schemeClr val="tx1"/>
                </a:solidFill>
                <a:effectLst/>
                <a:latin typeface="Bahnschrift" panose="020B0502040204020203" pitchFamily="34" charset="0"/>
                <a:ea typeface="Artifakt Element Book" panose="020B0503050000020004" pitchFamily="34" charset="0"/>
              </a:rPr>
              <a:t>The team’s official workspace is </a:t>
            </a:r>
            <a:r>
              <a:rPr lang="en-US" sz="1200" dirty="0">
                <a:solidFill>
                  <a:schemeClr val="tx1"/>
                </a:solidFill>
                <a:latin typeface="Bahnschrift" panose="020B0502040204020203" pitchFamily="34" charset="0"/>
                <a:ea typeface="Artifakt Element Book" panose="020B0503050000020004" pitchFamily="34" charset="0"/>
              </a:rPr>
              <a:t>The </a:t>
            </a:r>
            <a:r>
              <a:rPr lang="en-US" sz="1200" b="0" i="0" dirty="0">
                <a:solidFill>
                  <a:schemeClr val="tx1"/>
                </a:solidFill>
                <a:effectLst/>
                <a:latin typeface="Bahnschrift" panose="020B0502040204020203" pitchFamily="34" charset="0"/>
                <a:ea typeface="Artifakt Element Book" panose="020B0503050000020004" pitchFamily="34" charset="0"/>
              </a:rPr>
              <a:t>Projects Lab at VIT University, Vellore. The designing and assembling </a:t>
            </a:r>
            <a:r>
              <a:rPr lang="en-US" sz="1200" dirty="0">
                <a:solidFill>
                  <a:schemeClr val="tx1"/>
                </a:solidFill>
                <a:latin typeface="Bahnschrift" panose="020B0502040204020203" pitchFamily="34" charset="0"/>
                <a:ea typeface="Artifakt Element Book" panose="020B0503050000020004" pitchFamily="34" charset="0"/>
              </a:rPr>
              <a:t>of the rover</a:t>
            </a:r>
            <a:r>
              <a:rPr lang="en-US" sz="1200" b="0" i="0" dirty="0">
                <a:solidFill>
                  <a:schemeClr val="tx1"/>
                </a:solidFill>
                <a:effectLst/>
                <a:latin typeface="Bahnschrift" panose="020B0502040204020203" pitchFamily="34" charset="0"/>
                <a:ea typeface="Artifakt Element Book" panose="020B0503050000020004" pitchFamily="34" charset="0"/>
              </a:rPr>
              <a:t> is completely done within the lab. We also have access to multiple 3-D printers for in-house manufacturing of various components. </a:t>
            </a:r>
            <a:r>
              <a:rPr lang="en-US" sz="1200" dirty="0">
                <a:solidFill>
                  <a:schemeClr val="tx1"/>
                </a:solidFill>
                <a:latin typeface="Bahnschrift" panose="020B0502040204020203" pitchFamily="34" charset="0"/>
                <a:ea typeface="Artifakt Element Book" panose="020B0503050000020004" pitchFamily="34" charset="0"/>
              </a:rPr>
              <a:t>After successfully building the rover, all the static systems are tested inside the lab, while all the dynamic systems are tested either inside the university or nearby places.</a:t>
            </a:r>
            <a:endParaRPr lang="en-US" sz="1200" b="0" i="0" u="none" strike="noStrike" cap="none" dirty="0">
              <a:solidFill>
                <a:schemeClr val="tx1"/>
              </a:solidFill>
              <a:latin typeface="Bahnschrift" panose="020B0502040204020203" pitchFamily="34" charset="0"/>
              <a:ea typeface="Artifakt Element Book" panose="020B0503050000020004" pitchFamily="34" charset="0"/>
              <a:cs typeface="Calibri"/>
              <a:sym typeface="Calibri"/>
            </a:endParaRPr>
          </a:p>
        </p:txBody>
      </p:sp>
      <p:sp>
        <p:nvSpPr>
          <p:cNvPr id="160" name="Google Shape;160;p8"/>
          <p:cNvSpPr/>
          <p:nvPr/>
        </p:nvSpPr>
        <p:spPr>
          <a:xfrm rot="2700000">
            <a:off x="483260" y="1934872"/>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10</a:t>
            </a:fld>
            <a:endParaRPr/>
          </a:p>
        </p:txBody>
      </p:sp>
      <p:pic>
        <p:nvPicPr>
          <p:cNvPr id="163" name="Google Shape;163;p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64" name="Google Shape;164;p8"/>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7BE67467-DD55-4317-9F8C-FB2A07BC1AB6}"/>
              </a:ext>
            </a:extLst>
          </p:cNvPr>
          <p:cNvPicPr>
            <a:picLocks noChangeAspect="1"/>
          </p:cNvPicPr>
          <p:nvPr/>
        </p:nvPicPr>
        <p:blipFill>
          <a:blip r:embed="rId5"/>
          <a:stretch>
            <a:fillRect/>
          </a:stretch>
        </p:blipFill>
        <p:spPr>
          <a:xfrm>
            <a:off x="3093714" y="2867836"/>
            <a:ext cx="1789172" cy="199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5EF8C2F1-C63F-4F77-B826-155F53B89297}"/>
              </a:ext>
            </a:extLst>
          </p:cNvPr>
          <p:cNvPicPr>
            <a:picLocks noChangeAspect="1"/>
          </p:cNvPicPr>
          <p:nvPr/>
        </p:nvPicPr>
        <p:blipFill>
          <a:blip r:embed="rId6"/>
          <a:stretch>
            <a:fillRect/>
          </a:stretch>
        </p:blipFill>
        <p:spPr>
          <a:xfrm>
            <a:off x="482002" y="4315044"/>
            <a:ext cx="1573016" cy="382018"/>
          </a:xfrm>
          <a:prstGeom prst="rect">
            <a:avLst/>
          </a:prstGeom>
        </p:spPr>
      </p:pic>
      <p:pic>
        <p:nvPicPr>
          <p:cNvPr id="5" name="Picture 4">
            <a:extLst>
              <a:ext uri="{FF2B5EF4-FFF2-40B4-BE49-F238E27FC236}">
                <a16:creationId xmlns:a16="http://schemas.microsoft.com/office/drawing/2014/main" id="{46693180-0ED5-4852-9523-0AC8E15F08D7}"/>
              </a:ext>
            </a:extLst>
          </p:cNvPr>
          <p:cNvPicPr>
            <a:picLocks noChangeAspect="1"/>
          </p:cNvPicPr>
          <p:nvPr/>
        </p:nvPicPr>
        <p:blipFill>
          <a:blip r:embed="rId7"/>
          <a:stretch>
            <a:fillRect/>
          </a:stretch>
        </p:blipFill>
        <p:spPr>
          <a:xfrm>
            <a:off x="5483019" y="2867836"/>
            <a:ext cx="2989439" cy="1992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8"/>
        <p:cNvGrpSpPr/>
        <p:nvPr/>
      </p:nvGrpSpPr>
      <p:grpSpPr>
        <a:xfrm>
          <a:off x="0" y="0"/>
          <a:ext cx="0" cy="0"/>
          <a:chOff x="0" y="0"/>
          <a:chExt cx="0" cy="0"/>
        </a:xfrm>
      </p:grpSpPr>
      <p:sp>
        <p:nvSpPr>
          <p:cNvPr id="169" name="Google Shape;169;p9"/>
          <p:cNvSpPr txBox="1"/>
          <p:nvPr/>
        </p:nvSpPr>
        <p:spPr>
          <a:xfrm>
            <a:off x="525475" y="121170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Funding :</a:t>
            </a:r>
            <a:endParaRPr sz="2400" b="1" i="0" u="none" strike="noStrike" cap="none">
              <a:solidFill>
                <a:srgbClr val="56B5BF"/>
              </a:solidFill>
              <a:latin typeface="Calibri"/>
              <a:ea typeface="Calibri"/>
              <a:cs typeface="Calibri"/>
              <a:sym typeface="Calibri"/>
            </a:endParaRPr>
          </a:p>
        </p:txBody>
      </p:sp>
      <p:sp>
        <p:nvSpPr>
          <p:cNvPr id="170" name="Google Shape;170;p9"/>
          <p:cNvSpPr txBox="1"/>
          <p:nvPr/>
        </p:nvSpPr>
        <p:spPr>
          <a:xfrm>
            <a:off x="660558" y="169617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dirty="0">
                <a:solidFill>
                  <a:srgbClr val="999999"/>
                </a:solidFill>
              </a:rPr>
              <a:t>Present</a:t>
            </a:r>
            <a:r>
              <a:rPr lang="tr-TR" sz="800" b="0" i="0" u="none" strike="noStrike" cap="none" dirty="0">
                <a:solidFill>
                  <a:srgbClr val="999999"/>
                </a:solidFill>
                <a:latin typeface="Arial"/>
                <a:ea typeface="Arial"/>
                <a:cs typeface="Arial"/>
                <a:sym typeface="Arial"/>
              </a:rPr>
              <a:t> the funds of the project at the time of submission of this document? (</a:t>
            </a:r>
            <a:r>
              <a:rPr lang="tr-TR" sz="800" dirty="0">
                <a:solidFill>
                  <a:srgbClr val="999999"/>
                </a:solidFill>
              </a:rPr>
              <a:t>In dollar currency)</a:t>
            </a:r>
            <a:endParaRPr sz="800" b="0" i="0" u="none" strike="noStrike" cap="none" dirty="0">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Calibri"/>
              <a:ea typeface="Calibri"/>
              <a:cs typeface="Calibri"/>
              <a:sym typeface="Calibri"/>
            </a:endParaRPr>
          </a:p>
        </p:txBody>
      </p:sp>
      <p:sp>
        <p:nvSpPr>
          <p:cNvPr id="171" name="Google Shape;171;p9"/>
          <p:cNvSpPr txBox="1"/>
          <p:nvPr/>
        </p:nvSpPr>
        <p:spPr>
          <a:xfrm>
            <a:off x="2911750" y="1359845"/>
            <a:ext cx="5854500" cy="3323957"/>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The team relied on 3 basic sources of funding-</a:t>
            </a:r>
            <a:r>
              <a:rPr lang="en-US" sz="1200" dirty="0">
                <a:solidFill>
                  <a:schemeClr val="tx1"/>
                </a:solidFill>
                <a:latin typeface="Bahnschrift" panose="020B0502040204020203" pitchFamily="34" charset="0"/>
                <a:ea typeface="Calibri"/>
                <a:cs typeface="Calibri"/>
                <a:sym typeface="Calibri"/>
              </a:rPr>
              <a:t> mainly the university grants, the sponsorships and the crowd funding, at the time of submission. The trio are equally important for us in order to meet the demands for the development and maintenance of our rover. We have already received a significant sum of monetary  grant from our university which ensured hassle-free improvements on our system. Also many prestigious companies have helped us by providing various products required by our team, by coming on board as valuable sponsors. An estimated cost of development of the rover would be between 6000 USD and 8000 USD.</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For ARC’2</a:t>
            </a:r>
            <a:r>
              <a:rPr lang="en-US" sz="1200" dirty="0">
                <a:solidFill>
                  <a:schemeClr val="tx1"/>
                </a:solidFill>
                <a:latin typeface="Bahnschrift" panose="020B0502040204020203" pitchFamily="34" charset="0"/>
                <a:ea typeface="Calibri"/>
                <a:cs typeface="Calibri"/>
                <a:sym typeface="Calibri"/>
              </a:rPr>
              <a:t>3 we’re planning to send approximately 20-30 members from our team on site. For that, the approximate total cost of travel would be around 20,000 USD to 22,000 USD. </a:t>
            </a:r>
          </a:p>
          <a:p>
            <a:pPr marL="0" marR="0" lvl="0" indent="0" algn="just" rtl="0">
              <a:lnSpc>
                <a:spcPct val="100000"/>
              </a:lnSpc>
              <a:spcBef>
                <a:spcPts val="0"/>
              </a:spcBef>
              <a:spcAft>
                <a:spcPts val="0"/>
              </a:spcAft>
              <a:buClr>
                <a:srgbClr val="000000"/>
              </a:buClr>
              <a:buSzPts val="1400"/>
              <a:buFont typeface="Arial"/>
              <a:buNone/>
            </a:pPr>
            <a:r>
              <a:rPr lang="en-US" sz="1200" dirty="0">
                <a:solidFill>
                  <a:schemeClr val="tx1"/>
                </a:solidFill>
                <a:latin typeface="Bahnschrift" panose="020B0502040204020203" pitchFamily="34" charset="0"/>
                <a:ea typeface="Calibri"/>
                <a:cs typeface="Calibri"/>
                <a:sym typeface="Calibri"/>
              </a:rPr>
              <a:t>Taking into consideration the problem of insufficient funding, (incase the situation arises*) we have backup plans as well. Firstly, the solution would be to reduce the number of team members travelling to the site. Secondly, we shall apply for financial aid from our university which would help us fulfill any insufficiency in funds.</a:t>
            </a:r>
            <a:endParaRPr sz="1200" b="0" i="0" u="none" strike="noStrike" cap="none" dirty="0">
              <a:solidFill>
                <a:schemeClr val="tx1"/>
              </a:solidFill>
              <a:latin typeface="Bahnschrift" panose="020B0502040204020203" pitchFamily="34" charset="0"/>
              <a:ea typeface="Calibri"/>
              <a:cs typeface="Calibri"/>
              <a:sym typeface="Calibri"/>
            </a:endParaRPr>
          </a:p>
        </p:txBody>
      </p:sp>
      <p:sp>
        <p:nvSpPr>
          <p:cNvPr id="172" name="Google Shape;172;p9"/>
          <p:cNvSpPr/>
          <p:nvPr/>
        </p:nvSpPr>
        <p:spPr>
          <a:xfrm rot="2700000">
            <a:off x="471611" y="1921360"/>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9"/>
          <p:cNvSpPr/>
          <p:nvPr/>
        </p:nvSpPr>
        <p:spPr>
          <a:xfrm rot="2700000">
            <a:off x="471609" y="2530374"/>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9"/>
          <p:cNvSpPr/>
          <p:nvPr/>
        </p:nvSpPr>
        <p:spPr>
          <a:xfrm rot="2700000">
            <a:off x="471610" y="3122548"/>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9"/>
          <p:cNvSpPr txBox="1"/>
          <p:nvPr/>
        </p:nvSpPr>
        <p:spPr>
          <a:xfrm>
            <a:off x="660550" y="2233193"/>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much spending is expected for the development costs? How much spending is expected for the travel costs?</a:t>
            </a:r>
            <a:endParaRPr sz="800" b="0" i="0" u="none" strike="noStrike" cap="none">
              <a:solidFill>
                <a:srgbClr val="999999"/>
              </a:solidFill>
              <a:latin typeface="Arial"/>
              <a:ea typeface="Arial"/>
              <a:cs typeface="Arial"/>
              <a:sym typeface="Arial"/>
            </a:endParaRPr>
          </a:p>
        </p:txBody>
      </p:sp>
      <p:sp>
        <p:nvSpPr>
          <p:cNvPr id="176" name="Google Shape;176;p9"/>
          <p:cNvSpPr txBox="1"/>
          <p:nvPr/>
        </p:nvSpPr>
        <p:spPr>
          <a:xfrm>
            <a:off x="660558" y="2924319"/>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What is the team's plan in an insufficient funding situation by the competition date?</a:t>
            </a:r>
            <a:endParaRPr sz="800" b="0" i="0" u="none" strike="noStrike" cap="none">
              <a:solidFill>
                <a:srgbClr val="999999"/>
              </a:solidFill>
              <a:latin typeface="Arial"/>
              <a:ea typeface="Arial"/>
              <a:cs typeface="Arial"/>
              <a:sym typeface="Arial"/>
            </a:endParaRPr>
          </a:p>
        </p:txBody>
      </p:sp>
      <p:sp>
        <p:nvSpPr>
          <p:cNvPr id="177" name="Google Shape;17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11</a:t>
            </a:fld>
            <a:endParaRPr/>
          </a:p>
        </p:txBody>
      </p:sp>
      <p:pic>
        <p:nvPicPr>
          <p:cNvPr id="179" name="Google Shape;179;p9"/>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80" name="Google Shape;180;p9"/>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E9F5F746-A9CA-42C1-BC6A-B845E9FFD962}"/>
              </a:ext>
            </a:extLst>
          </p:cNvPr>
          <p:cNvPicPr>
            <a:picLocks noChangeAspect="1"/>
          </p:cNvPicPr>
          <p:nvPr/>
        </p:nvPicPr>
        <p:blipFill>
          <a:blip r:embed="rId5"/>
          <a:stretch>
            <a:fillRect/>
          </a:stretch>
        </p:blipFill>
        <p:spPr>
          <a:xfrm>
            <a:off x="482002" y="4315044"/>
            <a:ext cx="1573016" cy="3820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p:nvPr/>
        </p:nvSpPr>
        <p:spPr>
          <a:xfrm>
            <a:off x="525475" y="1206077"/>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Logistics:</a:t>
            </a:r>
            <a:endParaRPr sz="2400" b="1" i="0" u="none" strike="noStrike" cap="none">
              <a:solidFill>
                <a:srgbClr val="56B5BF"/>
              </a:solidFill>
              <a:latin typeface="Calibri"/>
              <a:ea typeface="Calibri"/>
              <a:cs typeface="Calibri"/>
              <a:sym typeface="Calibri"/>
            </a:endParaRPr>
          </a:p>
        </p:txBody>
      </p:sp>
      <p:sp>
        <p:nvSpPr>
          <p:cNvPr id="186" name="Google Shape;186;p10"/>
          <p:cNvSpPr txBox="1"/>
          <p:nvPr/>
        </p:nvSpPr>
        <p:spPr>
          <a:xfrm>
            <a:off x="525475" y="1664332"/>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dirty="0">
                <a:solidFill>
                  <a:srgbClr val="999999"/>
                </a:solidFill>
                <a:latin typeface="Arial"/>
                <a:ea typeface="Arial"/>
                <a:cs typeface="Arial"/>
                <a:sym typeface="Arial"/>
              </a:rPr>
              <a:t>What is the team's plan to package and bring the rover to competition site by July? (4-6 sentences)</a:t>
            </a:r>
            <a:endParaRPr sz="800" b="0" i="0" u="none" strike="noStrike" cap="none" dirty="0">
              <a:solidFill>
                <a:srgbClr val="999999"/>
              </a:solidFill>
              <a:latin typeface="Arial"/>
              <a:ea typeface="Arial"/>
              <a:cs typeface="Arial"/>
              <a:sym typeface="Arial"/>
            </a:endParaRPr>
          </a:p>
        </p:txBody>
      </p:sp>
      <p:sp>
        <p:nvSpPr>
          <p:cNvPr id="187" name="Google Shape;187;p10"/>
          <p:cNvSpPr txBox="1"/>
          <p:nvPr/>
        </p:nvSpPr>
        <p:spPr>
          <a:xfrm>
            <a:off x="2911750" y="1359845"/>
            <a:ext cx="5854500" cy="258529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Since, we already have enough experience in transporting the rover because of various competitions</a:t>
            </a:r>
            <a:r>
              <a:rPr lang="en-US" sz="1200" dirty="0">
                <a:solidFill>
                  <a:schemeClr val="tx1"/>
                </a:solidFill>
                <a:latin typeface="Bahnschrift" panose="020B0502040204020203" pitchFamily="34" charset="0"/>
                <a:ea typeface="Calibri"/>
                <a:cs typeface="Calibri"/>
                <a:sym typeface="Calibri"/>
              </a:rPr>
              <a:t>, </a:t>
            </a:r>
            <a:r>
              <a:rPr lang="en-US" sz="1200" b="0" i="0" u="none" strike="noStrike" cap="none" dirty="0">
                <a:solidFill>
                  <a:schemeClr val="tx1"/>
                </a:solidFill>
                <a:latin typeface="Bahnschrift" panose="020B0502040204020203" pitchFamily="34" charset="0"/>
                <a:ea typeface="Calibri"/>
                <a:cs typeface="Calibri"/>
                <a:sym typeface="Calibri"/>
              </a:rPr>
              <a:t>we are planning to ship our rover through an International courier service this time, which will ensure safe and timely delivery of all our items to Ankara, Turkey by July, 2023.</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We usually disassemble our rover and pack the individual components (and spares) in a wooden box and this time also we’ll be continuing with the same procedure. </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All the departments will </a:t>
            </a:r>
            <a:r>
              <a:rPr lang="en-US" sz="1200" dirty="0">
                <a:solidFill>
                  <a:schemeClr val="tx1"/>
                </a:solidFill>
                <a:latin typeface="Bahnschrift" panose="020B0502040204020203" pitchFamily="34" charset="0"/>
                <a:ea typeface="Calibri"/>
                <a:cs typeface="Calibri"/>
                <a:sym typeface="Calibri"/>
              </a:rPr>
              <a:t>prepare a proper list of items which are supposed to be shipped. All the necessary documents will be prepared and everything will be cross-checked twice, and finally the box will be  shipped.</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chemeClr val="tx1"/>
                </a:solidFill>
                <a:latin typeface="Bahnschrift" panose="020B0502040204020203" pitchFamily="34" charset="0"/>
                <a:ea typeface="Calibri"/>
                <a:cs typeface="Calibri"/>
                <a:sym typeface="Calibri"/>
              </a:rPr>
              <a:t>We also plan to carry one of our 3D printers (for </a:t>
            </a:r>
            <a:r>
              <a:rPr lang="en-US" sz="1200" dirty="0">
                <a:solidFill>
                  <a:schemeClr val="tx1"/>
                </a:solidFill>
                <a:latin typeface="Bahnschrift" panose="020B0502040204020203" pitchFamily="34" charset="0"/>
                <a:ea typeface="Calibri"/>
                <a:cs typeface="Calibri"/>
                <a:sym typeface="Calibri"/>
              </a:rPr>
              <a:t>immediate manufacturing of different components, </a:t>
            </a:r>
            <a:r>
              <a:rPr lang="en-US" sz="1200" b="0" i="0" u="none" strike="noStrike" cap="none" dirty="0">
                <a:solidFill>
                  <a:schemeClr val="tx1"/>
                </a:solidFill>
                <a:latin typeface="Bahnschrift" panose="020B0502040204020203" pitchFamily="34" charset="0"/>
                <a:ea typeface="Calibri"/>
                <a:cs typeface="Calibri"/>
                <a:sym typeface="Calibri"/>
              </a:rPr>
              <a:t>which we might need on-site) which is portable enough to carry or transport.</a:t>
            </a:r>
            <a:endParaRPr sz="1200" b="0" i="0" u="none" strike="noStrike" cap="none" dirty="0">
              <a:solidFill>
                <a:schemeClr val="tx1"/>
              </a:solidFill>
              <a:latin typeface="Bahnschrift" panose="020B0502040204020203" pitchFamily="34" charset="0"/>
              <a:ea typeface="Calibri"/>
              <a:cs typeface="Calibri"/>
              <a:sym typeface="Calibri"/>
            </a:endParaRPr>
          </a:p>
        </p:txBody>
      </p:sp>
      <p:sp>
        <p:nvSpPr>
          <p:cNvPr id="188" name="Google Shape;188;p10"/>
          <p:cNvSpPr/>
          <p:nvPr/>
        </p:nvSpPr>
        <p:spPr>
          <a:xfrm rot="2700000">
            <a:off x="473644" y="190001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12</a:t>
            </a:fld>
            <a:endParaRPr/>
          </a:p>
        </p:txBody>
      </p:sp>
      <p:pic>
        <p:nvPicPr>
          <p:cNvPr id="191" name="Google Shape;191;p10"/>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92" name="Google Shape;192;p10"/>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BB10FFE8-8FBC-42DE-A2AB-17E4D6DDA346}"/>
              </a:ext>
            </a:extLst>
          </p:cNvPr>
          <p:cNvPicPr>
            <a:picLocks noChangeAspect="1"/>
          </p:cNvPicPr>
          <p:nvPr/>
        </p:nvPicPr>
        <p:blipFill>
          <a:blip r:embed="rId5"/>
          <a:stretch>
            <a:fillRect/>
          </a:stretch>
        </p:blipFill>
        <p:spPr>
          <a:xfrm>
            <a:off x="482002" y="4315044"/>
            <a:ext cx="1573016" cy="3820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197" name="Google Shape;197;p11"/>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sp>
        <p:nvSpPr>
          <p:cNvPr id="198" name="Google Shape;198;p11"/>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199" name="Google Shape;199;p11"/>
          <p:cNvSpPr txBox="1"/>
          <p:nvPr/>
        </p:nvSpPr>
        <p:spPr>
          <a:xfrm>
            <a:off x="525475" y="207874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0" name="Google Shape;200;p11"/>
          <p:cNvSpPr txBox="1"/>
          <p:nvPr/>
        </p:nvSpPr>
        <p:spPr>
          <a:xfrm>
            <a:off x="2911750" y="1370250"/>
            <a:ext cx="5854500" cy="203129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a:t>
            </a:r>
            <a:r>
              <a:rPr lang="en-US" sz="1200" dirty="0">
                <a:solidFill>
                  <a:srgbClr val="F2F2F2"/>
                </a:solidFill>
                <a:latin typeface="Bahnschrift" panose="020B0502040204020203" pitchFamily="34" charset="0"/>
                <a:ea typeface="Calibri"/>
                <a:cs typeface="Calibri"/>
                <a:sym typeface="Calibri"/>
              </a:rPr>
              <a:t>chassis comprises of V-slot aluminium extrusions as links which enable modularity in mounting and dismounting of various subsystems and offer efficient space management. The suspension is also made up of aluminium square pipes to maintain the rover weight. The reuse of the previous year's balloon wheels, known for their ruggedness and shock absorbance, further enhances the rover's ability to traverse through rough terrains during the missions. Acrylic panels are used to ensure proper insulation of chassis besides quick equipment servicing of electronics. Upon running simulations and conducting rigorous testing, we decided to use a combination of Aluminium 6061, mild steel, and carbon fiber tubes at critical areas.</a:t>
            </a:r>
            <a:endParaRPr lang="en-US" sz="1200" b="0" i="0" u="none" strike="noStrike" cap="none" dirty="0">
              <a:solidFill>
                <a:srgbClr val="F2F2F2"/>
              </a:solidFill>
              <a:latin typeface="Bahnschrift" panose="020B0502040204020203" pitchFamily="34" charset="0"/>
              <a:ea typeface="Calibri"/>
              <a:cs typeface="Calibri"/>
              <a:sym typeface="Calibri"/>
            </a:endParaRPr>
          </a:p>
        </p:txBody>
      </p:sp>
      <p:sp>
        <p:nvSpPr>
          <p:cNvPr id="201" name="Google Shape;201;p11"/>
          <p:cNvSpPr/>
          <p:nvPr/>
        </p:nvSpPr>
        <p:spPr>
          <a:xfrm rot="2700000">
            <a:off x="473644" y="22529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1"/>
          <p:cNvSpPr txBox="1"/>
          <p:nvPr/>
        </p:nvSpPr>
        <p:spPr>
          <a:xfrm>
            <a:off x="525475" y="2400215"/>
            <a:ext cx="2008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a:t>
            </a:r>
            <a:r>
              <a:rPr lang="tr-TR" sz="800">
                <a:solidFill>
                  <a:srgbClr val="D9D9D9"/>
                </a:solidFill>
              </a:rPr>
              <a:t>strengths</a:t>
            </a:r>
            <a:r>
              <a:rPr lang="tr-TR" sz="800" b="0" i="0" u="none" strike="noStrike" cap="none">
                <a:solidFill>
                  <a:srgbClr val="D9D9D9"/>
                </a:solidFill>
                <a:latin typeface="Arial"/>
                <a:ea typeface="Arial"/>
                <a:cs typeface="Arial"/>
                <a:sym typeface="Arial"/>
              </a:rPr>
              <a:t>?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03" name="Google Shape;203;p11"/>
          <p:cNvSpPr/>
          <p:nvPr/>
        </p:nvSpPr>
        <p:spPr>
          <a:xfrm rot="2700000">
            <a:off x="473645" y="2699699"/>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13</a:t>
            </a:fld>
            <a:endParaRPr/>
          </a:p>
        </p:txBody>
      </p:sp>
      <p:pic>
        <p:nvPicPr>
          <p:cNvPr id="206" name="Google Shape;206;p1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3" name="Picture 12">
            <a:extLst>
              <a:ext uri="{FF2B5EF4-FFF2-40B4-BE49-F238E27FC236}">
                <a16:creationId xmlns:a16="http://schemas.microsoft.com/office/drawing/2014/main" id="{D5D15AE8-A74B-42C1-A7FB-CE200F46CAA6}"/>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sp>
        <p:nvSpPr>
          <p:cNvPr id="211" name="Google Shape;211;p12"/>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12" name="Google Shape;212;p12"/>
          <p:cNvSpPr txBox="1"/>
          <p:nvPr/>
        </p:nvSpPr>
        <p:spPr>
          <a:xfrm>
            <a:off x="2911750" y="1370250"/>
            <a:ext cx="5854500" cy="2585293"/>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chassis uses V-slot extrusions as links which enables modularity in mounting and dismounting of various subsystems</a:t>
            </a:r>
            <a:r>
              <a:rPr lang="en-US" sz="1200" dirty="0">
                <a:solidFill>
                  <a:srgbClr val="F2F2F2"/>
                </a:solidFill>
                <a:latin typeface="Bahnschrift" panose="020B0502040204020203" pitchFamily="34" charset="0"/>
                <a:ea typeface="Calibri"/>
                <a:cs typeface="Calibri"/>
                <a:sym typeface="Calibri"/>
              </a:rPr>
              <a:t>. </a:t>
            </a:r>
            <a:r>
              <a:rPr lang="en-US" sz="1200" b="0" i="0" u="none" strike="noStrike" cap="none" dirty="0">
                <a:solidFill>
                  <a:srgbClr val="F2F2F2"/>
                </a:solidFill>
                <a:latin typeface="Bahnschrift" panose="020B0502040204020203" pitchFamily="34" charset="0"/>
                <a:ea typeface="Calibri"/>
                <a:cs typeface="Calibri"/>
                <a:sym typeface="Calibri"/>
              </a:rPr>
              <a:t>The suspension is a 4-wheel bar differential double rocker system which helps the rover achieve mobility during the various competition missions. </a:t>
            </a:r>
            <a:r>
              <a:rPr lang="en-US" sz="1200" dirty="0">
                <a:solidFill>
                  <a:srgbClr val="F2F2F2"/>
                </a:solidFill>
                <a:latin typeface="Bahnschrift" panose="020B0502040204020203" pitchFamily="34" charset="0"/>
                <a:ea typeface="Calibri"/>
                <a:cs typeface="Calibri"/>
                <a:sym typeface="Calibri"/>
              </a:rPr>
              <a:t>Balloon wheels have been used as they are rugged, resilient, and provide good shock absorbance.</a:t>
            </a:r>
          </a:p>
          <a:p>
            <a:pPr algn="just">
              <a:buSzPts val="1400"/>
            </a:pPr>
            <a:r>
              <a:rPr lang="en-IN" sz="1200" dirty="0">
                <a:solidFill>
                  <a:schemeClr val="bg1"/>
                </a:solidFill>
                <a:effectLst/>
                <a:latin typeface="Bahnschrift" panose="020B0502040204020203" pitchFamily="34" charset="0"/>
                <a:ea typeface="Calibri" panose="020F0502020204030204" pitchFamily="34" charset="0"/>
                <a:cs typeface="Calibri" panose="020F0502020204030204" pitchFamily="34" charset="0"/>
              </a:rPr>
              <a:t>Acrylic panels are used for insulation of chassis besides quick equipment servicing of electronics box. This year, we increased the suspension's ground clearance and conducted a toppling study on the system. We have added redundancies in the structure so that the suspension remains intact in the event of a mechanical failure at any link. </a:t>
            </a:r>
          </a:p>
          <a:p>
            <a:pPr algn="just">
              <a:buSzPts val="1400"/>
            </a:pPr>
            <a:r>
              <a:rPr lang="en-IN" sz="1200" dirty="0">
                <a:solidFill>
                  <a:schemeClr val="bg1"/>
                </a:solidFill>
                <a:effectLst/>
                <a:latin typeface="Bahnschrift" panose="020B0502040204020203" pitchFamily="34" charset="0"/>
                <a:ea typeface="Calibri" panose="020F0502020204030204" pitchFamily="34" charset="0"/>
                <a:cs typeface="Calibri" panose="020F0502020204030204" pitchFamily="34" charset="0"/>
              </a:rPr>
              <a:t>Along with weight reduction, the team is also working on various simulations and lattice designs for new 3D-printed wheels to increase the rover's impact resistance and</a:t>
            </a:r>
            <a:r>
              <a:rPr lang="en-IN" sz="1200" b="0" i="0" dirty="0">
                <a:solidFill>
                  <a:srgbClr val="E8EAED"/>
                </a:solidFill>
                <a:effectLst/>
                <a:latin typeface="Bahnschrift" panose="020B0502040204020203" pitchFamily="34" charset="0"/>
              </a:rPr>
              <a:t> </a:t>
            </a:r>
            <a:r>
              <a:rPr lang="en-IN" sz="1200" b="0" i="0" dirty="0" err="1">
                <a:solidFill>
                  <a:srgbClr val="E8EAED"/>
                </a:solidFill>
                <a:effectLst/>
                <a:latin typeface="Bahnschrift" panose="020B0502040204020203" pitchFamily="34" charset="0"/>
              </a:rPr>
              <a:t>maneuverability</a:t>
            </a:r>
            <a:r>
              <a:rPr lang="en-IN" sz="1200" dirty="0">
                <a:solidFill>
                  <a:schemeClr val="bg1"/>
                </a:solidFill>
                <a:effectLst/>
                <a:latin typeface="Bahnschrift" panose="020B0502040204020203" pitchFamily="34" charset="0"/>
                <a:ea typeface="Calibri" panose="020F0502020204030204" pitchFamily="34" charset="0"/>
                <a:cs typeface="Calibri" panose="020F0502020204030204" pitchFamily="34" charset="0"/>
              </a:rPr>
              <a:t>.</a:t>
            </a:r>
            <a:endParaRPr lang="en-IN"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endParaRPr>
          </a:p>
        </p:txBody>
      </p:sp>
      <p:sp>
        <p:nvSpPr>
          <p:cNvPr id="213" name="Google Shape;213;p12"/>
          <p:cNvSpPr txBox="1"/>
          <p:nvPr/>
        </p:nvSpPr>
        <p:spPr>
          <a:xfrm>
            <a:off x="525475" y="213510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14" name="Google Shape;214;p12"/>
          <p:cNvSpPr/>
          <p:nvPr/>
        </p:nvSpPr>
        <p:spPr>
          <a:xfrm rot="2700000">
            <a:off x="473644" y="230928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14</a:t>
            </a:fld>
            <a:endParaRPr/>
          </a:p>
        </p:txBody>
      </p:sp>
      <p:sp>
        <p:nvSpPr>
          <p:cNvPr id="216" name="Google Shape;216;p1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18" name="Google Shape;218;p1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1" name="Picture 10">
            <a:extLst>
              <a:ext uri="{FF2B5EF4-FFF2-40B4-BE49-F238E27FC236}">
                <a16:creationId xmlns:a16="http://schemas.microsoft.com/office/drawing/2014/main" id="{4041172D-CC0B-4D24-9A7B-FF0FB24C25CA}"/>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1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24" name="Google Shape;224;p13"/>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800" b="0" i="0" u="none" strike="noStrike" cap="none">
              <a:solidFill>
                <a:srgbClr val="D9D9D9"/>
              </a:solidFill>
              <a:latin typeface="Arial"/>
              <a:ea typeface="Arial"/>
              <a:cs typeface="Arial"/>
              <a:sym typeface="Arial"/>
            </a:endParaRPr>
          </a:p>
        </p:txBody>
      </p:sp>
      <p:sp>
        <p:nvSpPr>
          <p:cNvPr id="225" name="Google Shape;225;p13"/>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15</a:t>
            </a:fld>
            <a:endParaRPr/>
          </a:p>
        </p:txBody>
      </p:sp>
      <p:sp>
        <p:nvSpPr>
          <p:cNvPr id="227" name="Google Shape;227;p1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29" name="Google Shape;229;p1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9" name="Picture 8">
            <a:extLst>
              <a:ext uri="{FF2B5EF4-FFF2-40B4-BE49-F238E27FC236}">
                <a16:creationId xmlns:a16="http://schemas.microsoft.com/office/drawing/2014/main" id="{09E5DCA1-B976-4179-8D78-8DFFFC3AE16B}"/>
              </a:ext>
            </a:extLst>
          </p:cNvPr>
          <p:cNvPicPr>
            <a:picLocks noChangeAspect="1"/>
          </p:cNvPicPr>
          <p:nvPr/>
        </p:nvPicPr>
        <p:blipFill>
          <a:blip r:embed="rId5"/>
          <a:stretch>
            <a:fillRect/>
          </a:stretch>
        </p:blipFill>
        <p:spPr>
          <a:xfrm>
            <a:off x="2022494" y="1626891"/>
            <a:ext cx="3848675" cy="2565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70ADDA92-08FB-43C4-AE72-D4AAFE3A8327}"/>
              </a:ext>
            </a:extLst>
          </p:cNvPr>
          <p:cNvPicPr>
            <a:picLocks noChangeAspect="1"/>
          </p:cNvPicPr>
          <p:nvPr/>
        </p:nvPicPr>
        <p:blipFill>
          <a:blip r:embed="rId6"/>
          <a:stretch>
            <a:fillRect/>
          </a:stretch>
        </p:blipFill>
        <p:spPr>
          <a:xfrm>
            <a:off x="6145519" y="961966"/>
            <a:ext cx="2601289" cy="3898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EF494236-844F-471A-B34E-48F25021C6D0}"/>
              </a:ext>
            </a:extLst>
          </p:cNvPr>
          <p:cNvPicPr>
            <a:picLocks noChangeAspect="1"/>
          </p:cNvPicPr>
          <p:nvPr/>
        </p:nvPicPr>
        <p:blipFill>
          <a:blip r:embed="rId7"/>
          <a:stretch>
            <a:fillRect/>
          </a:stretch>
        </p:blipFill>
        <p:spPr>
          <a:xfrm>
            <a:off x="349225" y="4318829"/>
            <a:ext cx="1838569" cy="4360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Mobility</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System:</a:t>
            </a:r>
            <a:endParaRPr sz="2400" b="1" i="0" u="none" strike="noStrike" cap="none">
              <a:solidFill>
                <a:srgbClr val="F2F2F2"/>
              </a:solidFill>
              <a:latin typeface="Calibri"/>
              <a:ea typeface="Calibri"/>
              <a:cs typeface="Calibri"/>
              <a:sym typeface="Calibri"/>
            </a:endParaRPr>
          </a:p>
        </p:txBody>
      </p:sp>
      <p:sp>
        <p:nvSpPr>
          <p:cNvPr id="235" name="Google Shape;235;p14"/>
          <p:cNvSpPr txBox="1"/>
          <p:nvPr/>
        </p:nvSpPr>
        <p:spPr>
          <a:xfrm>
            <a:off x="2892308" y="1354144"/>
            <a:ext cx="5854500" cy="221596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b="0" i="0" u="none" strike="noStrike" cap="none" dirty="0">
                <a:solidFill>
                  <a:srgbClr val="F2F2F2"/>
                </a:solidFill>
                <a:latin typeface="Bahnschrift" panose="020B0502040204020203" pitchFamily="34" charset="0"/>
                <a:ea typeface="Calibri"/>
                <a:cs typeface="Calibri"/>
                <a:sym typeface="Calibri"/>
              </a:rPr>
              <a:t>The mass of the overall drive system is 50 kg and the dimension</a:t>
            </a:r>
            <a:r>
              <a:rPr lang="en-US" sz="1200" dirty="0">
                <a:solidFill>
                  <a:srgbClr val="F2F2F2"/>
                </a:solidFill>
                <a:latin typeface="Bahnschrift" panose="020B0502040204020203" pitchFamily="34" charset="0"/>
                <a:ea typeface="Calibri"/>
                <a:cs typeface="Calibri"/>
                <a:sym typeface="Calibri"/>
              </a:rPr>
              <a:t>s of the rover are 1.12 X 1.115 X 0.71 m (LXBXH). The mass reaches </a:t>
            </a:r>
            <a:r>
              <a:rPr lang="en-US" sz="1200" dirty="0" err="1">
                <a:solidFill>
                  <a:srgbClr val="F2F2F2"/>
                </a:solidFill>
                <a:latin typeface="Bahnschrift" panose="020B0502040204020203" pitchFamily="34" charset="0"/>
                <a:ea typeface="Calibri"/>
                <a:cs typeface="Calibri"/>
                <a:sym typeface="Calibri"/>
              </a:rPr>
              <a:t>upto</a:t>
            </a:r>
            <a:r>
              <a:rPr lang="en-US" sz="1200" dirty="0">
                <a:solidFill>
                  <a:srgbClr val="F2F2F2"/>
                </a:solidFill>
                <a:latin typeface="Bahnschrift" panose="020B0502040204020203" pitchFamily="34" charset="0"/>
                <a:ea typeface="Calibri"/>
                <a:cs typeface="Calibri"/>
                <a:sym typeface="Calibri"/>
              </a:rPr>
              <a:t> 60 Kg when any one of the  subsystem is mounted on it (the robotic arm or the science subsystem).</a:t>
            </a:r>
          </a:p>
          <a:p>
            <a:pPr algn="just">
              <a:buSzPts val="1400"/>
            </a:pPr>
            <a:r>
              <a:rPr lang="en-US" sz="1200" dirty="0">
                <a:solidFill>
                  <a:srgbClr val="F2F2F2"/>
                </a:solidFill>
                <a:latin typeface="Bahnschrift" panose="020B0502040204020203" pitchFamily="34" charset="0"/>
                <a:ea typeface="Calibri"/>
                <a:cs typeface="Calibri"/>
                <a:sym typeface="Calibri"/>
              </a:rPr>
              <a:t>The redesigned drive system using V-Slot aluminum extrusions for the chassis and a 4-wheel bar differential double-rocker suspension system provides improved mobility and efficient space management for the rover. The reuse of the previous year's balloon wheels, known for their ruggedness and shock absorbance, further enhances the rover's ability to navigate through rough terrain during competition missions. Overall, these design choices suggest that the system is adequately suited for competition missions that involve traversing challenging environments and require a high degree of mobility and durability.</a:t>
            </a:r>
          </a:p>
        </p:txBody>
      </p:sp>
      <p:sp>
        <p:nvSpPr>
          <p:cNvPr id="236" name="Google Shape;236;p14"/>
          <p:cNvSpPr txBox="1"/>
          <p:nvPr/>
        </p:nvSpPr>
        <p:spPr>
          <a:xfrm>
            <a:off x="525475" y="21406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size (3-5 sentences)</a:t>
            </a:r>
            <a:endParaRPr sz="800" b="0" i="0" u="none" strike="noStrike" cap="none">
              <a:solidFill>
                <a:srgbClr val="D9D9D9"/>
              </a:solidFill>
              <a:latin typeface="Arial"/>
              <a:ea typeface="Arial"/>
              <a:cs typeface="Arial"/>
              <a:sym typeface="Arial"/>
            </a:endParaRPr>
          </a:p>
        </p:txBody>
      </p:sp>
      <p:sp>
        <p:nvSpPr>
          <p:cNvPr id="237" name="Google Shape;237;p14"/>
          <p:cNvSpPr/>
          <p:nvPr/>
        </p:nvSpPr>
        <p:spPr>
          <a:xfrm rot="2700000">
            <a:off x="473644" y="231483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14"/>
          <p:cNvSpPr txBox="1"/>
          <p:nvPr/>
        </p:nvSpPr>
        <p:spPr>
          <a:xfrm>
            <a:off x="525475" y="2462125"/>
            <a:ext cx="2132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Discuss the </a:t>
            </a:r>
            <a:r>
              <a:rPr lang="tr-TR" sz="800">
                <a:solidFill>
                  <a:srgbClr val="D9D9D9"/>
                </a:solidFill>
              </a:rPr>
              <a:t>system's adequacy for its role </a:t>
            </a:r>
            <a:r>
              <a:rPr lang="tr-TR" sz="800" b="0" i="0" u="none" strike="noStrike" cap="none">
                <a:solidFill>
                  <a:srgbClr val="D9D9D9"/>
                </a:solidFill>
                <a:latin typeface="Arial"/>
                <a:ea typeface="Arial"/>
                <a:cs typeface="Arial"/>
                <a:sym typeface="Arial"/>
              </a:rPr>
              <a:t>in competition missions. (3-5 sentences)</a:t>
            </a:r>
            <a:endParaRPr sz="800" b="0" i="0" u="none" strike="noStrike" cap="none">
              <a:solidFill>
                <a:srgbClr val="D9D9D9"/>
              </a:solidFill>
              <a:latin typeface="Arial"/>
              <a:ea typeface="Arial"/>
              <a:cs typeface="Arial"/>
              <a:sym typeface="Arial"/>
            </a:endParaRPr>
          </a:p>
        </p:txBody>
      </p:sp>
      <p:sp>
        <p:nvSpPr>
          <p:cNvPr id="239" name="Google Shape;239;p14"/>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16</a:t>
            </a:fld>
            <a:endParaRPr/>
          </a:p>
        </p:txBody>
      </p:sp>
      <p:sp>
        <p:nvSpPr>
          <p:cNvPr id="241" name="Google Shape;241;p14"/>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43" name="Google Shape;243;p1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3" name="Picture 12">
            <a:extLst>
              <a:ext uri="{FF2B5EF4-FFF2-40B4-BE49-F238E27FC236}">
                <a16:creationId xmlns:a16="http://schemas.microsoft.com/office/drawing/2014/main" id="{ACEB5072-C0C1-439B-9C68-E014D50CE620}"/>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7"/>
        <p:cNvGrpSpPr/>
        <p:nvPr/>
      </p:nvGrpSpPr>
      <p:grpSpPr>
        <a:xfrm>
          <a:off x="0" y="0"/>
          <a:ext cx="0" cy="0"/>
          <a:chOff x="0" y="0"/>
          <a:chExt cx="0" cy="0"/>
        </a:xfrm>
      </p:grpSpPr>
      <p:sp>
        <p:nvSpPr>
          <p:cNvPr id="248" name="Google Shape;248;p15"/>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49" name="Google Shape;249;p15"/>
          <p:cNvSpPr txBox="1"/>
          <p:nvPr/>
        </p:nvSpPr>
        <p:spPr>
          <a:xfrm>
            <a:off x="2911750" y="1370250"/>
            <a:ext cx="5854500" cy="295462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rtl="0">
              <a:spcBef>
                <a:spcPts val="0"/>
              </a:spcBef>
              <a:spcAft>
                <a:spcPts val="0"/>
              </a:spcAft>
            </a:pPr>
            <a:r>
              <a:rPr lang="en-IN" sz="1200" b="0" i="0" u="none" strike="noStrike" dirty="0">
                <a:solidFill>
                  <a:schemeClr val="bg1"/>
                </a:solidFill>
                <a:effectLst/>
                <a:latin typeface="Bahnschrift" panose="020B0502040204020203" pitchFamily="34" charset="0"/>
                <a:cs typeface="Calibri" panose="020F0502020204030204" pitchFamily="34" charset="0"/>
              </a:rPr>
              <a:t>We have designed a custom Power distribution board to power up all the electronics, allowing us to deliver current up to 150 Amperes.</a:t>
            </a:r>
          </a:p>
          <a:p>
            <a:pPr algn="just" rtl="0">
              <a:spcBef>
                <a:spcPts val="0"/>
              </a:spcBef>
              <a:spcAft>
                <a:spcPts val="0"/>
              </a:spcAft>
            </a:pPr>
            <a:r>
              <a:rPr lang="en-IN" sz="1200" b="0" i="0" u="none" strike="noStrike" dirty="0">
                <a:solidFill>
                  <a:schemeClr val="bg1"/>
                </a:solidFill>
                <a:effectLst/>
                <a:latin typeface="Bahnschrift" panose="020B0502040204020203" pitchFamily="34" charset="0"/>
                <a:cs typeface="Calibri" panose="020F0502020204030204" pitchFamily="34" charset="0"/>
              </a:rPr>
              <a:t>There are 2 hermetically sealed buck voltage convertors which helps us to maintain both 12 volts and 5 volts voltage rails within the rover effectively.</a:t>
            </a:r>
          </a:p>
          <a:p>
            <a:pPr algn="just"/>
            <a:r>
              <a:rPr lang="en-IN" sz="1200" b="0" i="0" u="none" strike="noStrike" dirty="0">
                <a:solidFill>
                  <a:schemeClr val="bg1"/>
                </a:solidFill>
                <a:effectLst/>
                <a:latin typeface="Bahnschrift" panose="020B0502040204020203" pitchFamily="34" charset="0"/>
                <a:cs typeface="Calibri" panose="020F0502020204030204" pitchFamily="34" charset="0"/>
              </a:rPr>
              <a:t>We have used planetary geared motors for proper actuation and reliable navigation for the rover. STM32F4 is used for controlling motors and actuators using a set of </a:t>
            </a:r>
            <a:r>
              <a:rPr lang="en-IN" sz="1200" b="0" i="0" u="none" strike="noStrike" dirty="0" err="1">
                <a:solidFill>
                  <a:schemeClr val="bg1"/>
                </a:solidFill>
                <a:effectLst/>
                <a:latin typeface="Bahnschrift" panose="020B0502040204020203" pitchFamily="34" charset="0"/>
                <a:cs typeface="Calibri" panose="020F0502020204030204" pitchFamily="34" charset="0"/>
              </a:rPr>
              <a:t>Pololu</a:t>
            </a:r>
            <a:r>
              <a:rPr lang="en-IN" sz="1200" b="0" i="0" u="none" strike="noStrike" dirty="0">
                <a:solidFill>
                  <a:schemeClr val="bg1"/>
                </a:solidFill>
                <a:effectLst/>
                <a:latin typeface="Bahnschrift" panose="020B0502040204020203" pitchFamily="34" charset="0"/>
                <a:cs typeface="Calibri" panose="020F0502020204030204" pitchFamily="34" charset="0"/>
              </a:rPr>
              <a:t>(s) and MD13S motor drivers. </a:t>
            </a:r>
            <a:endParaRPr lang="en-IN" sz="1200" dirty="0">
              <a:solidFill>
                <a:schemeClr val="bg1"/>
              </a:solidFill>
              <a:latin typeface="Bahnschrift" panose="020B0502040204020203" pitchFamily="34" charset="0"/>
              <a:cs typeface="Calibri" panose="020F0502020204030204" pitchFamily="34" charset="0"/>
            </a:endParaRPr>
          </a:p>
          <a:p>
            <a:pPr algn="just" rtl="0">
              <a:spcBef>
                <a:spcPts val="0"/>
              </a:spcBef>
              <a:spcAft>
                <a:spcPts val="0"/>
              </a:spcAft>
            </a:pPr>
            <a:r>
              <a:rPr lang="en-IN" sz="1200" dirty="0">
                <a:solidFill>
                  <a:schemeClr val="bg1"/>
                </a:solidFill>
                <a:latin typeface="Bahnschrift" panose="020B0502040204020203" pitchFamily="34" charset="0"/>
                <a:cs typeface="Calibri" panose="020F0502020204030204" pitchFamily="34" charset="0"/>
              </a:rPr>
              <a:t>A </a:t>
            </a:r>
            <a:r>
              <a:rPr lang="en-IN" sz="1200" dirty="0" err="1">
                <a:solidFill>
                  <a:schemeClr val="bg1"/>
                </a:solidFill>
                <a:latin typeface="Bahnschrift" panose="020B0502040204020203" pitchFamily="34" charset="0"/>
                <a:cs typeface="Calibri" panose="020F0502020204030204" pitchFamily="34" charset="0"/>
              </a:rPr>
              <a:t>jetson</a:t>
            </a:r>
            <a:r>
              <a:rPr lang="en-IN" sz="1200" dirty="0">
                <a:solidFill>
                  <a:schemeClr val="bg1"/>
                </a:solidFill>
                <a:latin typeface="Bahnschrift" panose="020B0502040204020203" pitchFamily="34" charset="0"/>
                <a:cs typeface="Calibri" panose="020F0502020204030204" pitchFamily="34" charset="0"/>
              </a:rPr>
              <a:t> nano has been used as a main computational unit which will send the control signals for actuation using a reliable I2C link to the STM32F4.</a:t>
            </a:r>
            <a:r>
              <a:rPr lang="en-IN" sz="1200" b="0" i="0" u="none" strike="noStrike" dirty="0">
                <a:solidFill>
                  <a:schemeClr val="bg1"/>
                </a:solidFill>
                <a:effectLst/>
                <a:latin typeface="Bahnschrift" panose="020B0502040204020203" pitchFamily="34" charset="0"/>
                <a:cs typeface="Calibri" panose="020F0502020204030204" pitchFamily="34" charset="0"/>
              </a:rPr>
              <a:t> </a:t>
            </a:r>
          </a:p>
          <a:p>
            <a:pPr algn="just" rtl="0">
              <a:spcBef>
                <a:spcPts val="0"/>
              </a:spcBef>
              <a:spcAft>
                <a:spcPts val="0"/>
              </a:spcAft>
            </a:pPr>
            <a:r>
              <a:rPr lang="en-IN" sz="1200" b="0" i="0" u="none" strike="noStrike" dirty="0">
                <a:solidFill>
                  <a:schemeClr val="bg1"/>
                </a:solidFill>
                <a:effectLst/>
                <a:latin typeface="Bahnschrift" panose="020B0502040204020203" pitchFamily="34" charset="0"/>
                <a:cs typeface="Calibri" panose="020F0502020204030204" pitchFamily="34" charset="0"/>
              </a:rPr>
              <a:t>The power distribution board was designed to isolate different voltage rails, reducing the chance of electrical failure</a:t>
            </a:r>
            <a:r>
              <a:rPr lang="en-IN" sz="1200" dirty="0">
                <a:solidFill>
                  <a:schemeClr val="bg1"/>
                </a:solidFill>
                <a:latin typeface="Bahnschrift" panose="020B0502040204020203" pitchFamily="34" charset="0"/>
                <a:cs typeface="Calibri" panose="020F0502020204030204" pitchFamily="34" charset="0"/>
              </a:rPr>
              <a:t> within the rover.</a:t>
            </a:r>
          </a:p>
          <a:p>
            <a:pPr algn="just" rtl="0">
              <a:spcBef>
                <a:spcPts val="0"/>
              </a:spcBef>
              <a:spcAft>
                <a:spcPts val="0"/>
              </a:spcAft>
            </a:pPr>
            <a:r>
              <a:rPr lang="en-IN" sz="1200" b="0" i="0" u="none" strike="noStrike" dirty="0">
                <a:solidFill>
                  <a:schemeClr val="bg1"/>
                </a:solidFill>
                <a:effectLst/>
                <a:latin typeface="Bahnschrift" panose="020B0502040204020203" pitchFamily="34" charset="0"/>
                <a:cs typeface="Calibri" panose="020F0502020204030204" pitchFamily="34" charset="0"/>
              </a:rPr>
              <a:t>The electrical s</a:t>
            </a:r>
            <a:r>
              <a:rPr lang="en-IN" sz="1200" dirty="0">
                <a:solidFill>
                  <a:schemeClr val="bg1"/>
                </a:solidFill>
                <a:latin typeface="Bahnschrift" panose="020B0502040204020203" pitchFamily="34" charset="0"/>
                <a:cs typeface="Calibri" panose="020F0502020204030204" pitchFamily="34" charset="0"/>
              </a:rPr>
              <a:t>ystem has been designed keeping in mind the overall system integrity and requirements of other subsystems.</a:t>
            </a:r>
            <a:endParaRPr lang="en-IN" sz="1200" b="0" i="0" u="none" strike="noStrike" dirty="0">
              <a:solidFill>
                <a:schemeClr val="bg1"/>
              </a:solidFill>
              <a:effectLst/>
              <a:latin typeface="Bahnschrift" panose="020B0502040204020203" pitchFamily="34" charset="0"/>
              <a:cs typeface="Calibri" panose="020F0502020204030204" pitchFamily="34" charset="0"/>
            </a:endParaRPr>
          </a:p>
          <a:p>
            <a:pPr algn="just" rtl="0">
              <a:spcBef>
                <a:spcPts val="0"/>
              </a:spcBef>
              <a:spcAft>
                <a:spcPts val="0"/>
              </a:spcAft>
            </a:pPr>
            <a:r>
              <a:rPr lang="en-IN" sz="1200" dirty="0">
                <a:solidFill>
                  <a:schemeClr val="bg1"/>
                </a:solidFill>
                <a:latin typeface="Bahnschrift" panose="020B0502040204020203" pitchFamily="34" charset="0"/>
                <a:cs typeface="Calibri" panose="020F0502020204030204" pitchFamily="34" charset="0"/>
              </a:rPr>
              <a:t>This type of electrical system design has been chosen to ensure maximum reliability and robustness against any electrical failure.</a:t>
            </a:r>
            <a:endParaRPr lang="en-IN" sz="1200" b="0" i="0" u="none" strike="noStrike" dirty="0">
              <a:solidFill>
                <a:schemeClr val="bg1"/>
              </a:solidFill>
              <a:effectLst/>
              <a:latin typeface="Bahnschrift" panose="020B0502040204020203" pitchFamily="34" charset="0"/>
              <a:cs typeface="Calibri" panose="020F0502020204030204" pitchFamily="34" charset="0"/>
            </a:endParaRPr>
          </a:p>
        </p:txBody>
      </p:sp>
      <p:sp>
        <p:nvSpPr>
          <p:cNvPr id="250" name="Google Shape;250;p15"/>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1" name="Google Shape;251;p15"/>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15"/>
          <p:cNvSpPr txBox="1"/>
          <p:nvPr/>
        </p:nvSpPr>
        <p:spPr>
          <a:xfrm>
            <a:off x="525475" y="2861317"/>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53" name="Google Shape;253;p15"/>
          <p:cNvSpPr/>
          <p:nvPr/>
        </p:nvSpPr>
        <p:spPr>
          <a:xfrm rot="2700000">
            <a:off x="473643" y="314839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17</a:t>
            </a:fld>
            <a:endParaRPr/>
          </a:p>
        </p:txBody>
      </p:sp>
      <p:sp>
        <p:nvSpPr>
          <p:cNvPr id="255" name="Google Shape;255;p15"/>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257" name="Google Shape;257;p15"/>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13" name="Picture 12">
            <a:extLst>
              <a:ext uri="{FF2B5EF4-FFF2-40B4-BE49-F238E27FC236}">
                <a16:creationId xmlns:a16="http://schemas.microsoft.com/office/drawing/2014/main" id="{C085F084-ED77-4339-97E0-E7DEC74A3824}"/>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16"/>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63" name="Google Shape;263;p16"/>
          <p:cNvSpPr txBox="1"/>
          <p:nvPr/>
        </p:nvSpPr>
        <p:spPr>
          <a:xfrm>
            <a:off x="2911750" y="1370250"/>
            <a:ext cx="5854500" cy="240062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b="0" i="0" u="none" strike="noStrike" cap="none" dirty="0">
                <a:solidFill>
                  <a:srgbClr val="F2F2F2"/>
                </a:solidFill>
                <a:latin typeface="Bahnschrift" panose="020B0502040204020203" pitchFamily="34" charset="0"/>
                <a:ea typeface="Calibri"/>
                <a:cs typeface="Calibri"/>
                <a:sym typeface="Calibri"/>
              </a:rPr>
              <a:t>A </a:t>
            </a:r>
            <a:r>
              <a:rPr lang="en-US" sz="1200" dirty="0">
                <a:solidFill>
                  <a:srgbClr val="F2F2F2"/>
                </a:solidFill>
                <a:latin typeface="Bahnschrift" panose="020B0502040204020203" pitchFamily="34" charset="0"/>
                <a:ea typeface="Calibri"/>
                <a:cs typeface="Calibri"/>
                <a:sym typeface="Calibri"/>
              </a:rPr>
              <a:t>custom breakout PCB has been designed</a:t>
            </a:r>
            <a:r>
              <a:rPr lang="en-US" sz="1200" b="0" i="0" u="none" strike="noStrike" cap="none" dirty="0">
                <a:solidFill>
                  <a:srgbClr val="F2F2F2"/>
                </a:solidFill>
                <a:latin typeface="Bahnschrift" panose="020B0502040204020203" pitchFamily="34" charset="0"/>
                <a:ea typeface="Calibri"/>
                <a:cs typeface="Calibri"/>
                <a:sym typeface="Calibri"/>
              </a:rPr>
              <a:t> for the STM32 that enables the ease of stacking up the control signals which are going in various subsystems. This helps us to eliminate any complications during the wiring process.</a:t>
            </a:r>
          </a:p>
          <a:p>
            <a:pPr algn="just">
              <a:buSzPts val="1400"/>
            </a:pPr>
            <a:r>
              <a:rPr lang="en-US" sz="1200" dirty="0">
                <a:solidFill>
                  <a:srgbClr val="F2F2F2"/>
                </a:solidFill>
                <a:latin typeface="Bahnschrift" panose="020B0502040204020203" pitchFamily="34" charset="0"/>
                <a:ea typeface="Calibri"/>
                <a:cs typeface="Calibri"/>
                <a:sym typeface="Calibri"/>
              </a:rPr>
              <a:t>We have designed and routed  PDB (Power distribution board) by ensuring multiple parameters like trace width, size, ESD and parasitic capacitance of PCB. We also took inspiration from HIGH POWER printed circuits boards which helped us to design a near-perfect  PDB for our application. Also, this helps us to maintain an electrical isolation  between different voltage rails (5 Volts and 12 Volts) within the rover. </a:t>
            </a:r>
          </a:p>
          <a:p>
            <a:pPr algn="just">
              <a:buSzPts val="1400"/>
            </a:pPr>
            <a:r>
              <a:rPr lang="en-US" sz="1200" dirty="0">
                <a:solidFill>
                  <a:srgbClr val="F2F2F2"/>
                </a:solidFill>
                <a:latin typeface="Bahnschrift" panose="020B0502040204020203" pitchFamily="34" charset="0"/>
                <a:ea typeface="Calibri"/>
                <a:cs typeface="Calibri"/>
                <a:sym typeface="Calibri"/>
              </a:rPr>
              <a:t>We have used a set of 2 batteries such that communication and navigation systems will get independent power supplies which will ultimately reduce the risk of electrical failure and increase the system modularity.</a:t>
            </a:r>
          </a:p>
        </p:txBody>
      </p:sp>
      <p:sp>
        <p:nvSpPr>
          <p:cNvPr id="264" name="Google Shape;264;p16"/>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265" name="Google Shape;265;p16"/>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18</a:t>
            </a:fld>
            <a:endParaRPr/>
          </a:p>
        </p:txBody>
      </p:sp>
      <p:sp>
        <p:nvSpPr>
          <p:cNvPr id="267" name="Google Shape;267;p16"/>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268" name="Google Shape;268;p16"/>
          <p:cNvPicPr preferRelativeResize="0"/>
          <p:nvPr/>
        </p:nvPicPr>
        <p:blipFill rotWithShape="1">
          <a:blip r:embed="rId4">
            <a:alphaModFix/>
          </a:blip>
          <a:srcRect/>
          <a:stretch/>
        </p:blipFill>
        <p:spPr>
          <a:xfrm>
            <a:off x="7550025" y="445025"/>
            <a:ext cx="1196781" cy="342161"/>
          </a:xfrm>
          <a:prstGeom prst="rect">
            <a:avLst/>
          </a:prstGeom>
          <a:noFill/>
          <a:ln>
            <a:noFill/>
          </a:ln>
        </p:spPr>
      </p:pic>
      <p:pic>
        <p:nvPicPr>
          <p:cNvPr id="11" name="Picture 10">
            <a:extLst>
              <a:ext uri="{FF2B5EF4-FFF2-40B4-BE49-F238E27FC236}">
                <a16:creationId xmlns:a16="http://schemas.microsoft.com/office/drawing/2014/main" id="{29BC7B61-3332-4676-B6A1-EE2002FED46B}"/>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pic>
        <p:nvPicPr>
          <p:cNvPr id="9" name="Picture 8">
            <a:extLst>
              <a:ext uri="{FF2B5EF4-FFF2-40B4-BE49-F238E27FC236}">
                <a16:creationId xmlns:a16="http://schemas.microsoft.com/office/drawing/2014/main" id="{DF70574B-2198-43FF-8157-95EBC7703193}"/>
              </a:ext>
            </a:extLst>
          </p:cNvPr>
          <p:cNvPicPr>
            <a:picLocks noChangeAspect="1"/>
          </p:cNvPicPr>
          <p:nvPr/>
        </p:nvPicPr>
        <p:blipFill>
          <a:blip r:embed="rId4"/>
          <a:stretch>
            <a:fillRect/>
          </a:stretch>
        </p:blipFill>
        <p:spPr>
          <a:xfrm>
            <a:off x="2087040" y="646177"/>
            <a:ext cx="6699346" cy="2999232"/>
          </a:xfrm>
          <a:prstGeom prst="rect">
            <a:avLst/>
          </a:prstGeom>
          <a:ln>
            <a:noFill/>
          </a:ln>
          <a:effectLst>
            <a:outerShdw blurRad="292100" dist="139700" dir="2700000" algn="tl" rotWithShape="0">
              <a:srgbClr val="333333">
                <a:alpha val="65000"/>
              </a:srgbClr>
            </a:outerShdw>
          </a:effectLst>
        </p:spPr>
      </p:pic>
      <p:sp>
        <p:nvSpPr>
          <p:cNvPr id="274" name="Google Shape;274;p17"/>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dirty="0">
                <a:solidFill>
                  <a:srgbClr val="F2F2F2"/>
                </a:solidFill>
                <a:latin typeface="Calibri"/>
                <a:ea typeface="Calibri"/>
                <a:cs typeface="Calibri"/>
                <a:sym typeface="Calibri"/>
              </a:rPr>
              <a:t>Electronics and power system:</a:t>
            </a:r>
            <a:endParaRPr sz="2400" b="1" i="0" u="none" strike="noStrike" cap="none" dirty="0">
              <a:solidFill>
                <a:srgbClr val="F2F2F2"/>
              </a:solidFill>
              <a:latin typeface="Calibri"/>
              <a:ea typeface="Calibri"/>
              <a:cs typeface="Calibri"/>
              <a:sym typeface="Calibri"/>
            </a:endParaRPr>
          </a:p>
        </p:txBody>
      </p:sp>
      <p:sp>
        <p:nvSpPr>
          <p:cNvPr id="275" name="Google Shape;275;p17"/>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276" name="Google Shape;276;p17"/>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19</a:t>
            </a:fld>
            <a:endParaRPr/>
          </a:p>
        </p:txBody>
      </p:sp>
      <p:pic>
        <p:nvPicPr>
          <p:cNvPr id="279" name="Google Shape;279;p17"/>
          <p:cNvPicPr preferRelativeResize="0"/>
          <p:nvPr/>
        </p:nvPicPr>
        <p:blipFill rotWithShape="1">
          <a:blip r:embed="rId5">
            <a:alphaModFix/>
          </a:blip>
          <a:srcRect/>
          <a:stretch/>
        </p:blipFill>
        <p:spPr>
          <a:xfrm>
            <a:off x="7550025" y="445025"/>
            <a:ext cx="1196783" cy="342161"/>
          </a:xfrm>
          <a:prstGeom prst="rect">
            <a:avLst/>
          </a:prstGeom>
          <a:noFill/>
          <a:ln>
            <a:noFill/>
          </a:ln>
        </p:spPr>
      </p:pic>
      <p:sp>
        <p:nvSpPr>
          <p:cNvPr id="280" name="Google Shape;280;p17"/>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56DEAD74-F2B2-4509-AA34-8067A6D099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15" b="92097" l="7692" r="98291">
                        <a14:foregroundMark x1="8376" y1="9726" x2="29060" y2="9119"/>
                        <a14:foregroundMark x1="29060" y1="9119" x2="77094" y2="11550"/>
                        <a14:foregroundMark x1="8376" y1="8815" x2="9573" y2="89970"/>
                        <a14:foregroundMark x1="78120" y1="21884" x2="94188" y2="44681"/>
                        <a14:foregroundMark x1="94188" y1="44681" x2="87689" y2="77936"/>
                        <a14:foregroundMark x1="10256" y1="92401" x2="51966" y2="89666"/>
                        <a14:foregroundMark x1="51966" y1="89666" x2="58120" y2="89666"/>
                        <a14:foregroundMark x1="95214" y1="55015" x2="98291" y2="54711"/>
                        <a14:backgroundMark x1="80513" y1="85106" x2="85812" y2="87234"/>
                        <a14:backgroundMark x1="77094" y1="92705" x2="77094" y2="92705"/>
                        <a14:backgroundMark x1="77778" y1="89058" x2="77778" y2="92705"/>
                        <a14:backgroundMark x1="89060" y1="81763" x2="86667" y2="81763"/>
                      </a14:backgroundRemoval>
                    </a14:imgEffect>
                  </a14:imgLayer>
                </a14:imgProps>
              </a:ext>
            </a:extLst>
          </a:blip>
          <a:stretch>
            <a:fillRect/>
          </a:stretch>
        </p:blipFill>
        <p:spPr>
          <a:xfrm>
            <a:off x="6743628" y="3192501"/>
            <a:ext cx="2325988" cy="130812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3DBB62-1CCE-4751-9CC8-965E9F98153E}"/>
              </a:ext>
            </a:extLst>
          </p:cNvPr>
          <p:cNvPicPr>
            <a:picLocks noChangeAspect="1"/>
          </p:cNvPicPr>
          <p:nvPr/>
        </p:nvPicPr>
        <p:blipFill>
          <a:blip r:embed="rId8"/>
          <a:stretch>
            <a:fillRect/>
          </a:stretch>
        </p:blipFill>
        <p:spPr>
          <a:xfrm>
            <a:off x="349225" y="4318829"/>
            <a:ext cx="1838569" cy="436004"/>
          </a:xfrm>
          <a:prstGeom prst="rect">
            <a:avLst/>
          </a:prstGeom>
        </p:spPr>
      </p:pic>
      <p:sp>
        <p:nvSpPr>
          <p:cNvPr id="2" name="TextBox 1">
            <a:extLst>
              <a:ext uri="{FF2B5EF4-FFF2-40B4-BE49-F238E27FC236}">
                <a16:creationId xmlns:a16="http://schemas.microsoft.com/office/drawing/2014/main" id="{585B4222-D62B-41B7-8C13-D47BD9375757}"/>
              </a:ext>
            </a:extLst>
          </p:cNvPr>
          <p:cNvSpPr txBox="1"/>
          <p:nvPr/>
        </p:nvSpPr>
        <p:spPr>
          <a:xfrm>
            <a:off x="2104012" y="1487720"/>
            <a:ext cx="860525" cy="200055"/>
          </a:xfrm>
          <a:prstGeom prst="rect">
            <a:avLst/>
          </a:prstGeom>
          <a:noFill/>
        </p:spPr>
        <p:txBody>
          <a:bodyPr wrap="square" rtlCol="0">
            <a:spAutoFit/>
          </a:bodyPr>
          <a:lstStyle/>
          <a:p>
            <a:r>
              <a:rPr lang="en-IN" sz="700" dirty="0"/>
              <a:t>Battery</a:t>
            </a:r>
            <a:endParaRPr lang="en-IN" sz="1200" dirty="0"/>
          </a:p>
        </p:txBody>
      </p:sp>
      <p:sp>
        <p:nvSpPr>
          <p:cNvPr id="13" name="TextBox 12">
            <a:extLst>
              <a:ext uri="{FF2B5EF4-FFF2-40B4-BE49-F238E27FC236}">
                <a16:creationId xmlns:a16="http://schemas.microsoft.com/office/drawing/2014/main" id="{6076D4F5-53AA-434D-BE46-A76CEA2A60C4}"/>
              </a:ext>
            </a:extLst>
          </p:cNvPr>
          <p:cNvSpPr txBox="1"/>
          <p:nvPr/>
        </p:nvSpPr>
        <p:spPr>
          <a:xfrm>
            <a:off x="2381427" y="2917172"/>
            <a:ext cx="860525" cy="200055"/>
          </a:xfrm>
          <a:prstGeom prst="rect">
            <a:avLst/>
          </a:prstGeom>
          <a:noFill/>
        </p:spPr>
        <p:txBody>
          <a:bodyPr wrap="square" rtlCol="0">
            <a:spAutoFit/>
          </a:bodyPr>
          <a:lstStyle/>
          <a:p>
            <a:r>
              <a:rPr lang="en-IN" sz="700" dirty="0"/>
              <a:t>Battery</a:t>
            </a:r>
            <a:endParaRPr lang="en-IN" sz="1100" dirty="0"/>
          </a:p>
        </p:txBody>
      </p:sp>
      <p:sp>
        <p:nvSpPr>
          <p:cNvPr id="3" name="TextBox 2">
            <a:extLst>
              <a:ext uri="{FF2B5EF4-FFF2-40B4-BE49-F238E27FC236}">
                <a16:creationId xmlns:a16="http://schemas.microsoft.com/office/drawing/2014/main" id="{81543646-2365-4582-B447-0A620E66F124}"/>
              </a:ext>
            </a:extLst>
          </p:cNvPr>
          <p:cNvSpPr txBox="1"/>
          <p:nvPr/>
        </p:nvSpPr>
        <p:spPr>
          <a:xfrm>
            <a:off x="2243445" y="1817658"/>
            <a:ext cx="614271" cy="200055"/>
          </a:xfrm>
          <a:prstGeom prst="rect">
            <a:avLst/>
          </a:prstGeom>
          <a:noFill/>
        </p:spPr>
        <p:txBody>
          <a:bodyPr wrap="none" rtlCol="0">
            <a:spAutoFit/>
          </a:bodyPr>
          <a:lstStyle/>
          <a:p>
            <a:r>
              <a:rPr lang="en-IN" sz="700" dirty="0"/>
              <a:t>IP Camera</a:t>
            </a:r>
          </a:p>
        </p:txBody>
      </p:sp>
      <p:sp>
        <p:nvSpPr>
          <p:cNvPr id="4" name="TextBox 3">
            <a:extLst>
              <a:ext uri="{FF2B5EF4-FFF2-40B4-BE49-F238E27FC236}">
                <a16:creationId xmlns:a16="http://schemas.microsoft.com/office/drawing/2014/main" id="{5FB2E819-626F-4E3D-85FB-99BBA4D8ADD8}"/>
              </a:ext>
            </a:extLst>
          </p:cNvPr>
          <p:cNvSpPr txBox="1"/>
          <p:nvPr/>
        </p:nvSpPr>
        <p:spPr>
          <a:xfrm>
            <a:off x="6844382" y="4436865"/>
            <a:ext cx="2164080" cy="261610"/>
          </a:xfrm>
          <a:prstGeom prst="rect">
            <a:avLst/>
          </a:prstGeom>
          <a:noFill/>
        </p:spPr>
        <p:txBody>
          <a:bodyPr wrap="square" rtlCol="0">
            <a:spAutoFit/>
          </a:bodyPr>
          <a:lstStyle/>
          <a:p>
            <a:pPr algn="ctr"/>
            <a:r>
              <a:rPr lang="en-IN" sz="1050" dirty="0">
                <a:solidFill>
                  <a:schemeClr val="bg1"/>
                </a:solidFill>
              </a:rPr>
              <a:t>Custom manufactured PCBs</a:t>
            </a:r>
          </a:p>
        </p:txBody>
      </p:sp>
      <p:sp>
        <p:nvSpPr>
          <p:cNvPr id="5" name="TextBox 4">
            <a:extLst>
              <a:ext uri="{FF2B5EF4-FFF2-40B4-BE49-F238E27FC236}">
                <a16:creationId xmlns:a16="http://schemas.microsoft.com/office/drawing/2014/main" id="{D2593B03-340F-4D8C-A3E0-0A4AFDD7816C}"/>
              </a:ext>
            </a:extLst>
          </p:cNvPr>
          <p:cNvSpPr txBox="1"/>
          <p:nvPr/>
        </p:nvSpPr>
        <p:spPr>
          <a:xfrm>
            <a:off x="1903032" y="2200643"/>
            <a:ext cx="2123010" cy="200055"/>
          </a:xfrm>
          <a:prstGeom prst="rect">
            <a:avLst/>
          </a:prstGeom>
          <a:noFill/>
        </p:spPr>
        <p:txBody>
          <a:bodyPr wrap="square" rtlCol="0">
            <a:spAutoFit/>
          </a:bodyPr>
          <a:lstStyle/>
          <a:p>
            <a:r>
              <a:rPr lang="en-IN" sz="700" dirty="0"/>
              <a:t>FPV Camera</a:t>
            </a:r>
          </a:p>
        </p:txBody>
      </p:sp>
      <p:sp>
        <p:nvSpPr>
          <p:cNvPr id="6" name="TextBox 5">
            <a:extLst>
              <a:ext uri="{FF2B5EF4-FFF2-40B4-BE49-F238E27FC236}">
                <a16:creationId xmlns:a16="http://schemas.microsoft.com/office/drawing/2014/main" id="{334A7D43-AF13-42AE-809C-5C08C9610BD6}"/>
              </a:ext>
            </a:extLst>
          </p:cNvPr>
          <p:cNvSpPr txBox="1"/>
          <p:nvPr/>
        </p:nvSpPr>
        <p:spPr>
          <a:xfrm>
            <a:off x="2550580" y="2208337"/>
            <a:ext cx="1314450" cy="200055"/>
          </a:xfrm>
          <a:prstGeom prst="rect">
            <a:avLst/>
          </a:prstGeom>
          <a:noFill/>
        </p:spPr>
        <p:txBody>
          <a:bodyPr wrap="square" rtlCol="0">
            <a:spAutoFit/>
          </a:bodyPr>
          <a:lstStyle/>
          <a:p>
            <a:r>
              <a:rPr lang="en-IN" sz="700" dirty="0"/>
              <a:t>FPV Transmitter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66" name="Google Shape;66;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a:t>
            </a:fld>
            <a:endParaRPr/>
          </a:p>
        </p:txBody>
      </p:sp>
      <p:sp>
        <p:nvSpPr>
          <p:cNvPr id="67" name="Google Shape;67;p2"/>
          <p:cNvSpPr txBox="1"/>
          <p:nvPr/>
        </p:nvSpPr>
        <p:spPr>
          <a:xfrm>
            <a:off x="525475" y="1749525"/>
            <a:ext cx="2008800" cy="4947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00000"/>
              </a:lnSpc>
              <a:spcBef>
                <a:spcPts val="0"/>
              </a:spcBef>
              <a:spcAft>
                <a:spcPts val="0"/>
              </a:spcAft>
              <a:buClr>
                <a:srgbClr val="000000"/>
              </a:buClr>
              <a:buSzPct val="100000"/>
              <a:buFont typeface="Arial"/>
              <a:buNone/>
            </a:pPr>
            <a:r>
              <a:rPr lang="tr-TR" sz="2400" b="1" i="0" u="none" strike="noStrike" cap="none">
                <a:solidFill>
                  <a:srgbClr val="F2F2F2"/>
                </a:solidFill>
                <a:latin typeface="Calibri"/>
                <a:ea typeface="Calibri"/>
                <a:cs typeface="Calibri"/>
                <a:sym typeface="Calibri"/>
              </a:rPr>
              <a:t>Team Name:</a:t>
            </a:r>
            <a:endParaRPr sz="2400" b="1" i="0" u="none" strike="noStrike" cap="none">
              <a:solidFill>
                <a:srgbClr val="F2F2F2"/>
              </a:solidFill>
              <a:latin typeface="Calibri"/>
              <a:ea typeface="Calibri"/>
              <a:cs typeface="Calibri"/>
              <a:sym typeface="Calibri"/>
            </a:endParaRPr>
          </a:p>
        </p:txBody>
      </p:sp>
      <p:sp>
        <p:nvSpPr>
          <p:cNvPr id="68" name="Google Shape;68;p2"/>
          <p:cNvSpPr txBox="1"/>
          <p:nvPr/>
        </p:nvSpPr>
        <p:spPr>
          <a:xfrm>
            <a:off x="525475" y="2839025"/>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Contact:</a:t>
            </a:r>
            <a:endParaRPr sz="2400" b="1" i="0" u="none" strike="noStrike" cap="none">
              <a:solidFill>
                <a:srgbClr val="F2F2F2"/>
              </a:solidFill>
              <a:latin typeface="Calibri"/>
              <a:ea typeface="Calibri"/>
              <a:cs typeface="Calibri"/>
              <a:sym typeface="Calibri"/>
            </a:endParaRPr>
          </a:p>
        </p:txBody>
      </p:sp>
      <p:sp>
        <p:nvSpPr>
          <p:cNvPr id="69" name="Google Shape;69;p2"/>
          <p:cNvSpPr txBox="1"/>
          <p:nvPr/>
        </p:nvSpPr>
        <p:spPr>
          <a:xfrm>
            <a:off x="525475" y="20599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team and if applies,</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of the rover.</a:t>
            </a:r>
            <a:endParaRPr sz="800" b="0" i="0" u="none" strike="noStrike" cap="none">
              <a:solidFill>
                <a:srgbClr val="999999"/>
              </a:solidFill>
              <a:latin typeface="Calibri"/>
              <a:ea typeface="Calibri"/>
              <a:cs typeface="Calibri"/>
              <a:sym typeface="Calibri"/>
            </a:endParaRPr>
          </a:p>
        </p:txBody>
      </p:sp>
      <p:sp>
        <p:nvSpPr>
          <p:cNvPr id="70" name="Google Shape;70;p2"/>
          <p:cNvSpPr txBox="1"/>
          <p:nvPr/>
        </p:nvSpPr>
        <p:spPr>
          <a:xfrm>
            <a:off x="525475" y="3209088"/>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Contact information and</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social media links of the team.</a:t>
            </a:r>
            <a:endParaRPr sz="800" b="0" i="0" u="none" strike="noStrike" cap="none">
              <a:solidFill>
                <a:srgbClr val="999999"/>
              </a:solidFill>
              <a:latin typeface="Calibri"/>
              <a:ea typeface="Calibri"/>
              <a:cs typeface="Calibri"/>
              <a:sym typeface="Calibri"/>
            </a:endParaRPr>
          </a:p>
        </p:txBody>
      </p:sp>
      <p:sp>
        <p:nvSpPr>
          <p:cNvPr id="71" name="Google Shape;71;p2"/>
          <p:cNvSpPr txBox="1"/>
          <p:nvPr/>
        </p:nvSpPr>
        <p:spPr>
          <a:xfrm>
            <a:off x="2911750" y="1844025"/>
            <a:ext cx="5854500" cy="553968"/>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buSzPts val="1400"/>
            </a:pPr>
            <a:r>
              <a:rPr lang="en-IN" sz="1200" b="0" i="0" u="none" strike="noStrike" cap="none" dirty="0">
                <a:solidFill>
                  <a:srgbClr val="F2F2F2"/>
                </a:solidFill>
                <a:latin typeface="Bahnschrift" panose="020B0502040204020203" pitchFamily="34" charset="0"/>
                <a:ea typeface="Artifakt Element Book" panose="020B0503050000020004" pitchFamily="34" charset="0"/>
                <a:cs typeface="Calibri"/>
                <a:sym typeface="Calibri"/>
              </a:rPr>
              <a:t>Name of the team: Team RoverX </a:t>
            </a:r>
          </a:p>
          <a:p>
            <a:pPr>
              <a:buSzPts val="1400"/>
            </a:pPr>
            <a:r>
              <a:rPr lang="en-IN" sz="1200" b="0" i="0" u="none" strike="noStrike" cap="none" dirty="0">
                <a:solidFill>
                  <a:srgbClr val="F2F2F2"/>
                </a:solidFill>
                <a:latin typeface="Bahnschrift" panose="020B0502040204020203" pitchFamily="34" charset="0"/>
                <a:ea typeface="Artifakt Element Book" panose="020B0503050000020004" pitchFamily="34" charset="0"/>
                <a:cs typeface="Calibri"/>
                <a:sym typeface="Calibri"/>
              </a:rPr>
              <a:t>Name of the rover: KRONOS</a:t>
            </a:r>
          </a:p>
        </p:txBody>
      </p:sp>
      <p:sp>
        <p:nvSpPr>
          <p:cNvPr id="72" name="Google Shape;72;p2"/>
          <p:cNvSpPr txBox="1"/>
          <p:nvPr/>
        </p:nvSpPr>
        <p:spPr>
          <a:xfrm>
            <a:off x="2911750" y="2992925"/>
            <a:ext cx="5854500" cy="923299"/>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IN" sz="1200" dirty="0">
                <a:solidFill>
                  <a:schemeClr val="bg1"/>
                </a:solidFill>
                <a:latin typeface="Bahnschrift" panose="020B0502040204020203" pitchFamily="34" charset="0"/>
              </a:rPr>
              <a:t>Team Captain contact: +91 98102 05812</a:t>
            </a:r>
          </a:p>
          <a:p>
            <a:pPr marL="0" marR="0" lvl="0" indent="0" rtl="0">
              <a:lnSpc>
                <a:spcPct val="100000"/>
              </a:lnSpc>
              <a:spcBef>
                <a:spcPts val="0"/>
              </a:spcBef>
              <a:spcAft>
                <a:spcPts val="0"/>
              </a:spcAft>
              <a:buClr>
                <a:srgbClr val="000000"/>
              </a:buClr>
              <a:buSzPts val="1400"/>
              <a:buFont typeface="Arial"/>
              <a:buNone/>
            </a:pPr>
            <a:r>
              <a:rPr lang="en-IN" sz="1200" dirty="0">
                <a:solidFill>
                  <a:schemeClr val="bg1"/>
                </a:solidFill>
                <a:latin typeface="Bahnschrift" panose="020B0502040204020203" pitchFamily="34" charset="0"/>
              </a:rPr>
              <a:t>Official mail: </a:t>
            </a:r>
            <a:r>
              <a:rPr lang="en-IN" sz="1200" b="0" i="0" dirty="0">
                <a:solidFill>
                  <a:srgbClr val="C4C7C5"/>
                </a:solidFill>
                <a:effectLst/>
                <a:latin typeface="Bahnschrift" panose="020B0502040204020203" pitchFamily="34" charset="0"/>
                <a:hlinkClick r:id="rId4"/>
              </a:rPr>
              <a:t>teamroverx@vit.ac.in</a:t>
            </a:r>
            <a:endParaRPr lang="en-IN" sz="1200" b="0" i="0" dirty="0">
              <a:solidFill>
                <a:srgbClr val="C4C7C5"/>
              </a:solidFill>
              <a:effectLst/>
              <a:latin typeface="Bahnschrift" panose="020B0502040204020203" pitchFamily="34" charset="0"/>
            </a:endParaRPr>
          </a:p>
          <a:p>
            <a:pPr marL="0" marR="0" lvl="0" indent="0" rtl="0">
              <a:lnSpc>
                <a:spcPct val="100000"/>
              </a:lnSpc>
              <a:spcBef>
                <a:spcPts val="0"/>
              </a:spcBef>
              <a:spcAft>
                <a:spcPts val="0"/>
              </a:spcAft>
              <a:buClr>
                <a:srgbClr val="000000"/>
              </a:buClr>
              <a:buSzPts val="1400"/>
              <a:buFont typeface="Arial"/>
              <a:buNone/>
            </a:pPr>
            <a:r>
              <a:rPr lang="en-IN" sz="1200" b="0" i="0" u="none" strike="noStrike" cap="none" dirty="0">
                <a:solidFill>
                  <a:srgbClr val="F2F2F2"/>
                </a:solidFill>
                <a:latin typeface="Bahnschrift" panose="020B0502040204020203" pitchFamily="34" charset="0"/>
                <a:ea typeface="Calibri"/>
                <a:cs typeface="Calibri"/>
                <a:sym typeface="Calibri"/>
              </a:rPr>
              <a:t>Instagram: </a:t>
            </a:r>
            <a:r>
              <a:rPr lang="en-IN" sz="1200" b="0" i="0" u="none" strike="noStrike" cap="none" dirty="0">
                <a:solidFill>
                  <a:srgbClr val="F2F2F2"/>
                </a:solidFill>
                <a:latin typeface="Bahnschrift" panose="020B0502040204020203" pitchFamily="34" charset="0"/>
                <a:ea typeface="Calibri"/>
                <a:cs typeface="Calibri"/>
                <a:sym typeface="Calibri"/>
                <a:hlinkClick r:id="rId5"/>
              </a:rPr>
              <a:t>https://www.instagram.com/teamroverx/?hl=en</a:t>
            </a:r>
            <a:endParaRPr lang="en-IN" sz="1200" b="0" i="0" u="none" strike="noStrike" cap="none" dirty="0">
              <a:solidFill>
                <a:srgbClr val="F2F2F2"/>
              </a:solidFill>
              <a:latin typeface="Bahnschrift" panose="020B0502040204020203" pitchFamily="34" charset="0"/>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IN" sz="1200" dirty="0">
                <a:solidFill>
                  <a:srgbClr val="F2F2F2"/>
                </a:solidFill>
                <a:latin typeface="Bahnschrift" panose="020B0502040204020203" pitchFamily="34" charset="0"/>
                <a:ea typeface="Calibri"/>
                <a:cs typeface="Calibri"/>
                <a:sym typeface="Calibri"/>
              </a:rPr>
              <a:t>LinkedIn: </a:t>
            </a:r>
            <a:r>
              <a:rPr lang="en-IN" sz="1200" dirty="0">
                <a:solidFill>
                  <a:srgbClr val="F2F2F2"/>
                </a:solidFill>
                <a:latin typeface="Bahnschrift" panose="020B0502040204020203" pitchFamily="34" charset="0"/>
                <a:ea typeface="Calibri"/>
                <a:cs typeface="Calibri"/>
                <a:sym typeface="Calibri"/>
                <a:hlinkClick r:id="rId6"/>
              </a:rPr>
              <a:t>https://in.linkedin.com/company/teamroverx</a:t>
            </a:r>
            <a:endParaRPr lang="en-IN" sz="1200" dirty="0">
              <a:solidFill>
                <a:srgbClr val="F2F2F2"/>
              </a:solidFill>
              <a:latin typeface="Bahnschrift" panose="020B0502040204020203" pitchFamily="34" charset="0"/>
              <a:ea typeface="Calibri"/>
              <a:cs typeface="Calibri"/>
              <a:sym typeface="Calibri"/>
            </a:endParaRPr>
          </a:p>
        </p:txBody>
      </p:sp>
      <p:sp>
        <p:nvSpPr>
          <p:cNvPr id="73" name="Google Shape;73;p2"/>
          <p:cNvSpPr/>
          <p:nvPr/>
        </p:nvSpPr>
        <p:spPr>
          <a:xfrm rot="2700000">
            <a:off x="473644" y="2234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
          <p:cNvSpPr/>
          <p:nvPr/>
        </p:nvSpPr>
        <p:spPr>
          <a:xfrm rot="2700000">
            <a:off x="473644" y="338328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p2"/>
          <p:cNvPicPr preferRelativeResize="0"/>
          <p:nvPr/>
        </p:nvPicPr>
        <p:blipFill rotWithShape="1">
          <a:blip r:embed="rId7">
            <a:alphaModFix/>
          </a:blip>
          <a:srcRect/>
          <a:stretch/>
        </p:blipFill>
        <p:spPr>
          <a:xfrm>
            <a:off x="7550025" y="445025"/>
            <a:ext cx="1196783" cy="342161"/>
          </a:xfrm>
          <a:prstGeom prst="rect">
            <a:avLst/>
          </a:prstGeom>
          <a:noFill/>
          <a:ln>
            <a:noFill/>
          </a:ln>
        </p:spPr>
      </p:pic>
      <p:pic>
        <p:nvPicPr>
          <p:cNvPr id="14" name="Picture 13">
            <a:extLst>
              <a:ext uri="{FF2B5EF4-FFF2-40B4-BE49-F238E27FC236}">
                <a16:creationId xmlns:a16="http://schemas.microsoft.com/office/drawing/2014/main" id="{C42B99AB-0823-4560-AA05-3D84BCACE776}"/>
              </a:ext>
            </a:extLst>
          </p:cNvPr>
          <p:cNvPicPr>
            <a:picLocks noChangeAspect="1"/>
          </p:cNvPicPr>
          <p:nvPr/>
        </p:nvPicPr>
        <p:blipFill>
          <a:blip r:embed="rId8"/>
          <a:stretch>
            <a:fillRect/>
          </a:stretch>
        </p:blipFill>
        <p:spPr>
          <a:xfrm>
            <a:off x="349225" y="4318829"/>
            <a:ext cx="1838569" cy="4360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4"/>
        <p:cNvGrpSpPr/>
        <p:nvPr/>
      </p:nvGrpSpPr>
      <p:grpSpPr>
        <a:xfrm>
          <a:off x="0" y="0"/>
          <a:ext cx="0" cy="0"/>
          <a:chOff x="0" y="0"/>
          <a:chExt cx="0" cy="0"/>
        </a:xfrm>
      </p:grpSpPr>
      <p:sp>
        <p:nvSpPr>
          <p:cNvPr id="285" name="Google Shape;285;p18"/>
          <p:cNvSpPr txBox="1"/>
          <p:nvPr/>
        </p:nvSpPr>
        <p:spPr>
          <a:xfrm>
            <a:off x="525475" y="1211700"/>
            <a:ext cx="2008800" cy="129263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Electronics and power system:</a:t>
            </a:r>
            <a:endParaRPr sz="2400" b="1" i="0" u="none" strike="noStrike" cap="none">
              <a:solidFill>
                <a:srgbClr val="F2F2F2"/>
              </a:solidFill>
              <a:latin typeface="Calibri"/>
              <a:ea typeface="Calibri"/>
              <a:cs typeface="Calibri"/>
              <a:sym typeface="Calibri"/>
            </a:endParaRPr>
          </a:p>
        </p:txBody>
      </p:sp>
      <p:sp>
        <p:nvSpPr>
          <p:cNvPr id="286" name="Google Shape;286;p18"/>
          <p:cNvSpPr txBox="1"/>
          <p:nvPr/>
        </p:nvSpPr>
        <p:spPr>
          <a:xfrm>
            <a:off x="2911750" y="1370250"/>
            <a:ext cx="5854500" cy="1846629"/>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We are using two 24 volts, 8000 </a:t>
            </a:r>
            <a:r>
              <a:rPr lang="en-US" sz="1200" b="0" i="0" u="none" strike="noStrike" cap="none" dirty="0" err="1">
                <a:solidFill>
                  <a:srgbClr val="F2F2F2"/>
                </a:solidFill>
                <a:latin typeface="Bahnschrift" panose="020B0502040204020203" pitchFamily="34" charset="0"/>
                <a:ea typeface="Calibri"/>
                <a:cs typeface="Calibri"/>
                <a:sym typeface="Calibri"/>
              </a:rPr>
              <a:t>mAh</a:t>
            </a:r>
            <a:r>
              <a:rPr lang="en-US" sz="1200" b="0" i="0" u="none" strike="noStrike" cap="none" dirty="0">
                <a:solidFill>
                  <a:srgbClr val="F2F2F2"/>
                </a:solidFill>
                <a:latin typeface="Bahnschrift" panose="020B0502040204020203" pitchFamily="34" charset="0"/>
                <a:ea typeface="Calibri"/>
                <a:cs typeface="Calibri"/>
                <a:sym typeface="Calibri"/>
              </a:rPr>
              <a:t> high energy density </a:t>
            </a:r>
            <a:r>
              <a:rPr lang="en-US" sz="1200" dirty="0">
                <a:solidFill>
                  <a:srgbClr val="F2F2F2"/>
                </a:solidFill>
                <a:latin typeface="Bahnschrift" panose="020B0502040204020203" pitchFamily="34" charset="0"/>
                <a:ea typeface="Calibri"/>
                <a:cs typeface="Calibri"/>
                <a:sym typeface="Calibri"/>
              </a:rPr>
              <a:t>L</a:t>
            </a:r>
            <a:r>
              <a:rPr lang="en-US" sz="1200" b="0" i="0" u="none" strike="noStrike" cap="none" dirty="0">
                <a:solidFill>
                  <a:srgbClr val="F2F2F2"/>
                </a:solidFill>
                <a:latin typeface="Bahnschrift" panose="020B0502040204020203" pitchFamily="34" charset="0"/>
                <a:ea typeface="Calibri"/>
                <a:cs typeface="Calibri"/>
                <a:sym typeface="Calibri"/>
              </a:rPr>
              <a:t>ithium polymer batteries (1.1 Kg each) for our rover which provides a total run  time of about 90 minutes. A light-weight &amp; efficient  STM32F4 microcontroller having 64Kb of flash memory has been used for low level processing. </a:t>
            </a:r>
            <a:r>
              <a:rPr lang="en-US" sz="1200" dirty="0">
                <a:solidFill>
                  <a:srgbClr val="F2F2F2"/>
                </a:solidFill>
                <a:latin typeface="Bahnschrift" panose="020B0502040204020203" pitchFamily="34" charset="0"/>
                <a:ea typeface="Calibri"/>
                <a:cs typeface="Calibri"/>
                <a:sym typeface="Calibri"/>
              </a:rPr>
              <a:t>To ensure</a:t>
            </a:r>
            <a:r>
              <a:rPr lang="en-US" sz="1200" b="0" i="0" u="none" strike="noStrike" cap="none" dirty="0">
                <a:solidFill>
                  <a:srgbClr val="F2F2F2"/>
                </a:solidFill>
                <a:latin typeface="Bahnschrift" panose="020B0502040204020203" pitchFamily="34" charset="0"/>
                <a:ea typeface="Calibri"/>
                <a:cs typeface="Calibri"/>
                <a:sym typeface="Calibri"/>
              </a:rPr>
              <a:t> safety, we have used dual relays to kill the rover in unwanted conditions using a kill switch present on the rear side of the rover.</a:t>
            </a: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IN" sz="1200" b="0" i="0" u="none" strike="noStrike" cap="none" dirty="0">
                <a:solidFill>
                  <a:srgbClr val="F2F2F2"/>
                </a:solidFill>
                <a:latin typeface="Bahnschrift" panose="020B0502040204020203" pitchFamily="34" charset="0"/>
                <a:ea typeface="Calibri"/>
                <a:cs typeface="Calibri"/>
                <a:sym typeface="Calibri"/>
              </a:rPr>
              <a:t>Our modular electronics system helps us to tackle critical system failure during mis</a:t>
            </a:r>
            <a:r>
              <a:rPr lang="en-IN" sz="1200" dirty="0">
                <a:solidFill>
                  <a:srgbClr val="F2F2F2"/>
                </a:solidFill>
                <a:latin typeface="Bahnschrift" panose="020B0502040204020203" pitchFamily="34" charset="0"/>
                <a:ea typeface="Calibri"/>
                <a:cs typeface="Calibri"/>
                <a:sym typeface="Calibri"/>
              </a:rPr>
              <a:t>sion time as it provides an ease for replacing the components on the field which will ensure completion of the mission within the given time constraint.</a:t>
            </a:r>
          </a:p>
        </p:txBody>
      </p:sp>
      <p:sp>
        <p:nvSpPr>
          <p:cNvPr id="287" name="Google Shape;287;p18"/>
          <p:cNvSpPr txBox="1"/>
          <p:nvPr/>
        </p:nvSpPr>
        <p:spPr>
          <a:xfrm>
            <a:off x="525475" y="2462125"/>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288" name="Google Shape;288;p18"/>
          <p:cNvSpPr/>
          <p:nvPr/>
        </p:nvSpPr>
        <p:spPr>
          <a:xfrm rot="2700000">
            <a:off x="473644" y="2636310"/>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18"/>
          <p:cNvSpPr/>
          <p:nvPr/>
        </p:nvSpPr>
        <p:spPr>
          <a:xfrm rot="2700000">
            <a:off x="473645" y="306716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8"/>
          <p:cNvSpPr txBox="1"/>
          <p:nvPr/>
        </p:nvSpPr>
        <p:spPr>
          <a:xfrm>
            <a:off x="525475" y="2893100"/>
            <a:ext cx="2100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dirty="0">
                <a:solidFill>
                  <a:srgbClr val="D9D9D9"/>
                </a:solidFill>
              </a:rPr>
              <a:t>Discuss the system's adequacy for its role</a:t>
            </a:r>
            <a:r>
              <a:rPr lang="tr-TR" sz="800" b="0" i="0" u="none" strike="noStrike" cap="none" dirty="0">
                <a:solidFill>
                  <a:srgbClr val="D9D9D9"/>
                </a:solidFill>
                <a:latin typeface="Arial"/>
                <a:ea typeface="Arial"/>
                <a:cs typeface="Arial"/>
                <a:sym typeface="Arial"/>
              </a:rPr>
              <a:t> in competition missions. (3-5</a:t>
            </a:r>
            <a:r>
              <a:rPr lang="tr-TR" sz="800" dirty="0">
                <a:solidFill>
                  <a:srgbClr val="D9D9D9"/>
                </a:solidFill>
              </a:rPr>
              <a:t> </a:t>
            </a:r>
            <a:r>
              <a:rPr lang="tr-TR" sz="800" b="0" i="0" u="none" strike="noStrike" cap="none" dirty="0">
                <a:solidFill>
                  <a:srgbClr val="D9D9D9"/>
                </a:solidFill>
                <a:latin typeface="Arial"/>
                <a:ea typeface="Arial"/>
                <a:cs typeface="Arial"/>
                <a:sym typeface="Arial"/>
              </a:rPr>
              <a:t>sentences)</a:t>
            </a:r>
            <a:endParaRPr sz="1400" b="0" i="0" u="none" strike="noStrike" cap="none" dirty="0">
              <a:solidFill>
                <a:srgbClr val="000000"/>
              </a:solidFill>
              <a:latin typeface="Arial"/>
              <a:ea typeface="Arial"/>
              <a:cs typeface="Arial"/>
              <a:sym typeface="Arial"/>
            </a:endParaRPr>
          </a:p>
        </p:txBody>
      </p:sp>
      <p:sp>
        <p:nvSpPr>
          <p:cNvPr id="291" name="Google Shape;29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20</a:t>
            </a:fld>
            <a:endParaRPr/>
          </a:p>
        </p:txBody>
      </p:sp>
      <p:pic>
        <p:nvPicPr>
          <p:cNvPr id="293" name="Google Shape;293;p18"/>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294" name="Google Shape;294;p18"/>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564A7DB1-4F12-4189-BB36-0A4EC1978DF0}"/>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19"/>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00" name="Google Shape;300;p19"/>
          <p:cNvSpPr txBox="1"/>
          <p:nvPr/>
        </p:nvSpPr>
        <p:spPr>
          <a:xfrm>
            <a:off x="2911750" y="1370250"/>
            <a:ext cx="5854500" cy="203129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robotic manipulator has 6 degrees of freedom which helps attain maximum maneuverability and reach. Custom-manufactured worm gears with a high reduction ratio are used in each joint to ensure negligible backlash and for providing high torque. Upon running simulations and conducting rigorous testing, we decided to use a combination of Aluminium 6061, mild steel, and carbon fiber tubes at critical areas to ensure minimal flex and high factor of safety. </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STM32F4 controls the manipulator by providing control signals to the MD13S motor drivers, and a feedback system using high-precision encoders ensures the proper functioning of the robotic manipulator which allows us to complete the mission more effectively.</a:t>
            </a:r>
          </a:p>
        </p:txBody>
      </p:sp>
      <p:sp>
        <p:nvSpPr>
          <p:cNvPr id="301" name="Google Shape;301;p19"/>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02" name="Google Shape;302;p19"/>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9"/>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19"/>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05" name="Google Shape;30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21</a:t>
            </a:fld>
            <a:endParaRPr/>
          </a:p>
        </p:txBody>
      </p:sp>
      <p:sp>
        <p:nvSpPr>
          <p:cNvPr id="306" name="Google Shape;306;p19"/>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08" name="Google Shape;308;p1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3" name="Picture 12">
            <a:extLst>
              <a:ext uri="{FF2B5EF4-FFF2-40B4-BE49-F238E27FC236}">
                <a16:creationId xmlns:a16="http://schemas.microsoft.com/office/drawing/2014/main" id="{FB5FD95A-EE55-4F06-9207-28F2F288BA2F}"/>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2"/>
        <p:cNvGrpSpPr/>
        <p:nvPr/>
      </p:nvGrpSpPr>
      <p:grpSpPr>
        <a:xfrm>
          <a:off x="0" y="0"/>
          <a:ext cx="0" cy="0"/>
          <a:chOff x="0" y="0"/>
          <a:chExt cx="0" cy="0"/>
        </a:xfrm>
      </p:grpSpPr>
      <p:sp>
        <p:nvSpPr>
          <p:cNvPr id="313" name="Google Shape;313;p20"/>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14" name="Google Shape;314;p20"/>
          <p:cNvSpPr txBox="1"/>
          <p:nvPr/>
        </p:nvSpPr>
        <p:spPr>
          <a:xfrm>
            <a:off x="2911750" y="1370250"/>
            <a:ext cx="5854500" cy="110796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b="0" i="0" u="none" strike="noStrike" cap="none" dirty="0">
                <a:solidFill>
                  <a:srgbClr val="F2F2F2"/>
                </a:solidFill>
                <a:latin typeface="Bahnschrift" panose="020B0502040204020203" pitchFamily="34" charset="0"/>
                <a:ea typeface="Calibri"/>
                <a:cs typeface="Calibri"/>
                <a:sym typeface="Calibri"/>
              </a:rPr>
              <a:t>The end effector uses a worm gear mechanism with a 4-bar linkage for carrying out high-precision tasks with ease and proper gripping. The arm can be folded completely to maintain the center of gravity. Our robotic arm has been equipped with 3D printed adaptive grippers for apt gripping of objects with variable sizes and weights.</a:t>
            </a:r>
          </a:p>
        </p:txBody>
      </p:sp>
      <p:sp>
        <p:nvSpPr>
          <p:cNvPr id="315" name="Google Shape;315;p20"/>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16" name="Google Shape;316;p20"/>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22</a:t>
            </a:fld>
            <a:endParaRPr/>
          </a:p>
        </p:txBody>
      </p:sp>
      <p:sp>
        <p:nvSpPr>
          <p:cNvPr id="318" name="Google Shape;318;p20"/>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20" name="Google Shape;320;p2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1" name="Picture 10">
            <a:extLst>
              <a:ext uri="{FF2B5EF4-FFF2-40B4-BE49-F238E27FC236}">
                <a16:creationId xmlns:a16="http://schemas.microsoft.com/office/drawing/2014/main" id="{B9AA150D-DCDB-4082-B82D-A5D54F594574}"/>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21"/>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26" name="Google Shape;326;p21"/>
          <p:cNvSpPr/>
          <p:nvPr/>
        </p:nvSpPr>
        <p:spPr>
          <a:xfrm rot="2700000">
            <a:off x="473643" y="232723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1"/>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328" name="Google Shape;328;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23</a:t>
            </a:fld>
            <a:endParaRPr/>
          </a:p>
        </p:txBody>
      </p:sp>
      <p:sp>
        <p:nvSpPr>
          <p:cNvPr id="329" name="Google Shape;329;p21"/>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31" name="Google Shape;331;p21"/>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9" name="Picture 8">
            <a:extLst>
              <a:ext uri="{FF2B5EF4-FFF2-40B4-BE49-F238E27FC236}">
                <a16:creationId xmlns:a16="http://schemas.microsoft.com/office/drawing/2014/main" id="{EBF7162C-2221-4099-8D4D-90E88E8407EC}"/>
              </a:ext>
            </a:extLst>
          </p:cNvPr>
          <p:cNvPicPr>
            <a:picLocks noChangeAspect="1"/>
          </p:cNvPicPr>
          <p:nvPr/>
        </p:nvPicPr>
        <p:blipFill rotWithShape="1">
          <a:blip r:embed="rId5"/>
          <a:srcRect t="32312"/>
          <a:stretch/>
        </p:blipFill>
        <p:spPr>
          <a:xfrm>
            <a:off x="2499752" y="1451585"/>
            <a:ext cx="2879053" cy="2920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556367C-7100-48FA-8E70-5C27D60519A1}"/>
              </a:ext>
            </a:extLst>
          </p:cNvPr>
          <p:cNvPicPr>
            <a:picLocks noChangeAspect="1"/>
          </p:cNvPicPr>
          <p:nvPr/>
        </p:nvPicPr>
        <p:blipFill>
          <a:blip r:embed="rId6"/>
          <a:stretch>
            <a:fillRect/>
          </a:stretch>
        </p:blipFill>
        <p:spPr>
          <a:xfrm>
            <a:off x="5690764" y="890647"/>
            <a:ext cx="2996479" cy="4042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4AB7E396-BC15-41FB-9833-F99E4A54A782}"/>
              </a:ext>
            </a:extLst>
          </p:cNvPr>
          <p:cNvPicPr>
            <a:picLocks noChangeAspect="1"/>
          </p:cNvPicPr>
          <p:nvPr/>
        </p:nvPicPr>
        <p:blipFill>
          <a:blip r:embed="rId7"/>
          <a:stretch>
            <a:fillRect/>
          </a:stretch>
        </p:blipFill>
        <p:spPr>
          <a:xfrm>
            <a:off x="349225" y="4318829"/>
            <a:ext cx="1838569" cy="43600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22"/>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Man</a:t>
            </a:r>
            <a:r>
              <a:rPr lang="tr-TR" sz="2400" b="1">
                <a:solidFill>
                  <a:srgbClr val="F2F2F2"/>
                </a:solidFill>
                <a:latin typeface="Calibri"/>
                <a:ea typeface="Calibri"/>
                <a:cs typeface="Calibri"/>
                <a:sym typeface="Calibri"/>
              </a:rPr>
              <a:t>i</a:t>
            </a:r>
            <a:r>
              <a:rPr lang="tr-TR" sz="2400" b="1" i="0" u="none" strike="noStrike" cap="none">
                <a:solidFill>
                  <a:srgbClr val="F2F2F2"/>
                </a:solidFill>
                <a:latin typeface="Calibri"/>
                <a:ea typeface="Calibri"/>
                <a:cs typeface="Calibri"/>
                <a:sym typeface="Calibri"/>
              </a:rPr>
              <a:t>pulation system:</a:t>
            </a:r>
            <a:endParaRPr sz="2400" b="1" i="0" u="none" strike="noStrike" cap="none">
              <a:solidFill>
                <a:srgbClr val="F2F2F2"/>
              </a:solidFill>
              <a:latin typeface="Calibri"/>
              <a:ea typeface="Calibri"/>
              <a:cs typeface="Calibri"/>
              <a:sym typeface="Calibri"/>
            </a:endParaRPr>
          </a:p>
        </p:txBody>
      </p:sp>
      <p:sp>
        <p:nvSpPr>
          <p:cNvPr id="337" name="Google Shape;337;p22"/>
          <p:cNvSpPr txBox="1"/>
          <p:nvPr/>
        </p:nvSpPr>
        <p:spPr>
          <a:xfrm>
            <a:off x="2911750" y="1370250"/>
            <a:ext cx="5854500" cy="129263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Our robotic manipulator weighing 12.5 Kg has a payload capacity of 7.5 Kg, which enables us to carry heavy objects and traverse on the harsh terrains. The individual joints are powered by planetary geared motors which provide sufficient torque to the gears to attain high stability. The arm can be folded completely to maintain the center of gravity, and has a reach of 1.2 metres which provides ease of access for picking up distant objects.</a:t>
            </a:r>
            <a:endParaRPr sz="1200" b="0" i="0" u="none" strike="noStrike" cap="none" dirty="0">
              <a:solidFill>
                <a:srgbClr val="F2F2F2"/>
              </a:solidFill>
              <a:latin typeface="Bahnschrift" panose="020B0502040204020203" pitchFamily="34" charset="0"/>
              <a:ea typeface="Calibri"/>
              <a:cs typeface="Calibri"/>
              <a:sym typeface="Calibri"/>
            </a:endParaRPr>
          </a:p>
        </p:txBody>
      </p:sp>
      <p:sp>
        <p:nvSpPr>
          <p:cNvPr id="338" name="Google Shape;338;p22"/>
          <p:cNvSpPr txBox="1"/>
          <p:nvPr/>
        </p:nvSpPr>
        <p:spPr>
          <a:xfrm>
            <a:off x="525475" y="2109553"/>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max payload and size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39" name="Google Shape;339;p22"/>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2"/>
          <p:cNvSpPr/>
          <p:nvPr/>
        </p:nvSpPr>
        <p:spPr>
          <a:xfrm rot="2700000">
            <a:off x="473643" y="275170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2"/>
          <p:cNvSpPr txBox="1"/>
          <p:nvPr/>
        </p:nvSpPr>
        <p:spPr>
          <a:xfrm>
            <a:off x="525475" y="2559475"/>
            <a:ext cx="2116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a:solidFill>
                  <a:srgbClr val="D9D9D9"/>
                </a:solidFill>
              </a:rPr>
              <a:t>Discuss the system's adequacy for its role</a:t>
            </a:r>
            <a:r>
              <a:rPr lang="tr-TR" sz="800" b="0" i="0" u="none" strike="noStrike" cap="none">
                <a:solidFill>
                  <a:srgbClr val="D9D9D9"/>
                </a:solidFill>
                <a:latin typeface="Arial"/>
                <a:ea typeface="Arial"/>
                <a:cs typeface="Arial"/>
                <a:sym typeface="Arial"/>
              </a:rPr>
              <a:t> in competition missions. (3-5 sentences)</a:t>
            </a:r>
            <a:endParaRPr sz="1400" b="0" i="0" u="none" strike="noStrike" cap="none">
              <a:solidFill>
                <a:srgbClr val="000000"/>
              </a:solidFill>
              <a:latin typeface="Arial"/>
              <a:ea typeface="Arial"/>
              <a:cs typeface="Arial"/>
              <a:sym typeface="Arial"/>
            </a:endParaRPr>
          </a:p>
        </p:txBody>
      </p:sp>
      <p:sp>
        <p:nvSpPr>
          <p:cNvPr id="342" name="Google Shape;342;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24</a:t>
            </a:fld>
            <a:endParaRPr/>
          </a:p>
        </p:txBody>
      </p:sp>
      <p:sp>
        <p:nvSpPr>
          <p:cNvPr id="343" name="Google Shape;343;p22"/>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45" name="Google Shape;345;p22"/>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2" name="Picture 11">
            <a:extLst>
              <a:ext uri="{FF2B5EF4-FFF2-40B4-BE49-F238E27FC236}">
                <a16:creationId xmlns:a16="http://schemas.microsoft.com/office/drawing/2014/main" id="{915A60DB-A851-479F-BDF5-2504B7AAE758}"/>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23"/>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51" name="Google Shape;351;p23"/>
          <p:cNvSpPr txBox="1"/>
          <p:nvPr/>
        </p:nvSpPr>
        <p:spPr>
          <a:xfrm>
            <a:off x="2911750" y="1370250"/>
            <a:ext cx="5854500" cy="3139291"/>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rPr>
              <a:t>The Science subsystem uses an auger and screw conveyor system to collect and distribute soil samples into our caching unit which stores the samples into sealed containers which effectively insulates the samples from external environment, with minimal cross-contamination.</a:t>
            </a:r>
          </a:p>
          <a:p>
            <a:pPr algn="just">
              <a:buSzPts val="1400"/>
            </a:pPr>
            <a:r>
              <a:rPr lang="en-US"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rPr>
              <a:t>Our on board instruments like Raman spectrometer, NPK probe and digital microscope along with the suite of atmospheric and environmental sensors and, wet laboratory analysis enable us to properly test our hypothesis.</a:t>
            </a:r>
          </a:p>
          <a:p>
            <a:pPr algn="just">
              <a:buSzPts val="1400"/>
            </a:pPr>
            <a:r>
              <a:rPr lang="en-US"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rPr>
              <a:t>The custom-made Raman spectrometer is used to perform the accurate compositional analysis of a given rock sample and can also be used to detect novel substances. </a:t>
            </a:r>
            <a:r>
              <a:rPr lang="en-US" sz="1200" dirty="0">
                <a:solidFill>
                  <a:schemeClr val="bg1"/>
                </a:solidFill>
                <a:latin typeface="Bahnschrift" panose="020B0502040204020203" pitchFamily="34" charset="0"/>
                <a:ea typeface="Arial" panose="020B0604020202020204" pitchFamily="34" charset="0"/>
                <a:cs typeface="Arial" panose="020B0604020202020204" pitchFamily="34" charset="0"/>
              </a:rPr>
              <a:t>The</a:t>
            </a:r>
            <a:r>
              <a:rPr lang="en-US"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rPr>
              <a:t> NPK probe is used to analyze the soil sample for the presence of nitrogen, phosphorus and potassium, which is used to determine the organic content (C:N ratio), soil quality and its capability to harbor life. The probe also provides us with the soil pH, soil moisture and soil temperature.	</a:t>
            </a:r>
          </a:p>
          <a:p>
            <a:pPr algn="just">
              <a:buSzPts val="1400"/>
            </a:pPr>
            <a:r>
              <a:rPr lang="en-US" sz="1200" dirty="0">
                <a:solidFill>
                  <a:schemeClr val="bg1"/>
                </a:solidFill>
                <a:latin typeface="Bahnschrift" panose="020B0502040204020203" pitchFamily="34" charset="0"/>
                <a:ea typeface="Arial" panose="020B0604020202020204" pitchFamily="34" charset="0"/>
                <a:cs typeface="Arial" panose="020B0604020202020204" pitchFamily="34" charset="0"/>
              </a:rPr>
              <a:t>Our </a:t>
            </a:r>
            <a:r>
              <a:rPr lang="en-US"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rPr>
              <a:t>robust science system has been designed keeping in mind all the possible scenarios that the rover might encounter, with redundancies implaced ensuring that all the data required to test the hypothesis is collected.</a:t>
            </a:r>
          </a:p>
        </p:txBody>
      </p:sp>
      <p:sp>
        <p:nvSpPr>
          <p:cNvPr id="352" name="Google Shape;352;p23"/>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53" name="Google Shape;353;p23"/>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3"/>
          <p:cNvSpPr/>
          <p:nvPr/>
        </p:nvSpPr>
        <p:spPr>
          <a:xfrm rot="2700000">
            <a:off x="473644" y="285664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3"/>
          <p:cNvSpPr txBox="1"/>
          <p:nvPr/>
        </p:nvSpPr>
        <p:spPr>
          <a:xfrm>
            <a:off x="525475" y="255947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356" name="Google Shape;356;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25</a:t>
            </a:fld>
            <a:endParaRPr/>
          </a:p>
        </p:txBody>
      </p:sp>
      <p:sp>
        <p:nvSpPr>
          <p:cNvPr id="357" name="Google Shape;357;p23"/>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59" name="Google Shape;359;p23"/>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2" name="Picture 11">
            <a:extLst>
              <a:ext uri="{FF2B5EF4-FFF2-40B4-BE49-F238E27FC236}">
                <a16:creationId xmlns:a16="http://schemas.microsoft.com/office/drawing/2014/main" id="{0C319F63-8872-46A7-943C-66D97F2932A7}"/>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
        <p:nvSpPr>
          <p:cNvPr id="364" name="Google Shape;364;p24"/>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65" name="Google Shape;365;p24"/>
          <p:cNvSpPr txBox="1"/>
          <p:nvPr/>
        </p:nvSpPr>
        <p:spPr>
          <a:xfrm>
            <a:off x="2911750" y="1370250"/>
            <a:ext cx="5854500" cy="295462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dirty="0">
                <a:solidFill>
                  <a:schemeClr val="bg1"/>
                </a:solidFill>
                <a:effectLst/>
                <a:latin typeface="Bahnschrift" panose="020B0502040204020203" pitchFamily="34" charset="0"/>
                <a:ea typeface="Calibri" panose="020F0502020204030204" pitchFamily="34" charset="0"/>
                <a:cs typeface="Calibri" panose="020F0502020204030204" pitchFamily="34" charset="0"/>
              </a:rPr>
              <a:t>The USP of our science system includes the innovative methods for sample caching and insulation.</a:t>
            </a:r>
          </a:p>
          <a:p>
            <a:pPr algn="just">
              <a:buSzPts val="1400"/>
            </a:pPr>
            <a:r>
              <a:rPr lang="en-US" sz="1200" dirty="0">
                <a:solidFill>
                  <a:schemeClr val="bg1"/>
                </a:solidFill>
                <a:effectLst/>
                <a:latin typeface="Bahnschrift" panose="020B0502040204020203" pitchFamily="34" charset="0"/>
                <a:ea typeface="Calibri" panose="020F0502020204030204" pitchFamily="34" charset="0"/>
                <a:cs typeface="Calibri" panose="020F0502020204030204" pitchFamily="34" charset="0"/>
              </a:rPr>
              <a:t>The drilling system mounted on the rover can be motioned into the z-axis to collect the soil sample. A vertical auger is used to dig, drill, and take the soil to the rover. A horizontally placed Archimedes Screw is used to transfer the soil from the vertical auger to the carousel system to store the soil samples in insulation. The carousel system is moved to the desired test tube using a vertically placed encoded motor coupled to the carousel. Upon a single instruction the carousel rotates and places the desired test tube mouth under the horizontal Archimedes Screw soil drop point. The test tubes have an innovative cap which acts as a one-way valve once the drop point and the mouth of the test tube are aligned the drop point opens the valve by a certain force and drops the soil in. Then the one-way valve closes due to its property of being flexible as it is 3D printed from TPU effectively sealing the tube and protecting the sample from the external environment without any additional active mechanism.</a:t>
            </a:r>
            <a:endParaRPr lang="en-IN" sz="1200" dirty="0">
              <a:solidFill>
                <a:schemeClr val="bg1"/>
              </a:solidFill>
              <a:effectLst/>
              <a:latin typeface="Bahnschrift" panose="020B0502040204020203" pitchFamily="34" charset="0"/>
              <a:ea typeface="Arial" panose="020B0604020202020204" pitchFamily="34" charset="0"/>
              <a:cs typeface="Arial" panose="020B0604020202020204" pitchFamily="34" charset="0"/>
            </a:endParaRPr>
          </a:p>
        </p:txBody>
      </p:sp>
      <p:sp>
        <p:nvSpPr>
          <p:cNvPr id="366" name="Google Shape;366;p24"/>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367" name="Google Shape;367;p24"/>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26</a:t>
            </a:fld>
            <a:endParaRPr/>
          </a:p>
        </p:txBody>
      </p:sp>
      <p:sp>
        <p:nvSpPr>
          <p:cNvPr id="369" name="Google Shape;369;p24"/>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71" name="Google Shape;371;p24"/>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0" name="Picture 9">
            <a:extLst>
              <a:ext uri="{FF2B5EF4-FFF2-40B4-BE49-F238E27FC236}">
                <a16:creationId xmlns:a16="http://schemas.microsoft.com/office/drawing/2014/main" id="{B7CB2ED2-A8C9-4DEF-A492-189D0FF89693}"/>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sp>
        <p:nvSpPr>
          <p:cNvPr id="376" name="Google Shape;376;p25"/>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77" name="Google Shape;377;p25"/>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txBox="1"/>
          <p:nvPr/>
        </p:nvSpPr>
        <p:spPr>
          <a:xfrm>
            <a:off x="525475" y="2134999"/>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photo/screenshots)</a:t>
            </a:r>
            <a:endParaRPr sz="1400" b="0" i="0" u="none" strike="noStrike" cap="none">
              <a:solidFill>
                <a:srgbClr val="000000"/>
              </a:solidFill>
              <a:latin typeface="Arial"/>
              <a:ea typeface="Arial"/>
              <a:cs typeface="Arial"/>
              <a:sym typeface="Arial"/>
            </a:endParaRPr>
          </a:p>
        </p:txBody>
      </p:sp>
      <p:sp>
        <p:nvSpPr>
          <p:cNvPr id="379" name="Google Shape;37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27</a:t>
            </a:fld>
            <a:endParaRPr/>
          </a:p>
        </p:txBody>
      </p:sp>
      <p:sp>
        <p:nvSpPr>
          <p:cNvPr id="380" name="Google Shape;380;p25"/>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382" name="Google Shape;382;p25"/>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0" name="Picture 9">
            <a:extLst>
              <a:ext uri="{FF2B5EF4-FFF2-40B4-BE49-F238E27FC236}">
                <a16:creationId xmlns:a16="http://schemas.microsoft.com/office/drawing/2014/main" id="{1ADC271A-1115-4D29-9082-4DD077153071}"/>
              </a:ext>
            </a:extLst>
          </p:cNvPr>
          <p:cNvPicPr>
            <a:picLocks noChangeAspect="1"/>
          </p:cNvPicPr>
          <p:nvPr/>
        </p:nvPicPr>
        <p:blipFill>
          <a:blip r:embed="rId5"/>
          <a:stretch>
            <a:fillRect/>
          </a:stretch>
        </p:blipFill>
        <p:spPr>
          <a:xfrm>
            <a:off x="349225" y="4318829"/>
            <a:ext cx="1838569" cy="436004"/>
          </a:xfrm>
          <a:prstGeom prst="rect">
            <a:avLst/>
          </a:prstGeom>
        </p:spPr>
      </p:pic>
      <p:pic>
        <p:nvPicPr>
          <p:cNvPr id="3" name="Picture 2">
            <a:extLst>
              <a:ext uri="{FF2B5EF4-FFF2-40B4-BE49-F238E27FC236}">
                <a16:creationId xmlns:a16="http://schemas.microsoft.com/office/drawing/2014/main" id="{F96A2372-EB4E-4BC2-812C-689F88B0F143}"/>
              </a:ext>
            </a:extLst>
          </p:cNvPr>
          <p:cNvPicPr>
            <a:picLocks noChangeAspect="1"/>
          </p:cNvPicPr>
          <p:nvPr/>
        </p:nvPicPr>
        <p:blipFill>
          <a:blip r:embed="rId6"/>
          <a:stretch>
            <a:fillRect/>
          </a:stretch>
        </p:blipFill>
        <p:spPr>
          <a:xfrm>
            <a:off x="2064480" y="1592982"/>
            <a:ext cx="3530903" cy="2057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3A3FBE7-0293-4ADF-8EB3-16E371800B16}"/>
              </a:ext>
            </a:extLst>
          </p:cNvPr>
          <p:cNvPicPr>
            <a:picLocks noChangeAspect="1"/>
          </p:cNvPicPr>
          <p:nvPr/>
        </p:nvPicPr>
        <p:blipFill>
          <a:blip r:embed="rId7"/>
          <a:stretch>
            <a:fillRect/>
          </a:stretch>
        </p:blipFill>
        <p:spPr>
          <a:xfrm>
            <a:off x="5864426" y="1537235"/>
            <a:ext cx="2989062" cy="2168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26"/>
          <p:cNvSpPr txBox="1"/>
          <p:nvPr/>
        </p:nvSpPr>
        <p:spPr>
          <a:xfrm>
            <a:off x="525475" y="1211700"/>
            <a:ext cx="20088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Science Payload:</a:t>
            </a:r>
            <a:endParaRPr sz="2400" b="1" i="0" u="none" strike="noStrike" cap="none">
              <a:solidFill>
                <a:srgbClr val="F2F2F2"/>
              </a:solidFill>
              <a:latin typeface="Calibri"/>
              <a:ea typeface="Calibri"/>
              <a:cs typeface="Calibri"/>
              <a:sym typeface="Calibri"/>
            </a:endParaRPr>
          </a:p>
        </p:txBody>
      </p:sp>
      <p:sp>
        <p:nvSpPr>
          <p:cNvPr id="388" name="Google Shape;388;p26"/>
          <p:cNvSpPr txBox="1"/>
          <p:nvPr/>
        </p:nvSpPr>
        <p:spPr>
          <a:xfrm>
            <a:off x="2911750" y="1370250"/>
            <a:ext cx="5854500" cy="1477297"/>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b="0" i="0" u="none" strike="noStrike" dirty="0">
                <a:solidFill>
                  <a:schemeClr val="bg1"/>
                </a:solidFill>
                <a:effectLst/>
                <a:latin typeface="Bahnschrift" panose="020B0502040204020203" pitchFamily="34" charset="0"/>
              </a:rPr>
              <a:t>The science payload installed on the rover weighs less than 15 kg. Both the science subsystem and the drive system can function independently without putting a significant load on the battery. Our science system consists of Brushed geared dc  and Servo motors for better and reliable actuation of various science subsystems.  Also, these high torque light weight motors are used to minimize the overall weight of science system. </a:t>
            </a:r>
            <a:r>
              <a:rPr lang="en-US" sz="1200" dirty="0">
                <a:solidFill>
                  <a:schemeClr val="bg1"/>
                </a:solidFill>
                <a:latin typeface="Bahnschrift" panose="020B0502040204020203" pitchFamily="34" charset="0"/>
              </a:rPr>
              <a:t>The reduction of overall weight helps us on field to maneuver and perform tests accurately.</a:t>
            </a:r>
          </a:p>
        </p:txBody>
      </p:sp>
      <p:sp>
        <p:nvSpPr>
          <p:cNvPr id="389" name="Google Shape;389;p26"/>
          <p:cNvSpPr txBox="1"/>
          <p:nvPr/>
        </p:nvSpPr>
        <p:spPr>
          <a:xfrm>
            <a:off x="525475" y="210955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mass and battery duration (3-5 sentences)</a:t>
            </a:r>
            <a:endParaRPr sz="1400" b="0" i="0" u="none" strike="noStrike" cap="none">
              <a:solidFill>
                <a:srgbClr val="000000"/>
              </a:solidFill>
              <a:latin typeface="Arial"/>
              <a:ea typeface="Arial"/>
              <a:cs typeface="Arial"/>
              <a:sym typeface="Arial"/>
            </a:endParaRPr>
          </a:p>
        </p:txBody>
      </p:sp>
      <p:sp>
        <p:nvSpPr>
          <p:cNvPr id="390" name="Google Shape;390;p26"/>
          <p:cNvSpPr/>
          <p:nvPr/>
        </p:nvSpPr>
        <p:spPr>
          <a:xfrm rot="2700000">
            <a:off x="473644" y="2309062"/>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26"/>
          <p:cNvSpPr/>
          <p:nvPr/>
        </p:nvSpPr>
        <p:spPr>
          <a:xfrm rot="2700000">
            <a:off x="473644" y="2733537"/>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6"/>
          <p:cNvSpPr txBox="1"/>
          <p:nvPr/>
        </p:nvSpPr>
        <p:spPr>
          <a:xfrm>
            <a:off x="525475" y="2559475"/>
            <a:ext cx="2093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a:solidFill>
                  <a:srgbClr val="D9D9D9"/>
                </a:solidFill>
              </a:rPr>
              <a:t>Discuss the system's adequacy for its role</a:t>
            </a:r>
            <a:r>
              <a:rPr lang="tr-TR" sz="800" b="0" i="0" u="none" strike="noStrike" cap="none">
                <a:solidFill>
                  <a:srgbClr val="D9D9D9"/>
                </a:solidFill>
                <a:latin typeface="Arial"/>
                <a:ea typeface="Arial"/>
                <a:cs typeface="Arial"/>
                <a:sym typeface="Arial"/>
              </a:rPr>
              <a:t> in competition missions. (3-5 sentences)</a:t>
            </a:r>
            <a:endParaRPr sz="1400" b="0" i="0" u="none" strike="noStrike" cap="none">
              <a:solidFill>
                <a:srgbClr val="000000"/>
              </a:solidFill>
              <a:latin typeface="Arial"/>
              <a:ea typeface="Arial"/>
              <a:cs typeface="Arial"/>
              <a:sym typeface="Arial"/>
            </a:endParaRPr>
          </a:p>
        </p:txBody>
      </p:sp>
      <p:sp>
        <p:nvSpPr>
          <p:cNvPr id="393" name="Google Shape;39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28</a:t>
            </a:fld>
            <a:endParaRPr/>
          </a:p>
        </p:txBody>
      </p:sp>
      <p:sp>
        <p:nvSpPr>
          <p:cNvPr id="394" name="Google Shape;394;p26"/>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396" name="Google Shape;396;p2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2" name="Picture 11">
            <a:extLst>
              <a:ext uri="{FF2B5EF4-FFF2-40B4-BE49-F238E27FC236}">
                <a16:creationId xmlns:a16="http://schemas.microsoft.com/office/drawing/2014/main" id="{4350699C-BE6D-4EAE-938B-6025ECA1CD00}"/>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0"/>
        <p:cNvGrpSpPr/>
        <p:nvPr/>
      </p:nvGrpSpPr>
      <p:grpSpPr>
        <a:xfrm>
          <a:off x="0" y="0"/>
          <a:ext cx="0" cy="0"/>
          <a:chOff x="0" y="0"/>
          <a:chExt cx="0" cy="0"/>
        </a:xfrm>
      </p:grpSpPr>
      <p:sp>
        <p:nvSpPr>
          <p:cNvPr id="401" name="Google Shape;401;p27"/>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02" name="Google Shape;402;p27"/>
          <p:cNvSpPr txBox="1"/>
          <p:nvPr/>
        </p:nvSpPr>
        <p:spPr>
          <a:xfrm>
            <a:off x="2911750" y="1370250"/>
            <a:ext cx="5854500" cy="3508623"/>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ground station consists of two master computers which will help in monitoring and controlling the rover with the help of two joysticks.</a:t>
            </a:r>
            <a:r>
              <a:rPr lang="en-US" sz="1200" dirty="0">
                <a:solidFill>
                  <a:srgbClr val="F2F2F2"/>
                </a:solidFill>
                <a:latin typeface="Bahnschrift" panose="020B0502040204020203" pitchFamily="34" charset="0"/>
                <a:ea typeface="Calibri"/>
                <a:cs typeface="Calibri"/>
                <a:sym typeface="Calibri"/>
              </a:rPr>
              <a:t> </a:t>
            </a:r>
            <a:endParaRPr lang="en-US" sz="1200" b="0" i="0" u="none" strike="noStrike" cap="none"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It dwells on the video feeds gained through FPV cameras installed on the rover using their own transmission frequency channels along with IP cameras which utilize the frequency band of the antennae for the same.</a:t>
            </a: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ground antennae creates a local network on which the master computers can publish messages and commands to the rover. The omnidirectional antenna on the rover receives the signals, interprets them and sends to the on-board Nvidia Jetson Nano, also connected on the same network thus allowing us to creating exchange information using ROS. </a:t>
            </a: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Working as the brain of the computer, The </a:t>
            </a:r>
            <a:r>
              <a:rPr lang="en-US" sz="1200" b="0" i="0" u="none" strike="noStrike" cap="none" dirty="0" err="1">
                <a:solidFill>
                  <a:srgbClr val="F2F2F2"/>
                </a:solidFill>
                <a:latin typeface="Bahnschrift" panose="020B0502040204020203" pitchFamily="34" charset="0"/>
                <a:ea typeface="Calibri"/>
                <a:cs typeface="Calibri"/>
                <a:sym typeface="Calibri"/>
              </a:rPr>
              <a:t>jetson</a:t>
            </a:r>
            <a:r>
              <a:rPr lang="en-US" sz="1200" b="0" i="0" u="none" strike="noStrike" cap="none" dirty="0">
                <a:solidFill>
                  <a:srgbClr val="F2F2F2"/>
                </a:solidFill>
                <a:latin typeface="Bahnschrift" panose="020B0502040204020203" pitchFamily="34" charset="0"/>
                <a:ea typeface="Calibri"/>
                <a:cs typeface="Calibri"/>
                <a:sym typeface="Calibri"/>
              </a:rPr>
              <a:t> processes all the incoming data and publishes the commands accordingly on ‘Drive’ Topic. </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All the information received on this topic is then shared to STM32 using I2C communication protocol, which processes and further sends the signals down to the motor drivers of the motors of the drive systems and other subsystems as well.</a:t>
            </a: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dirty="0">
                <a:solidFill>
                  <a:srgbClr val="F2F2F2"/>
                </a:solidFill>
                <a:latin typeface="Bahnschrift" panose="020B0502040204020203" pitchFamily="34" charset="0"/>
                <a:ea typeface="Calibri"/>
                <a:cs typeface="Calibri"/>
                <a:sym typeface="Calibri"/>
              </a:rPr>
              <a:t>This system is considered for its ease of debugging, robust control over the rover and flexibility. </a:t>
            </a:r>
            <a:endParaRPr lang="en-US" sz="1200" b="0" i="0" u="none" strike="noStrike" cap="none" dirty="0">
              <a:solidFill>
                <a:srgbClr val="F2F2F2"/>
              </a:solidFill>
              <a:latin typeface="Bahnschrift" panose="020B0502040204020203" pitchFamily="34" charset="0"/>
              <a:ea typeface="Calibri"/>
              <a:cs typeface="Calibri"/>
              <a:sym typeface="Calibri"/>
            </a:endParaRPr>
          </a:p>
        </p:txBody>
      </p:sp>
      <p:sp>
        <p:nvSpPr>
          <p:cNvPr id="403" name="Google Shape;403;p27"/>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7"/>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What is used? Describe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05" name="Google Shape;405;p27"/>
          <p:cNvSpPr txBox="1"/>
          <p:nvPr/>
        </p:nvSpPr>
        <p:spPr>
          <a:xfrm>
            <a:off x="525474" y="3300754"/>
            <a:ext cx="20088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Why the system is chosen? What are the considerations? What are weaknesses and strengths?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1400" b="0" i="0" u="none" strike="noStrike" cap="none">
              <a:solidFill>
                <a:srgbClr val="000000"/>
              </a:solidFill>
              <a:latin typeface="Arial"/>
              <a:ea typeface="Arial"/>
              <a:cs typeface="Arial"/>
              <a:sym typeface="Arial"/>
            </a:endParaRPr>
          </a:p>
        </p:txBody>
      </p:sp>
      <p:sp>
        <p:nvSpPr>
          <p:cNvPr id="406" name="Google Shape;406;p27"/>
          <p:cNvSpPr/>
          <p:nvPr/>
        </p:nvSpPr>
        <p:spPr>
          <a:xfrm rot="2700000">
            <a:off x="483259" y="3591134"/>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29</a:t>
            </a:fld>
            <a:endParaRPr/>
          </a:p>
        </p:txBody>
      </p:sp>
      <p:sp>
        <p:nvSpPr>
          <p:cNvPr id="408" name="Google Shape;408;p27"/>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10" name="Google Shape;410;p27"/>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2" name="Picture 11">
            <a:extLst>
              <a:ext uri="{FF2B5EF4-FFF2-40B4-BE49-F238E27FC236}">
                <a16:creationId xmlns:a16="http://schemas.microsoft.com/office/drawing/2014/main" id="{6A6197E7-EBE9-44D7-9B0D-5F02CCB274FC}"/>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tr-TR" sz="3600" b="1">
                <a:solidFill>
                  <a:srgbClr val="56B5BF"/>
                </a:solidFill>
                <a:latin typeface="Calibri"/>
                <a:ea typeface="Calibri"/>
                <a:cs typeface="Calibri"/>
                <a:sym typeface="Calibri"/>
              </a:rPr>
              <a:t>TEAM INFO</a:t>
            </a:r>
            <a:endParaRPr sz="3600" b="1">
              <a:solidFill>
                <a:srgbClr val="56B5BF"/>
              </a:solidFill>
              <a:latin typeface="Calibri"/>
              <a:ea typeface="Calibri"/>
              <a:cs typeface="Calibri"/>
              <a:sym typeface="Calibri"/>
            </a:endParaRPr>
          </a:p>
        </p:txBody>
      </p:sp>
      <p:sp>
        <p:nvSpPr>
          <p:cNvPr id="82" name="Google Shape;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a:t>
            </a:fld>
            <a:endParaRPr/>
          </a:p>
        </p:txBody>
      </p:sp>
      <p:sp>
        <p:nvSpPr>
          <p:cNvPr id="83" name="Google Shape;83;p3"/>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Institution:</a:t>
            </a:r>
            <a:endParaRPr sz="2400" b="1" i="0" u="none" strike="noStrike" cap="none">
              <a:solidFill>
                <a:srgbClr val="F2F2F2"/>
              </a:solidFill>
              <a:latin typeface="Calibri"/>
              <a:ea typeface="Calibri"/>
              <a:cs typeface="Calibri"/>
              <a:sym typeface="Calibri"/>
            </a:endParaRPr>
          </a:p>
        </p:txBody>
      </p:sp>
      <p:sp>
        <p:nvSpPr>
          <p:cNvPr id="84" name="Google Shape;84;p3"/>
          <p:cNvSpPr txBox="1"/>
          <p:nvPr/>
        </p:nvSpPr>
        <p:spPr>
          <a:xfrm>
            <a:off x="525475" y="26350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tr-TR" sz="2400" b="1" i="0" u="none" strike="noStrike" cap="none">
                <a:solidFill>
                  <a:srgbClr val="F2F2F2"/>
                </a:solidFill>
                <a:latin typeface="Calibri"/>
                <a:ea typeface="Calibri"/>
                <a:cs typeface="Calibri"/>
                <a:sym typeface="Calibri"/>
              </a:rPr>
              <a:t>Academic</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Consultant:</a:t>
            </a:r>
            <a:endParaRPr sz="2400" b="1" i="0" u="none" strike="noStrike" cap="none">
              <a:solidFill>
                <a:srgbClr val="F2F2F2"/>
              </a:solidFill>
              <a:latin typeface="Calibri"/>
              <a:ea typeface="Calibri"/>
              <a:cs typeface="Calibri"/>
              <a:sym typeface="Calibri"/>
            </a:endParaRPr>
          </a:p>
        </p:txBody>
      </p:sp>
      <p:sp>
        <p:nvSpPr>
          <p:cNvPr id="85" name="Google Shape;85;p3"/>
          <p:cNvSpPr txBox="1"/>
          <p:nvPr/>
        </p:nvSpPr>
        <p:spPr>
          <a:xfrm>
            <a:off x="525475" y="198575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and address of the affiliated academic institution.</a:t>
            </a:r>
            <a:endParaRPr sz="800" b="0" i="0" u="none" strike="noStrike" cap="none">
              <a:solidFill>
                <a:srgbClr val="999999"/>
              </a:solidFill>
              <a:latin typeface="Calibri"/>
              <a:ea typeface="Calibri"/>
              <a:cs typeface="Calibri"/>
              <a:sym typeface="Calibri"/>
            </a:endParaRPr>
          </a:p>
        </p:txBody>
      </p:sp>
      <p:sp>
        <p:nvSpPr>
          <p:cNvPr id="86" name="Google Shape;86;p3"/>
          <p:cNvSpPr txBox="1"/>
          <p:nvPr/>
        </p:nvSpPr>
        <p:spPr>
          <a:xfrm>
            <a:off x="525475" y="3425438"/>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Name, affiliated academic institution and contact information of academic consultant.</a:t>
            </a:r>
            <a:endParaRPr sz="800" b="0" i="0" u="none" strike="noStrike" cap="none">
              <a:solidFill>
                <a:srgbClr val="999999"/>
              </a:solidFill>
              <a:latin typeface="Calibri"/>
              <a:ea typeface="Calibri"/>
              <a:cs typeface="Calibri"/>
              <a:sym typeface="Calibri"/>
            </a:endParaRPr>
          </a:p>
        </p:txBody>
      </p:sp>
      <p:sp>
        <p:nvSpPr>
          <p:cNvPr id="87" name="Google Shape;87;p3"/>
          <p:cNvSpPr txBox="1"/>
          <p:nvPr/>
        </p:nvSpPr>
        <p:spPr>
          <a:xfrm>
            <a:off x="2911750" y="1370250"/>
            <a:ext cx="5854500" cy="553968"/>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200" b="0" i="0" dirty="0">
                <a:solidFill>
                  <a:schemeClr val="bg1"/>
                </a:solidFill>
                <a:effectLst/>
                <a:latin typeface="Bahnschrift" panose="020B0502040204020203" pitchFamily="34" charset="0"/>
              </a:rPr>
              <a:t>Vellore Institute of Technology</a:t>
            </a:r>
            <a:endParaRPr lang="en-IN" sz="1200" dirty="0">
              <a:solidFill>
                <a:schemeClr val="bg1"/>
              </a:solidFill>
              <a:effectLst/>
              <a:latin typeface="Bahnschrift" panose="020B0502040204020203" pitchFamily="34" charset="0"/>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IN" sz="1200" b="0" i="0" dirty="0">
                <a:solidFill>
                  <a:schemeClr val="bg1"/>
                </a:solidFill>
                <a:effectLst/>
                <a:latin typeface="Bahnschrift" panose="020B0502040204020203" pitchFamily="34" charset="0"/>
              </a:rPr>
              <a:t>Vellore Campus, Tiruvalam Rd, Katpadi, Vellore, Tamil Nadu, 632014 </a:t>
            </a:r>
            <a:endParaRPr lang="en-IN" sz="1200" b="0" i="0" u="none" strike="noStrike" cap="none" dirty="0">
              <a:solidFill>
                <a:schemeClr val="bg1"/>
              </a:solidFill>
              <a:latin typeface="Bahnschrift" panose="020B0502040204020203" pitchFamily="34" charset="0"/>
              <a:ea typeface="Calibri"/>
              <a:cs typeface="Calibri"/>
              <a:sym typeface="Calibri"/>
            </a:endParaRPr>
          </a:p>
        </p:txBody>
      </p:sp>
      <p:sp>
        <p:nvSpPr>
          <p:cNvPr id="88" name="Google Shape;88;p3"/>
          <p:cNvSpPr txBox="1"/>
          <p:nvPr/>
        </p:nvSpPr>
        <p:spPr>
          <a:xfrm>
            <a:off x="2911750" y="2767600"/>
            <a:ext cx="5854500" cy="1138743"/>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Dr. Sudhakar N</a:t>
            </a:r>
          </a:p>
          <a:p>
            <a:pPr marL="0" marR="0" lvl="0" indent="0" algn="l" rtl="0">
              <a:lnSpc>
                <a:spcPct val="100000"/>
              </a:lnSpc>
              <a:spcBef>
                <a:spcPts val="0"/>
              </a:spcBef>
              <a:spcAft>
                <a:spcPts val="0"/>
              </a:spcAft>
              <a:buClr>
                <a:srgbClr val="000000"/>
              </a:buClr>
              <a:buSzPts val="1400"/>
              <a:buFont typeface="Arial"/>
              <a:buNone/>
            </a:pPr>
            <a:r>
              <a:rPr lang="en-IN" sz="1200" dirty="0">
                <a:solidFill>
                  <a:srgbClr val="F2F2F2"/>
                </a:solidFill>
                <a:latin typeface="Bahnschrift" panose="020B0502040204020203" pitchFamily="34" charset="0"/>
                <a:ea typeface="Calibri"/>
                <a:cs typeface="Calibri"/>
                <a:sym typeface="Calibri"/>
              </a:rPr>
              <a:t>Assistant Director, Students Welfare </a:t>
            </a:r>
          </a:p>
          <a:p>
            <a:pPr>
              <a:buSzPts val="1400"/>
            </a:pPr>
            <a:r>
              <a:rPr lang="en-IN" sz="1200" b="0" i="0" dirty="0">
                <a:solidFill>
                  <a:schemeClr val="bg1"/>
                </a:solidFill>
                <a:effectLst/>
                <a:latin typeface="Bahnschrift" panose="020B0502040204020203" pitchFamily="34" charset="0"/>
              </a:rPr>
              <a:t>Vellore Institute of Technology, Vellore</a:t>
            </a:r>
          </a:p>
          <a:p>
            <a:pPr>
              <a:buSzPts val="1400"/>
            </a:pPr>
            <a:r>
              <a:rPr lang="en-IN" sz="1200" dirty="0">
                <a:solidFill>
                  <a:schemeClr val="bg1"/>
                </a:solidFill>
                <a:latin typeface="Bahnschrift" panose="020B0502040204020203" pitchFamily="34" charset="0"/>
                <a:ea typeface="Calibri"/>
                <a:cs typeface="Calibri"/>
                <a:sym typeface="Calibri"/>
              </a:rPr>
              <a:t>Email: </a:t>
            </a:r>
            <a:r>
              <a:rPr lang="en-IN" sz="1200" dirty="0">
                <a:solidFill>
                  <a:schemeClr val="bg1"/>
                </a:solidFill>
                <a:latin typeface="Bahnschrift" panose="020B0502040204020203" pitchFamily="34" charset="0"/>
                <a:ea typeface="Calibri"/>
                <a:cs typeface="Calibri"/>
                <a:sym typeface="Calibri"/>
                <a:hlinkClick r:id="rId4"/>
              </a:rPr>
              <a:t>nsudhakar@vit.ac.in</a:t>
            </a:r>
            <a:endParaRPr lang="en-IN" sz="1200" dirty="0">
              <a:solidFill>
                <a:schemeClr val="bg1"/>
              </a:solidFill>
              <a:latin typeface="Bahnschrift" panose="020B0502040204020203" pitchFamily="34" charset="0"/>
              <a:ea typeface="Calibri"/>
              <a:cs typeface="Calibri"/>
              <a:sym typeface="Calibri"/>
            </a:endParaRPr>
          </a:p>
          <a:p>
            <a:pPr>
              <a:buSzPts val="1400"/>
            </a:pPr>
            <a:r>
              <a:rPr lang="en-IN" sz="1200" dirty="0">
                <a:solidFill>
                  <a:schemeClr val="bg1"/>
                </a:solidFill>
                <a:effectLst/>
                <a:latin typeface="Bahnschrift" panose="020B0502040204020203" pitchFamily="34" charset="0"/>
                <a:ea typeface="Calibri"/>
                <a:cs typeface="Calibri"/>
                <a:sym typeface="Calibri"/>
              </a:rPr>
              <a:t>Contact: +91 99420 02947</a:t>
            </a:r>
          </a:p>
        </p:txBody>
      </p:sp>
      <p:sp>
        <p:nvSpPr>
          <p:cNvPr id="89" name="Google Shape;89;p3"/>
          <p:cNvSpPr/>
          <p:nvPr/>
        </p:nvSpPr>
        <p:spPr>
          <a:xfrm rot="2700000">
            <a:off x="473644" y="21599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
          <p:cNvSpPr/>
          <p:nvPr/>
        </p:nvSpPr>
        <p:spPr>
          <a:xfrm rot="2700000">
            <a:off x="473644" y="36611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3"/>
          <p:cNvPicPr preferRelativeResize="0"/>
          <p:nvPr/>
        </p:nvPicPr>
        <p:blipFill rotWithShape="1">
          <a:blip r:embed="rId5">
            <a:alphaModFix/>
          </a:blip>
          <a:srcRect/>
          <a:stretch/>
        </p:blipFill>
        <p:spPr>
          <a:xfrm>
            <a:off x="7550025" y="445025"/>
            <a:ext cx="1196783" cy="342161"/>
          </a:xfrm>
          <a:prstGeom prst="rect">
            <a:avLst/>
          </a:prstGeom>
          <a:noFill/>
          <a:ln>
            <a:noFill/>
          </a:ln>
        </p:spPr>
      </p:pic>
      <p:pic>
        <p:nvPicPr>
          <p:cNvPr id="14" name="Picture 13">
            <a:extLst>
              <a:ext uri="{FF2B5EF4-FFF2-40B4-BE49-F238E27FC236}">
                <a16:creationId xmlns:a16="http://schemas.microsoft.com/office/drawing/2014/main" id="{1C564DA5-F8FF-4E54-8838-3D51D330D8E1}"/>
              </a:ext>
            </a:extLst>
          </p:cNvPr>
          <p:cNvPicPr>
            <a:picLocks noChangeAspect="1"/>
          </p:cNvPicPr>
          <p:nvPr/>
        </p:nvPicPr>
        <p:blipFill>
          <a:blip r:embed="rId6"/>
          <a:stretch>
            <a:fillRect/>
          </a:stretch>
        </p:blipFill>
        <p:spPr>
          <a:xfrm>
            <a:off x="349225" y="4318829"/>
            <a:ext cx="1838569" cy="4360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sp>
        <p:nvSpPr>
          <p:cNvPr id="415" name="Google Shape;415;p28"/>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16" name="Google Shape;416;p28"/>
          <p:cNvSpPr txBox="1"/>
          <p:nvPr/>
        </p:nvSpPr>
        <p:spPr>
          <a:xfrm>
            <a:off x="2911750" y="1370250"/>
            <a:ext cx="5854500" cy="2031295"/>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omnidirectional antenna is modular and foldable, for better access and storage</a:t>
            </a:r>
            <a:r>
              <a:rPr lang="en-US" sz="1200" dirty="0">
                <a:solidFill>
                  <a:srgbClr val="F2F2F2"/>
                </a:solidFill>
                <a:latin typeface="Bahnschrift" panose="020B0502040204020203" pitchFamily="34" charset="0"/>
                <a:ea typeface="Calibri"/>
                <a:cs typeface="Calibri"/>
                <a:sym typeface="Calibri"/>
              </a:rPr>
              <a:t>, as well as provides a 360-degree coverage area, allowing it to receive signals from any direction.</a:t>
            </a:r>
            <a:endParaRPr lang="en-US" sz="1200" b="0" i="0" u="none" strike="noStrike" cap="none"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height of our sector antenna is adjustable, hence giving our communication system better range, line of sight and flexibility. </a:t>
            </a:r>
          </a:p>
          <a:p>
            <a:pPr marL="0" marR="0" lvl="0" indent="0" algn="just" rtl="0">
              <a:lnSpc>
                <a:spcPct val="100000"/>
              </a:lnSpc>
              <a:spcBef>
                <a:spcPts val="0"/>
              </a:spcBef>
              <a:spcAft>
                <a:spcPts val="0"/>
              </a:spcAft>
              <a:buClr>
                <a:srgbClr val="000000"/>
              </a:buClr>
              <a:buSzPts val="1400"/>
              <a:buFont typeface="Arial"/>
              <a:buNone/>
            </a:pP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The sector antenna has high gain and a narrow beamwidth to cover a specific sector of the area, which can increase the signal strength and reduce interference from other wireless networks in that particular sector.</a:t>
            </a:r>
          </a:p>
        </p:txBody>
      </p:sp>
      <p:sp>
        <p:nvSpPr>
          <p:cNvPr id="417" name="Google Shape;417;p28"/>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8"/>
          <p:cNvSpPr txBox="1"/>
          <p:nvPr/>
        </p:nvSpPr>
        <p:spPr>
          <a:xfrm>
            <a:off x="525474" y="2871780"/>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Unique points and inspirations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(3-5 sentences)</a:t>
            </a:r>
            <a:endParaRPr sz="800" b="0" i="0" u="none" strike="noStrike" cap="none">
              <a:solidFill>
                <a:srgbClr val="D9D9D9"/>
              </a:solidFill>
              <a:latin typeface="Arial"/>
              <a:ea typeface="Arial"/>
              <a:cs typeface="Arial"/>
              <a:sym typeface="Arial"/>
            </a:endParaRPr>
          </a:p>
        </p:txBody>
      </p:sp>
      <p:sp>
        <p:nvSpPr>
          <p:cNvPr id="419" name="Google Shape;419;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30</a:t>
            </a:fld>
            <a:endParaRPr/>
          </a:p>
        </p:txBody>
      </p:sp>
      <p:sp>
        <p:nvSpPr>
          <p:cNvPr id="420" name="Google Shape;420;p28"/>
          <p:cNvSpPr txBox="1"/>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F2F2F2"/>
                </a:solidFill>
                <a:latin typeface="Calibri"/>
                <a:ea typeface="Calibri"/>
                <a:cs typeface="Calibri"/>
                <a:sym typeface="Calibri"/>
              </a:rPr>
              <a:t>ROVER DESIGN</a:t>
            </a:r>
            <a:endParaRPr sz="3600" b="1" i="0" u="none" strike="noStrike" cap="none">
              <a:solidFill>
                <a:srgbClr val="F2F2F2"/>
              </a:solidFill>
              <a:latin typeface="Calibri"/>
              <a:ea typeface="Calibri"/>
              <a:cs typeface="Calibri"/>
              <a:sym typeface="Calibri"/>
            </a:endParaRPr>
          </a:p>
        </p:txBody>
      </p:sp>
      <p:pic>
        <p:nvPicPr>
          <p:cNvPr id="422" name="Google Shape;422;p28"/>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0" name="Picture 9">
            <a:extLst>
              <a:ext uri="{FF2B5EF4-FFF2-40B4-BE49-F238E27FC236}">
                <a16:creationId xmlns:a16="http://schemas.microsoft.com/office/drawing/2014/main" id="{05F6AD66-DC62-44CB-8298-EDCD2978DEEC}"/>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6"/>
        <p:cNvGrpSpPr/>
        <p:nvPr/>
      </p:nvGrpSpPr>
      <p:grpSpPr>
        <a:xfrm>
          <a:off x="0" y="0"/>
          <a:ext cx="0" cy="0"/>
          <a:chOff x="0" y="0"/>
          <a:chExt cx="0" cy="0"/>
        </a:xfrm>
      </p:grpSpPr>
      <p:sp>
        <p:nvSpPr>
          <p:cNvPr id="427" name="Google Shape;427;p29"/>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28" name="Google Shape;428;p29"/>
          <p:cNvSpPr txBox="1"/>
          <p:nvPr/>
        </p:nvSpPr>
        <p:spPr>
          <a:xfrm>
            <a:off x="525474" y="2873663"/>
            <a:ext cx="2008800"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Visuals of the system </a:t>
            </a:r>
            <a:endParaRPr sz="800" b="0" i="0" u="none" strike="noStrike" cap="none">
              <a:solidFill>
                <a:srgbClr val="D9D9D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(2 photos/screenshots)</a:t>
            </a:r>
            <a:endParaRPr sz="1400" b="0" i="0" u="none" strike="noStrike" cap="none">
              <a:solidFill>
                <a:srgbClr val="000000"/>
              </a:solidFill>
              <a:latin typeface="Arial"/>
              <a:ea typeface="Arial"/>
              <a:cs typeface="Arial"/>
              <a:sym typeface="Arial"/>
            </a:endParaRPr>
          </a:p>
        </p:txBody>
      </p:sp>
      <p:sp>
        <p:nvSpPr>
          <p:cNvPr id="429" name="Google Shape;429;p29"/>
          <p:cNvSpPr/>
          <p:nvPr/>
        </p:nvSpPr>
        <p:spPr>
          <a:xfrm rot="2700000">
            <a:off x="483259" y="3047725"/>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31</a:t>
            </a:fld>
            <a:endParaRPr/>
          </a:p>
        </p:txBody>
      </p:sp>
      <p:sp>
        <p:nvSpPr>
          <p:cNvPr id="431" name="Google Shape;431;p29"/>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33" name="Google Shape;433;p29"/>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9" name="Picture 8">
            <a:extLst>
              <a:ext uri="{FF2B5EF4-FFF2-40B4-BE49-F238E27FC236}">
                <a16:creationId xmlns:a16="http://schemas.microsoft.com/office/drawing/2014/main" id="{0DED12E1-5BC2-4BE1-9923-028FA085D624}"/>
              </a:ext>
            </a:extLst>
          </p:cNvPr>
          <p:cNvPicPr>
            <a:picLocks noChangeAspect="1"/>
          </p:cNvPicPr>
          <p:nvPr/>
        </p:nvPicPr>
        <p:blipFill>
          <a:blip r:embed="rId5"/>
          <a:stretch>
            <a:fillRect/>
          </a:stretch>
        </p:blipFill>
        <p:spPr>
          <a:xfrm>
            <a:off x="349225" y="4318829"/>
            <a:ext cx="1838569" cy="436004"/>
          </a:xfrm>
          <a:prstGeom prst="rect">
            <a:avLst/>
          </a:prstGeom>
        </p:spPr>
      </p:pic>
      <p:pic>
        <p:nvPicPr>
          <p:cNvPr id="3" name="Picture 2">
            <a:extLst>
              <a:ext uri="{FF2B5EF4-FFF2-40B4-BE49-F238E27FC236}">
                <a16:creationId xmlns:a16="http://schemas.microsoft.com/office/drawing/2014/main" id="{592F0198-03CA-4FBD-9545-1A8C126EEDBA}"/>
              </a:ext>
            </a:extLst>
          </p:cNvPr>
          <p:cNvPicPr>
            <a:picLocks noChangeAspect="1"/>
          </p:cNvPicPr>
          <p:nvPr/>
        </p:nvPicPr>
        <p:blipFill>
          <a:blip r:embed="rId6"/>
          <a:stretch>
            <a:fillRect/>
          </a:stretch>
        </p:blipFill>
        <p:spPr>
          <a:xfrm>
            <a:off x="3417691" y="1143923"/>
            <a:ext cx="2308617" cy="3459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3CBDE4F0-C147-4126-B91A-E93D24AD6B9A}"/>
              </a:ext>
            </a:extLst>
          </p:cNvPr>
          <p:cNvPicPr>
            <a:picLocks noChangeAspect="1"/>
          </p:cNvPicPr>
          <p:nvPr/>
        </p:nvPicPr>
        <p:blipFill rotWithShape="1">
          <a:blip r:embed="rId7"/>
          <a:srcRect t="17573"/>
          <a:stretch/>
        </p:blipFill>
        <p:spPr>
          <a:xfrm>
            <a:off x="6605692" y="1143923"/>
            <a:ext cx="1888665" cy="3459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7"/>
        <p:cNvGrpSpPr/>
        <p:nvPr/>
      </p:nvGrpSpPr>
      <p:grpSpPr>
        <a:xfrm>
          <a:off x="0" y="0"/>
          <a:ext cx="0" cy="0"/>
          <a:chOff x="0" y="0"/>
          <a:chExt cx="0" cy="0"/>
        </a:xfrm>
      </p:grpSpPr>
      <p:sp>
        <p:nvSpPr>
          <p:cNvPr id="438" name="Google Shape;438;p30"/>
          <p:cNvSpPr txBox="1"/>
          <p:nvPr/>
        </p:nvSpPr>
        <p:spPr>
          <a:xfrm>
            <a:off x="525474" y="1211700"/>
            <a:ext cx="2550939"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Ground station equipment and communication system:</a:t>
            </a:r>
            <a:endParaRPr sz="2400" b="1" i="0" u="none" strike="noStrike" cap="none">
              <a:solidFill>
                <a:srgbClr val="F2F2F2"/>
              </a:solidFill>
              <a:latin typeface="Calibri"/>
              <a:ea typeface="Calibri"/>
              <a:cs typeface="Calibri"/>
              <a:sym typeface="Calibri"/>
            </a:endParaRPr>
          </a:p>
        </p:txBody>
      </p:sp>
      <p:sp>
        <p:nvSpPr>
          <p:cNvPr id="439" name="Google Shape;439;p30"/>
          <p:cNvSpPr txBox="1"/>
          <p:nvPr/>
        </p:nvSpPr>
        <p:spPr>
          <a:xfrm>
            <a:off x="2892308" y="994197"/>
            <a:ext cx="5854500" cy="4062620"/>
          </a:xfrm>
          <a:prstGeom prst="rect">
            <a:avLst/>
          </a:prstGeom>
          <a:noFill/>
          <a:ln w="9525" cap="flat" cmpd="sng">
            <a:solidFill>
              <a:srgbClr val="F2F2F2"/>
            </a:solidFill>
            <a:prstDash val="solid"/>
            <a:round/>
            <a:headEnd type="none" w="sm" len="sm"/>
            <a:tailEnd type="none" w="sm" len="sm"/>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Our communication system is the combination of an omnidirectional antenna on the rover and a sector antenna on the ground station. We use a Ubiquiti transceiver in the ground station and on the rover. </a:t>
            </a:r>
            <a:r>
              <a:rPr lang="en-US" sz="1200" dirty="0">
                <a:solidFill>
                  <a:srgbClr val="F2F2F2"/>
                </a:solidFill>
                <a:latin typeface="Bahnschrift" panose="020B0502040204020203" pitchFamily="34" charset="0"/>
                <a:ea typeface="Calibri"/>
                <a:cs typeface="Calibri"/>
                <a:sym typeface="Calibri"/>
              </a:rPr>
              <a:t> </a:t>
            </a:r>
            <a:r>
              <a:rPr lang="en-US" sz="1200" b="0" i="0" u="none" strike="noStrike" cap="none" dirty="0">
                <a:solidFill>
                  <a:srgbClr val="F2F2F2"/>
                </a:solidFill>
                <a:latin typeface="Bahnschrift" panose="020B0502040204020203" pitchFamily="34" charset="0"/>
                <a:ea typeface="Calibri"/>
                <a:cs typeface="Calibri"/>
                <a:sym typeface="Calibri"/>
              </a:rPr>
              <a:t>A Ubiquiti sector antenna is placed in the base station and an omnidirectional antenna is installed in the rover. </a:t>
            </a:r>
            <a:endParaRPr lang="en-US" sz="1200"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2.4 GHz frequency band: (2.402 - 2.462 GHz): This band is utilized for data transmission to and from the rover.</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Tx Power Specifications of Transceiver: 22-28 dBm</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Gain of the ground station antenna (AM-2G15-120): 15dBi</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Gain of antenna in the rover (AM-2G10): 10dBi</a:t>
            </a:r>
          </a:p>
          <a:p>
            <a:pPr marL="0" marR="0" lvl="0" indent="0" algn="just" rtl="0">
              <a:lnSpc>
                <a:spcPct val="100000"/>
              </a:lnSpc>
              <a:spcBef>
                <a:spcPts val="0"/>
              </a:spcBef>
              <a:spcAft>
                <a:spcPts val="0"/>
              </a:spcAft>
              <a:buClr>
                <a:srgbClr val="000000"/>
              </a:buClr>
              <a:buSzPts val="1400"/>
              <a:buFont typeface="Arial"/>
              <a:buNone/>
            </a:pPr>
            <a:r>
              <a:rPr lang="en-US" sz="1200" dirty="0">
                <a:solidFill>
                  <a:srgbClr val="F2F2F2"/>
                </a:solidFill>
                <a:latin typeface="Bahnschrift" panose="020B0502040204020203" pitchFamily="34" charset="0"/>
                <a:ea typeface="Calibri"/>
                <a:cs typeface="Calibri"/>
                <a:sym typeface="Calibri"/>
              </a:rPr>
              <a:t>Range of the setup: up-to to 1.5 Km</a:t>
            </a:r>
            <a:endParaRPr lang="en-US" sz="1200" b="0" i="0" u="none" strike="noStrike" cap="none" dirty="0">
              <a:solidFill>
                <a:srgbClr val="F2F2F2"/>
              </a:solidFill>
              <a:latin typeface="Bahnschrift" panose="020B0502040204020203" pitchFamily="34"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5 GHz frequency band: (5.362 – 5.945 GHz): This band is utilized for video transmission from different cameras on the rover.</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Tx Power Specifications of Transceiver: 600mW</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Gain of the Base Station antenna: 14dBi</a:t>
            </a:r>
          </a:p>
          <a:p>
            <a:pPr marL="0" marR="0" lvl="0" indent="0" algn="just" rtl="0">
              <a:lnSpc>
                <a:spcPct val="100000"/>
              </a:lnSpc>
              <a:spcBef>
                <a:spcPts val="0"/>
              </a:spcBef>
              <a:spcAft>
                <a:spcPts val="0"/>
              </a:spcAft>
              <a:buClr>
                <a:srgbClr val="000000"/>
              </a:buClr>
              <a:buSzPts val="1400"/>
              <a:buFont typeface="Arial"/>
              <a:buNone/>
            </a:pPr>
            <a:r>
              <a:rPr lang="en-US" sz="1200" b="0" i="0" u="none" strike="noStrike" cap="none" dirty="0">
                <a:solidFill>
                  <a:srgbClr val="F2F2F2"/>
                </a:solidFill>
                <a:latin typeface="Bahnschrift" panose="020B0502040204020203" pitchFamily="34" charset="0"/>
                <a:ea typeface="Calibri"/>
                <a:cs typeface="Calibri"/>
                <a:sym typeface="Calibri"/>
              </a:rPr>
              <a:t>Gain of antenna at rover: 2dBi</a:t>
            </a:r>
          </a:p>
          <a:p>
            <a:pPr marL="0" marR="0" lvl="0" indent="0" algn="just" rtl="0">
              <a:lnSpc>
                <a:spcPct val="100000"/>
              </a:lnSpc>
              <a:spcBef>
                <a:spcPts val="0"/>
              </a:spcBef>
              <a:spcAft>
                <a:spcPts val="0"/>
              </a:spcAft>
              <a:buClr>
                <a:srgbClr val="000000"/>
              </a:buClr>
              <a:buSzPts val="1400"/>
              <a:buFont typeface="Arial"/>
              <a:buNone/>
            </a:pPr>
            <a:r>
              <a:rPr lang="en-US" sz="1200" dirty="0">
                <a:solidFill>
                  <a:srgbClr val="F2F2F2"/>
                </a:solidFill>
                <a:latin typeface="Bahnschrift" panose="020B0502040204020203" pitchFamily="34" charset="0"/>
                <a:ea typeface="Calibri"/>
                <a:cs typeface="Calibri"/>
                <a:sym typeface="Calibri"/>
              </a:rPr>
              <a:t>Range: 650 meters</a:t>
            </a:r>
          </a:p>
          <a:p>
            <a:pPr marL="0" marR="0" lvl="0" indent="0" algn="just" rtl="0">
              <a:lnSpc>
                <a:spcPct val="100000"/>
              </a:lnSpc>
              <a:spcBef>
                <a:spcPts val="0"/>
              </a:spcBef>
              <a:spcAft>
                <a:spcPts val="0"/>
              </a:spcAft>
              <a:buClr>
                <a:srgbClr val="000000"/>
              </a:buClr>
              <a:buSzPts val="1400"/>
              <a:buFont typeface="Arial"/>
              <a:buNone/>
            </a:pPr>
            <a:r>
              <a:rPr lang="en-US" sz="1200" dirty="0">
                <a:solidFill>
                  <a:srgbClr val="F2F2F2"/>
                </a:solidFill>
                <a:latin typeface="Bahnschrift" panose="020B0502040204020203" pitchFamily="34" charset="0"/>
                <a:ea typeface="Calibri"/>
                <a:cs typeface="Calibri"/>
                <a:sym typeface="Calibri"/>
              </a:rPr>
              <a:t>This communication system was considered due to its range, reliability, ease of configuration and use. The use of omnidirectional and sector antennas provide a large coverage area and a stronger signal along with higher gain and lesser interference. It is an adequate and well-suited selection for the competition missions. </a:t>
            </a:r>
            <a:endParaRPr lang="en-IN" sz="1200" b="0" i="0" u="none" strike="noStrike" cap="none" dirty="0">
              <a:solidFill>
                <a:srgbClr val="F2F2F2"/>
              </a:solidFill>
              <a:latin typeface="Bahnschrift" panose="020B0502040204020203" pitchFamily="34" charset="0"/>
              <a:ea typeface="Calibri"/>
              <a:cs typeface="Calibri"/>
              <a:sym typeface="Calibri"/>
            </a:endParaRPr>
          </a:p>
        </p:txBody>
      </p:sp>
      <p:sp>
        <p:nvSpPr>
          <p:cNvPr id="440" name="Google Shape;440;p30"/>
          <p:cNvSpPr/>
          <p:nvPr/>
        </p:nvSpPr>
        <p:spPr>
          <a:xfrm rot="2700000">
            <a:off x="483259" y="3045843"/>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0"/>
          <p:cNvSpPr txBox="1"/>
          <p:nvPr/>
        </p:nvSpPr>
        <p:spPr>
          <a:xfrm>
            <a:off x="525474" y="2871780"/>
            <a:ext cx="2008800"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D9D9D9"/>
                </a:solidFill>
                <a:latin typeface="Arial"/>
                <a:ea typeface="Arial"/>
                <a:cs typeface="Arial"/>
                <a:sym typeface="Arial"/>
              </a:rPr>
              <a:t>Technical Specifications including resilience to noise and communication range (3-5 sentences)</a:t>
            </a:r>
            <a:endParaRPr sz="1400" b="0" i="0" u="none" strike="noStrike" cap="none">
              <a:solidFill>
                <a:srgbClr val="000000"/>
              </a:solidFill>
              <a:latin typeface="Arial"/>
              <a:ea typeface="Arial"/>
              <a:cs typeface="Arial"/>
              <a:sym typeface="Arial"/>
            </a:endParaRPr>
          </a:p>
        </p:txBody>
      </p:sp>
      <p:sp>
        <p:nvSpPr>
          <p:cNvPr id="442" name="Google Shape;442;p30"/>
          <p:cNvSpPr txBox="1"/>
          <p:nvPr/>
        </p:nvSpPr>
        <p:spPr>
          <a:xfrm>
            <a:off x="525475" y="3300750"/>
            <a:ext cx="21243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a:solidFill>
                  <a:srgbClr val="D9D9D9"/>
                </a:solidFill>
              </a:rPr>
              <a:t>Discuss the system's adequacy for its role</a:t>
            </a:r>
            <a:r>
              <a:rPr lang="tr-TR" sz="800" b="0" i="0" u="none" strike="noStrike" cap="none">
                <a:solidFill>
                  <a:srgbClr val="D9D9D9"/>
                </a:solidFill>
                <a:latin typeface="Arial"/>
                <a:ea typeface="Arial"/>
                <a:cs typeface="Arial"/>
                <a:sym typeface="Arial"/>
              </a:rPr>
              <a:t> in competition missions. (3-5 sentences)</a:t>
            </a:r>
            <a:endParaRPr sz="1400" b="0" i="0" u="none" strike="noStrike" cap="none">
              <a:solidFill>
                <a:srgbClr val="000000"/>
              </a:solidFill>
              <a:latin typeface="Arial"/>
              <a:ea typeface="Arial"/>
              <a:cs typeface="Arial"/>
              <a:sym typeface="Arial"/>
            </a:endParaRPr>
          </a:p>
        </p:txBody>
      </p:sp>
      <p:sp>
        <p:nvSpPr>
          <p:cNvPr id="443" name="Google Shape;443;p30"/>
          <p:cNvSpPr/>
          <p:nvPr/>
        </p:nvSpPr>
        <p:spPr>
          <a:xfrm rot="2700000">
            <a:off x="483259" y="3474816"/>
            <a:ext cx="84429" cy="82731"/>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32</a:t>
            </a:fld>
            <a:endParaRPr/>
          </a:p>
        </p:txBody>
      </p:sp>
      <p:sp>
        <p:nvSpPr>
          <p:cNvPr id="445" name="Google Shape;445;p30"/>
          <p:cNvSpPr txBox="1">
            <a:spLocks noGrp="1"/>
          </p:cNvSpPr>
          <p:nvPr>
            <p:ph type="ctrTitle"/>
          </p:nvPr>
        </p:nvSpPr>
        <p:spPr>
          <a:xfrm>
            <a:off x="296460" y="378355"/>
            <a:ext cx="3107197"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F2F2F2"/>
                </a:solidFill>
                <a:latin typeface="Calibri"/>
                <a:ea typeface="Calibri"/>
                <a:cs typeface="Calibri"/>
                <a:sym typeface="Calibri"/>
              </a:rPr>
              <a:t>ROVER DESIGN</a:t>
            </a:r>
            <a:endParaRPr sz="3600" b="1">
              <a:solidFill>
                <a:srgbClr val="F2F2F2"/>
              </a:solidFill>
              <a:latin typeface="Calibri"/>
              <a:ea typeface="Calibri"/>
              <a:cs typeface="Calibri"/>
              <a:sym typeface="Calibri"/>
            </a:endParaRPr>
          </a:p>
        </p:txBody>
      </p:sp>
      <p:pic>
        <p:nvPicPr>
          <p:cNvPr id="447" name="Google Shape;447;p30"/>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2" name="Picture 11">
            <a:extLst>
              <a:ext uri="{FF2B5EF4-FFF2-40B4-BE49-F238E27FC236}">
                <a16:creationId xmlns:a16="http://schemas.microsoft.com/office/drawing/2014/main" id="{90874D51-546F-4FD4-BB9A-37DB4A0311E5}"/>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sp>
        <p:nvSpPr>
          <p:cNvPr id="97" name="Google Shape;97;p4"/>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History of</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the Team:</a:t>
            </a:r>
            <a:endParaRPr sz="2400" b="1" i="0" u="none" strike="noStrike" cap="none">
              <a:solidFill>
                <a:srgbClr val="F2F2F2"/>
              </a:solidFill>
              <a:latin typeface="Calibri"/>
              <a:ea typeface="Calibri"/>
              <a:cs typeface="Calibri"/>
              <a:sym typeface="Calibri"/>
            </a:endParaRPr>
          </a:p>
        </p:txBody>
      </p:sp>
      <p:sp>
        <p:nvSpPr>
          <p:cNvPr id="98" name="Google Shape;98;p4"/>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paragraph of teams history including foundation date, attended competitions and experience. </a:t>
            </a:r>
            <a:endParaRPr sz="800" b="0" i="0" u="none" strike="noStrike" cap="none">
              <a:solidFill>
                <a:srgbClr val="999999"/>
              </a:solidFill>
              <a:latin typeface="Calibri"/>
              <a:ea typeface="Calibri"/>
              <a:cs typeface="Calibri"/>
              <a:sym typeface="Calibri"/>
            </a:endParaRPr>
          </a:p>
        </p:txBody>
      </p:sp>
      <p:sp>
        <p:nvSpPr>
          <p:cNvPr id="99" name="Google Shape;99;p4"/>
          <p:cNvSpPr txBox="1"/>
          <p:nvPr/>
        </p:nvSpPr>
        <p:spPr>
          <a:xfrm>
            <a:off x="2911750" y="1370250"/>
            <a:ext cx="5854500" cy="3323957"/>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r>
              <a:rPr lang="en-US" sz="1200" b="0" i="0" dirty="0">
                <a:solidFill>
                  <a:srgbClr val="FFFFFF"/>
                </a:solidFill>
                <a:effectLst/>
                <a:latin typeface="Bahnschrift" panose="020B0502040204020203" pitchFamily="34" charset="0"/>
              </a:rPr>
              <a:t>Team RoverX, started in 2014 as a part of Creation Labs at VIT University, is an all undergraduate student-driven project team. We work on developing prototypes of the Martian Rovers which are then used to compete in different national and international level competitions including University Rover Challenge (URC), European Rover Challenge (ERC) and the Indian Rover Challenge (IRC). </a:t>
            </a:r>
            <a:endParaRPr lang="en-US" sz="1200" dirty="0">
              <a:solidFill>
                <a:srgbClr val="FFFFFF"/>
              </a:solidFill>
              <a:latin typeface="Bahnschrift" panose="020B0502040204020203" pitchFamily="34" charset="0"/>
            </a:endParaRPr>
          </a:p>
          <a:p>
            <a:pPr algn="just"/>
            <a:endParaRPr lang="en-US" sz="1200" b="0" i="0" dirty="0">
              <a:solidFill>
                <a:srgbClr val="FFFFFF"/>
              </a:solidFill>
              <a:effectLst/>
              <a:latin typeface="Bahnschrift" panose="020B0502040204020203" pitchFamily="34" charset="0"/>
            </a:endParaRPr>
          </a:p>
          <a:p>
            <a:pPr algn="just"/>
            <a:r>
              <a:rPr lang="en-US" sz="1200" b="0" i="0" dirty="0">
                <a:solidFill>
                  <a:srgbClr val="FFFFFF"/>
                </a:solidFill>
                <a:effectLst/>
                <a:latin typeface="Bahnschrift" panose="020B0502040204020203" pitchFamily="34" charset="0"/>
              </a:rPr>
              <a:t>In 2016, at the European Rover Challenge, we were placed 12th overall and 1st in Asia. Our first participation in the University Rover Challenge held in the Mars Desert Research Station in the USA, back in May of 2018 landed us the 20th position overall and 1st in Asia, among 95 participating teams from all over the world. We had also taken part in the Indian Rover Challenge 2019, where we secured 4th place, among top international teams from Poland and Bangladesh.</a:t>
            </a:r>
          </a:p>
          <a:p>
            <a:pPr algn="just"/>
            <a:endParaRPr lang="en-US" sz="1200" b="0" i="0" dirty="0">
              <a:solidFill>
                <a:srgbClr val="FFFFFF"/>
              </a:solidFill>
              <a:effectLst/>
              <a:latin typeface="Bahnschrift" panose="020B0502040204020203" pitchFamily="34" charset="0"/>
            </a:endParaRPr>
          </a:p>
          <a:p>
            <a:pPr algn="just"/>
            <a:r>
              <a:rPr lang="en-US" sz="1200" dirty="0">
                <a:solidFill>
                  <a:srgbClr val="FFFFFF"/>
                </a:solidFill>
                <a:latin typeface="Bahnschrift" panose="020B0502040204020203" pitchFamily="34" charset="0"/>
              </a:rPr>
              <a:t>Also, we participated in the International Rover Design Challenge consecutively for 2 years (2021,22) and successfully secured the first position in both. This year (2023) we participated in </a:t>
            </a:r>
            <a:r>
              <a:rPr lang="en-US" sz="1200" b="0" i="0" dirty="0">
                <a:solidFill>
                  <a:srgbClr val="FFFFFF"/>
                </a:solidFill>
                <a:effectLst/>
                <a:latin typeface="Bahnschrift" panose="020B0502040204020203" pitchFamily="34" charset="0"/>
              </a:rPr>
              <a:t>International Rover Challenge and secured the second position worldwide.</a:t>
            </a:r>
          </a:p>
        </p:txBody>
      </p:sp>
      <p:sp>
        <p:nvSpPr>
          <p:cNvPr id="100" name="Google Shape;100;p4"/>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4</a:t>
            </a:fld>
            <a:endParaRPr/>
          </a:p>
        </p:txBody>
      </p:sp>
      <p:pic>
        <p:nvPicPr>
          <p:cNvPr id="103" name="Google Shape;103;p4"/>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04" name="Google Shape;104;p4"/>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49D93097-EE6A-4130-9130-4C7460250E28}"/>
              </a:ext>
            </a:extLst>
          </p:cNvPr>
          <p:cNvPicPr>
            <a:picLocks noChangeAspect="1"/>
          </p:cNvPicPr>
          <p:nvPr/>
        </p:nvPicPr>
        <p:blipFill>
          <a:blip r:embed="rId5"/>
          <a:stretch>
            <a:fillRect/>
          </a:stretch>
        </p:blipFill>
        <p:spPr>
          <a:xfrm>
            <a:off x="349225" y="4318829"/>
            <a:ext cx="1838569" cy="4360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0" name="Google Shape;110;p5"/>
          <p:cNvSpPr txBox="1"/>
          <p:nvPr/>
        </p:nvSpPr>
        <p:spPr>
          <a:xfrm>
            <a:off x="532402" y="2043770"/>
            <a:ext cx="2008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table of active members including following information: Name, University Major</a:t>
            </a:r>
            <a:r>
              <a:rPr lang="tr-TR" sz="700" b="0" i="0" u="none" strike="noStrike" cap="none">
                <a:solidFill>
                  <a:srgbClr val="999999"/>
                </a:solidFill>
                <a:latin typeface="Arial"/>
                <a:ea typeface="Arial"/>
                <a:cs typeface="Arial"/>
                <a:sym typeface="Arial"/>
              </a:rPr>
              <a:t>*</a:t>
            </a:r>
            <a:r>
              <a:rPr lang="tr-TR" sz="800" b="0" i="0" u="none" strike="noStrike" cap="none">
                <a:solidFill>
                  <a:srgbClr val="999999"/>
                </a:solidFill>
                <a:latin typeface="Arial"/>
                <a:ea typeface="Arial"/>
                <a:cs typeface="Arial"/>
                <a:sym typeface="Arial"/>
              </a:rPr>
              <a:t>, and duty in the team.</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700">
                <a:solidFill>
                  <a:srgbClr val="999999"/>
                </a:solidFill>
              </a:rPr>
              <a:t>* University majors should be written without abbreviations.</a:t>
            </a:r>
            <a:endParaRPr sz="700">
              <a:solidFill>
                <a:srgbClr val="999999"/>
              </a:solidFill>
            </a:endParaRPr>
          </a:p>
        </p:txBody>
      </p:sp>
      <p:sp>
        <p:nvSpPr>
          <p:cNvPr id="112" name="Google Shape;112;p5"/>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5</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EEB62DEE-80D1-43BB-BBF7-C0FEF176FEA8}"/>
              </a:ext>
            </a:extLst>
          </p:cNvPr>
          <p:cNvPicPr>
            <a:picLocks noChangeAspect="1"/>
          </p:cNvPicPr>
          <p:nvPr/>
        </p:nvPicPr>
        <p:blipFill>
          <a:blip r:embed="rId5"/>
          <a:stretch>
            <a:fillRect/>
          </a:stretch>
        </p:blipFill>
        <p:spPr>
          <a:xfrm>
            <a:off x="2609919" y="1017725"/>
            <a:ext cx="6411239" cy="3515680"/>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0E38D4E-6963-46F7-A8B9-F1D289517764}"/>
              </a:ext>
            </a:extLst>
          </p:cNvPr>
          <p:cNvPicPr>
            <a:picLocks noChangeAspect="1"/>
          </p:cNvPicPr>
          <p:nvPr/>
        </p:nvPicPr>
        <p:blipFill>
          <a:blip r:embed="rId6"/>
          <a:stretch>
            <a:fillRect/>
          </a:stretch>
        </p:blipFill>
        <p:spPr>
          <a:xfrm>
            <a:off x="349225" y="4318829"/>
            <a:ext cx="1838569" cy="4360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5"/>
          <p:cNvSpPr txBox="1"/>
          <p:nvPr/>
        </p:nvSpPr>
        <p:spPr>
          <a:xfrm>
            <a:off x="532402" y="125333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Active</a:t>
            </a:r>
            <a:endParaRPr sz="2400" b="1" i="0" u="none" strike="noStrike" cap="none">
              <a:solidFill>
                <a:srgbClr val="F2F2F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Members List:</a:t>
            </a:r>
            <a:endParaRPr sz="2400" b="1" i="0" u="none" strike="noStrike" cap="none">
              <a:solidFill>
                <a:srgbClr val="F2F2F2"/>
              </a:solidFill>
              <a:latin typeface="Calibri"/>
              <a:ea typeface="Calibri"/>
              <a:cs typeface="Calibri"/>
              <a:sym typeface="Calibri"/>
            </a:endParaRPr>
          </a:p>
        </p:txBody>
      </p:sp>
      <p:sp>
        <p:nvSpPr>
          <p:cNvPr id="110" name="Google Shape;110;p5"/>
          <p:cNvSpPr txBox="1"/>
          <p:nvPr/>
        </p:nvSpPr>
        <p:spPr>
          <a:xfrm>
            <a:off x="532402" y="2043770"/>
            <a:ext cx="2008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table of active members including following information: Name, University Major</a:t>
            </a:r>
            <a:r>
              <a:rPr lang="tr-TR" sz="700" b="0" i="0" u="none" strike="noStrike" cap="none">
                <a:solidFill>
                  <a:srgbClr val="999999"/>
                </a:solidFill>
                <a:latin typeface="Arial"/>
                <a:ea typeface="Arial"/>
                <a:cs typeface="Arial"/>
                <a:sym typeface="Arial"/>
              </a:rPr>
              <a:t>*</a:t>
            </a:r>
            <a:r>
              <a:rPr lang="tr-TR" sz="800" b="0" i="0" u="none" strike="noStrike" cap="none">
                <a:solidFill>
                  <a:srgbClr val="999999"/>
                </a:solidFill>
                <a:latin typeface="Arial"/>
                <a:ea typeface="Arial"/>
                <a:cs typeface="Arial"/>
                <a:sym typeface="Arial"/>
              </a:rPr>
              <a:t>, and duty in the team.</a:t>
            </a:r>
            <a:endParaRPr sz="800" b="0" i="0" u="none" strike="noStrike" cap="none">
              <a:solidFill>
                <a:srgbClr val="99999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tr-TR" sz="700">
                <a:solidFill>
                  <a:srgbClr val="999999"/>
                </a:solidFill>
              </a:rPr>
              <a:t>* University majors should be written without abbreviations.</a:t>
            </a:r>
            <a:endParaRPr sz="700">
              <a:solidFill>
                <a:srgbClr val="999999"/>
              </a:solidFill>
            </a:endParaRPr>
          </a:p>
        </p:txBody>
      </p:sp>
      <p:sp>
        <p:nvSpPr>
          <p:cNvPr id="112" name="Google Shape;112;p5"/>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6</a:t>
            </a:fld>
            <a:endParaRPr/>
          </a:p>
        </p:txBody>
      </p:sp>
      <p:pic>
        <p:nvPicPr>
          <p:cNvPr id="115" name="Google Shape;115;p5"/>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16" name="Google Shape;116;p5"/>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54FA0BA6-8F22-4C3C-A763-132D254F201C}"/>
              </a:ext>
            </a:extLst>
          </p:cNvPr>
          <p:cNvPicPr>
            <a:picLocks noChangeAspect="1"/>
          </p:cNvPicPr>
          <p:nvPr/>
        </p:nvPicPr>
        <p:blipFill>
          <a:blip r:embed="rId5"/>
          <a:stretch>
            <a:fillRect/>
          </a:stretch>
        </p:blipFill>
        <p:spPr>
          <a:xfrm>
            <a:off x="2609919" y="1582681"/>
            <a:ext cx="6411239" cy="123235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C6FF224-EEAE-4212-B7A7-2DFA81909F19}"/>
              </a:ext>
            </a:extLst>
          </p:cNvPr>
          <p:cNvPicPr>
            <a:picLocks noChangeAspect="1"/>
          </p:cNvPicPr>
          <p:nvPr/>
        </p:nvPicPr>
        <p:blipFill>
          <a:blip r:embed="rId6"/>
          <a:stretch>
            <a:fillRect/>
          </a:stretch>
        </p:blipFill>
        <p:spPr>
          <a:xfrm>
            <a:off x="349225" y="4318829"/>
            <a:ext cx="1838569" cy="436004"/>
          </a:xfrm>
          <a:prstGeom prst="rect">
            <a:avLst/>
          </a:prstGeom>
        </p:spPr>
      </p:pic>
    </p:spTree>
    <p:extLst>
      <p:ext uri="{BB962C8B-B14F-4D97-AF65-F5344CB8AC3E}">
        <p14:creationId xmlns:p14="http://schemas.microsoft.com/office/powerpoint/2010/main" val="149098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g124afb1094a_0_0"/>
          <p:cNvSpPr txBox="1"/>
          <p:nvPr/>
        </p:nvSpPr>
        <p:spPr>
          <a:xfrm>
            <a:off x="532402" y="1253332"/>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F2F2F2"/>
                </a:solidFill>
                <a:latin typeface="Calibri"/>
                <a:ea typeface="Calibri"/>
                <a:cs typeface="Calibri"/>
                <a:sym typeface="Calibri"/>
              </a:rPr>
              <a:t>Team Photo</a:t>
            </a:r>
            <a:endParaRPr sz="2400" b="1" i="0" u="none" strike="noStrike" cap="none">
              <a:solidFill>
                <a:srgbClr val="F2F2F2"/>
              </a:solidFill>
              <a:latin typeface="Calibri"/>
              <a:ea typeface="Calibri"/>
              <a:cs typeface="Calibri"/>
              <a:sym typeface="Calibri"/>
            </a:endParaRPr>
          </a:p>
        </p:txBody>
      </p:sp>
      <p:sp>
        <p:nvSpPr>
          <p:cNvPr id="122" name="Google Shape;122;g124afb1094a_0_0"/>
          <p:cNvSpPr txBox="1"/>
          <p:nvPr/>
        </p:nvSpPr>
        <p:spPr>
          <a:xfrm>
            <a:off x="532402" y="2166770"/>
            <a:ext cx="20088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A photo/screenshot of the whole or part of the team.</a:t>
            </a:r>
            <a:endParaRPr sz="800" b="0" i="0" u="none" strike="noStrike" cap="none">
              <a:solidFill>
                <a:srgbClr val="999999"/>
              </a:solidFill>
              <a:latin typeface="Calibri"/>
              <a:ea typeface="Calibri"/>
              <a:cs typeface="Calibri"/>
              <a:sym typeface="Calibri"/>
            </a:endParaRPr>
          </a:p>
        </p:txBody>
      </p:sp>
      <p:sp>
        <p:nvSpPr>
          <p:cNvPr id="124" name="Google Shape;124;g124afb1094a_0_0"/>
          <p:cNvSpPr/>
          <p:nvPr/>
        </p:nvSpPr>
        <p:spPr>
          <a:xfrm rot="2700000">
            <a:off x="480571" y="234096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124afb1094a_0_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7</a:t>
            </a:fld>
            <a:endParaRPr/>
          </a:p>
        </p:txBody>
      </p:sp>
      <p:pic>
        <p:nvPicPr>
          <p:cNvPr id="127" name="Google Shape;127;g124afb1094a_0_0"/>
          <p:cNvPicPr preferRelativeResize="0"/>
          <p:nvPr/>
        </p:nvPicPr>
        <p:blipFill rotWithShape="1">
          <a:blip r:embed="rId4">
            <a:alphaModFix/>
          </a:blip>
          <a:srcRect/>
          <a:stretch/>
        </p:blipFill>
        <p:spPr>
          <a:xfrm>
            <a:off x="7550025" y="445025"/>
            <a:ext cx="1196781" cy="342162"/>
          </a:xfrm>
          <a:prstGeom prst="rect">
            <a:avLst/>
          </a:prstGeom>
          <a:noFill/>
          <a:ln>
            <a:noFill/>
          </a:ln>
        </p:spPr>
      </p:pic>
      <p:sp>
        <p:nvSpPr>
          <p:cNvPr id="128" name="Google Shape;128;g124afb1094a_0_0"/>
          <p:cNvSpPr txBox="1"/>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TEAM INFO</a:t>
            </a:r>
            <a:endParaRPr sz="3600" b="1" i="0" u="none" strike="noStrike" cap="none">
              <a:solidFill>
                <a:srgbClr val="56B5BF"/>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7825F257-B800-4F69-A26D-3039585ED58C}"/>
              </a:ext>
            </a:extLst>
          </p:cNvPr>
          <p:cNvPicPr>
            <a:picLocks noChangeAspect="1"/>
          </p:cNvPicPr>
          <p:nvPr/>
        </p:nvPicPr>
        <p:blipFill rotWithShape="1">
          <a:blip r:embed="rId5"/>
          <a:srcRect l="12480" t="12290" r="12006" b="14408"/>
          <a:stretch/>
        </p:blipFill>
        <p:spPr>
          <a:xfrm>
            <a:off x="3362101" y="1052234"/>
            <a:ext cx="4786314" cy="3484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924BBBA4-7895-48EA-B066-E3B632C9C278}"/>
              </a:ext>
            </a:extLst>
          </p:cNvPr>
          <p:cNvPicPr>
            <a:picLocks noChangeAspect="1"/>
          </p:cNvPicPr>
          <p:nvPr/>
        </p:nvPicPr>
        <p:blipFill>
          <a:blip r:embed="rId6"/>
          <a:stretch>
            <a:fillRect/>
          </a:stretch>
        </p:blipFill>
        <p:spPr>
          <a:xfrm>
            <a:off x="349225" y="4318829"/>
            <a:ext cx="1838569" cy="4360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tr-TR" sz="3600" b="1">
                <a:solidFill>
                  <a:srgbClr val="56B5BF"/>
                </a:solidFill>
                <a:latin typeface="Calibri"/>
                <a:ea typeface="Calibri"/>
                <a:cs typeface="Calibri"/>
                <a:sym typeface="Calibri"/>
              </a:rPr>
              <a:t>MANAGEMENT</a:t>
            </a:r>
            <a:endParaRPr sz="3600" b="1">
              <a:solidFill>
                <a:srgbClr val="56B5BF"/>
              </a:solidFill>
              <a:latin typeface="Calibri"/>
              <a:ea typeface="Calibri"/>
              <a:cs typeface="Calibri"/>
              <a:sym typeface="Calibri"/>
            </a:endParaRPr>
          </a:p>
        </p:txBody>
      </p:sp>
      <p:sp>
        <p:nvSpPr>
          <p:cNvPr id="134" name="Google Shape;134;p6"/>
          <p:cNvSpPr txBox="1"/>
          <p:nvPr/>
        </p:nvSpPr>
        <p:spPr>
          <a:xfrm>
            <a:off x="525475" y="1211700"/>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Work</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Calendar:</a:t>
            </a:r>
            <a:endParaRPr sz="2400" b="1" i="0" u="none" strike="noStrike" cap="none">
              <a:solidFill>
                <a:srgbClr val="56B5BF"/>
              </a:solidFill>
              <a:latin typeface="Calibri"/>
              <a:ea typeface="Calibri"/>
              <a:cs typeface="Calibri"/>
              <a:sym typeface="Calibri"/>
            </a:endParaRPr>
          </a:p>
        </p:txBody>
      </p:sp>
      <p:sp>
        <p:nvSpPr>
          <p:cNvPr id="135" name="Google Shape;135;p6"/>
          <p:cNvSpPr txBox="1"/>
          <p:nvPr/>
        </p:nvSpPr>
        <p:spPr>
          <a:xfrm>
            <a:off x="525475" y="19857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strike="noStrike" cap="none">
                <a:solidFill>
                  <a:srgbClr val="999999"/>
                </a:solidFill>
                <a:latin typeface="Arial"/>
                <a:ea typeface="Arial"/>
                <a:cs typeface="Arial"/>
                <a:sym typeface="Arial"/>
              </a:rPr>
              <a:t>Explain the work on the project by a </a:t>
            </a:r>
            <a:r>
              <a:rPr lang="tr-TR" sz="800">
                <a:solidFill>
                  <a:srgbClr val="999999"/>
                </a:solidFill>
              </a:rPr>
              <a:t>G</a:t>
            </a:r>
            <a:r>
              <a:rPr lang="tr-TR" sz="800" b="0" i="0" strike="noStrike" cap="none">
                <a:solidFill>
                  <a:srgbClr val="999999"/>
                </a:solidFill>
                <a:latin typeface="Arial"/>
                <a:ea typeface="Arial"/>
                <a:cs typeface="Arial"/>
                <a:sym typeface="Arial"/>
              </a:rPr>
              <a:t>antt chart. Include 10-15 items in the Gantt chart.</a:t>
            </a:r>
            <a:endParaRPr sz="800" b="0" i="0" strike="noStrike" cap="none">
              <a:solidFill>
                <a:srgbClr val="999999"/>
              </a:solidFill>
              <a:latin typeface="Calibri"/>
              <a:ea typeface="Calibri"/>
              <a:cs typeface="Calibri"/>
              <a:sym typeface="Calibri"/>
            </a:endParaRPr>
          </a:p>
        </p:txBody>
      </p:sp>
      <p:sp>
        <p:nvSpPr>
          <p:cNvPr id="137" name="Google Shape;137;p6"/>
          <p:cNvSpPr/>
          <p:nvPr/>
        </p:nvSpPr>
        <p:spPr>
          <a:xfrm rot="2700000">
            <a:off x="473644" y="2221435"/>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8</a:t>
            </a:fld>
            <a:endParaRPr/>
          </a:p>
        </p:txBody>
      </p:sp>
      <p:pic>
        <p:nvPicPr>
          <p:cNvPr id="140" name="Google Shape;140;p6"/>
          <p:cNvPicPr preferRelativeResize="0"/>
          <p:nvPr/>
        </p:nvPicPr>
        <p:blipFill rotWithShape="1">
          <a:blip r:embed="rId4">
            <a:alphaModFix/>
          </a:blip>
          <a:srcRect/>
          <a:stretch/>
        </p:blipFill>
        <p:spPr>
          <a:xfrm>
            <a:off x="7550025" y="445025"/>
            <a:ext cx="1196783" cy="342161"/>
          </a:xfrm>
          <a:prstGeom prst="rect">
            <a:avLst/>
          </a:prstGeom>
          <a:noFill/>
          <a:ln>
            <a:noFill/>
          </a:ln>
        </p:spPr>
      </p:pic>
      <p:pic>
        <p:nvPicPr>
          <p:cNvPr id="11" name="Picture 10">
            <a:extLst>
              <a:ext uri="{FF2B5EF4-FFF2-40B4-BE49-F238E27FC236}">
                <a16:creationId xmlns:a16="http://schemas.microsoft.com/office/drawing/2014/main" id="{C80361F0-E2C6-4D5A-9737-431212AC17F9}"/>
              </a:ext>
            </a:extLst>
          </p:cNvPr>
          <p:cNvPicPr>
            <a:picLocks noChangeAspect="1"/>
          </p:cNvPicPr>
          <p:nvPr/>
        </p:nvPicPr>
        <p:blipFill>
          <a:blip r:embed="rId5"/>
          <a:stretch>
            <a:fillRect/>
          </a:stretch>
        </p:blipFill>
        <p:spPr>
          <a:xfrm>
            <a:off x="482002" y="4315044"/>
            <a:ext cx="1573016" cy="382018"/>
          </a:xfrm>
          <a:prstGeom prst="rect">
            <a:avLst/>
          </a:prstGeom>
        </p:spPr>
      </p:pic>
      <p:pic>
        <p:nvPicPr>
          <p:cNvPr id="4" name="Picture 3">
            <a:extLst>
              <a:ext uri="{FF2B5EF4-FFF2-40B4-BE49-F238E27FC236}">
                <a16:creationId xmlns:a16="http://schemas.microsoft.com/office/drawing/2014/main" id="{19403545-5018-4A52-92F1-D2DF294606D4}"/>
              </a:ext>
            </a:extLst>
          </p:cNvPr>
          <p:cNvPicPr>
            <a:picLocks noChangeAspect="1"/>
          </p:cNvPicPr>
          <p:nvPr/>
        </p:nvPicPr>
        <p:blipFill>
          <a:blip r:embed="rId6"/>
          <a:stretch>
            <a:fillRect/>
          </a:stretch>
        </p:blipFill>
        <p:spPr>
          <a:xfrm>
            <a:off x="2435978" y="110580"/>
            <a:ext cx="5655519" cy="537581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7"/>
          <p:cNvSpPr txBox="1"/>
          <p:nvPr/>
        </p:nvSpPr>
        <p:spPr>
          <a:xfrm>
            <a:off x="525475" y="1227212"/>
            <a:ext cx="2008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Team</a:t>
            </a:r>
            <a:endParaRPr sz="2400" b="1" i="0" u="none" strike="noStrike" cap="none">
              <a:solidFill>
                <a:srgbClr val="56B5B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tr-TR" sz="2400" b="1" i="0" u="none" strike="noStrike" cap="none">
                <a:solidFill>
                  <a:srgbClr val="56B5BF"/>
                </a:solidFill>
                <a:latin typeface="Calibri"/>
                <a:ea typeface="Calibri"/>
                <a:cs typeface="Calibri"/>
                <a:sym typeface="Calibri"/>
              </a:rPr>
              <a:t>Formation:</a:t>
            </a:r>
            <a:endParaRPr sz="2400" b="1" i="0" u="none" strike="noStrike" cap="none">
              <a:solidFill>
                <a:srgbClr val="56B5BF"/>
              </a:solidFill>
              <a:latin typeface="Calibri"/>
              <a:ea typeface="Calibri"/>
              <a:cs typeface="Calibri"/>
              <a:sym typeface="Calibri"/>
            </a:endParaRPr>
          </a:p>
        </p:txBody>
      </p:sp>
      <p:sp>
        <p:nvSpPr>
          <p:cNvPr id="146" name="Google Shape;146;p7"/>
          <p:cNvSpPr txBox="1"/>
          <p:nvPr/>
        </p:nvSpPr>
        <p:spPr>
          <a:xfrm>
            <a:off x="525475" y="2017650"/>
            <a:ext cx="2008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tr-TR" sz="800" b="0" i="0" u="none" strike="noStrike" cap="none">
                <a:solidFill>
                  <a:srgbClr val="999999"/>
                </a:solidFill>
                <a:latin typeface="Arial"/>
                <a:ea typeface="Arial"/>
                <a:cs typeface="Arial"/>
                <a:sym typeface="Arial"/>
              </a:rPr>
              <a:t>How is the team workforce structured? (2-3 sentences) Include a graphic to explain the structure as well.</a:t>
            </a:r>
            <a:endParaRPr sz="800" b="0" i="0" u="none" strike="noStrike" cap="none">
              <a:solidFill>
                <a:srgbClr val="999999"/>
              </a:solidFill>
              <a:latin typeface="Calibri"/>
              <a:ea typeface="Calibri"/>
              <a:cs typeface="Calibri"/>
              <a:sym typeface="Calibri"/>
            </a:endParaRPr>
          </a:p>
        </p:txBody>
      </p:sp>
      <p:sp>
        <p:nvSpPr>
          <p:cNvPr id="147" name="Google Shape;147;p7"/>
          <p:cNvSpPr txBox="1"/>
          <p:nvPr/>
        </p:nvSpPr>
        <p:spPr>
          <a:xfrm>
            <a:off x="2911750" y="1370250"/>
            <a:ext cx="5854500" cy="1107965"/>
          </a:xfrm>
          <a:prstGeom prst="rect">
            <a:avLst/>
          </a:prstGeom>
          <a:noFill/>
          <a:ln w="9525" cap="flat" cmpd="sng">
            <a:solidFill>
              <a:srgbClr val="56B5BF"/>
            </a:solidFill>
            <a:prstDash val="solid"/>
            <a:round/>
            <a:headEnd type="none" w="sm" len="sm"/>
            <a:tailEnd type="none" w="sm" len="sm"/>
          </a:ln>
        </p:spPr>
        <p:txBody>
          <a:bodyPr spcFirstLastPara="1" wrap="square" lIns="91425" tIns="91425" rIns="91425" bIns="91425" anchor="t" anchorCtr="0">
            <a:spAutoFit/>
          </a:bodyPr>
          <a:lstStyle/>
          <a:p>
            <a:pPr algn="just">
              <a:buSzPts val="1400"/>
            </a:pPr>
            <a:r>
              <a:rPr lang="en-US" sz="1200" dirty="0">
                <a:solidFill>
                  <a:schemeClr val="tx1"/>
                </a:solidFill>
                <a:latin typeface="Bahnschrift" panose="020B0502040204020203" pitchFamily="34" charset="0"/>
                <a:ea typeface="Calibri"/>
                <a:cs typeface="Calibri"/>
                <a:sym typeface="Calibri"/>
              </a:rPr>
              <a:t>The team functions hierarchically. The highest designations include the Captain, the Vice-Captain, and the Department Heads. After this, comes the Department Seniors and finally the Juniors. The transfer of knowledge and workflow is transferred from top to bottom. All the major decisions are taken by the highest designations, after collective response from the whole team.</a:t>
            </a:r>
          </a:p>
        </p:txBody>
      </p:sp>
      <p:sp>
        <p:nvSpPr>
          <p:cNvPr id="148" name="Google Shape;148;p7"/>
          <p:cNvSpPr/>
          <p:nvPr/>
        </p:nvSpPr>
        <p:spPr>
          <a:xfrm rot="2700000">
            <a:off x="473644" y="2263497"/>
            <a:ext cx="84429" cy="82731"/>
          </a:xfrm>
          <a:prstGeom prst="rect">
            <a:avLst/>
          </a:prstGeom>
          <a:solidFill>
            <a:srgbClr val="56B5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lnSpc>
                <a:spcPct val="100000"/>
              </a:lnSpc>
              <a:spcBef>
                <a:spcPts val="0"/>
              </a:spcBef>
              <a:spcAft>
                <a:spcPts val="0"/>
              </a:spcAft>
              <a:buSzPts val="1000"/>
              <a:buNone/>
            </a:pPr>
            <a:fld id="{00000000-1234-1234-1234-123412341234}" type="slidenum">
              <a:rPr lang="tr-TR"/>
              <a:t>9</a:t>
            </a:fld>
            <a:endParaRPr/>
          </a:p>
        </p:txBody>
      </p:sp>
      <p:pic>
        <p:nvPicPr>
          <p:cNvPr id="151" name="Google Shape;151;p7"/>
          <p:cNvPicPr preferRelativeResize="0"/>
          <p:nvPr/>
        </p:nvPicPr>
        <p:blipFill rotWithShape="1">
          <a:blip r:embed="rId4">
            <a:alphaModFix/>
          </a:blip>
          <a:srcRect/>
          <a:stretch/>
        </p:blipFill>
        <p:spPr>
          <a:xfrm>
            <a:off x="7550025" y="445025"/>
            <a:ext cx="1196783" cy="342161"/>
          </a:xfrm>
          <a:prstGeom prst="rect">
            <a:avLst/>
          </a:prstGeom>
          <a:noFill/>
          <a:ln>
            <a:noFill/>
          </a:ln>
        </p:spPr>
      </p:pic>
      <p:sp>
        <p:nvSpPr>
          <p:cNvPr id="152" name="Google Shape;152;p7"/>
          <p:cNvSpPr txBox="1"/>
          <p:nvPr/>
        </p:nvSpPr>
        <p:spPr>
          <a:xfrm>
            <a:off x="311700" y="378766"/>
            <a:ext cx="3246663" cy="62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5200"/>
              <a:buFont typeface="Arial"/>
              <a:buNone/>
            </a:pPr>
            <a:r>
              <a:rPr lang="tr-TR" sz="3600" b="1" i="0" u="none" strike="noStrike" cap="none">
                <a:solidFill>
                  <a:srgbClr val="56B5BF"/>
                </a:solidFill>
                <a:latin typeface="Calibri"/>
                <a:ea typeface="Calibri"/>
                <a:cs typeface="Calibri"/>
                <a:sym typeface="Calibri"/>
              </a:rPr>
              <a:t>MANAGEMENT</a:t>
            </a:r>
            <a:endParaRPr sz="3600" b="1" i="0" u="none" strike="noStrike" cap="none">
              <a:solidFill>
                <a:srgbClr val="56B5B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8670587F-33AE-4E11-9CE8-B78A7B338389}"/>
              </a:ext>
            </a:extLst>
          </p:cNvPr>
          <p:cNvPicPr>
            <a:picLocks noChangeAspect="1"/>
          </p:cNvPicPr>
          <p:nvPr/>
        </p:nvPicPr>
        <p:blipFill rotWithShape="1">
          <a:blip r:embed="rId5"/>
          <a:srcRect l="9049" t="10150" r="9301" b="9607"/>
          <a:stretch/>
        </p:blipFill>
        <p:spPr>
          <a:xfrm>
            <a:off x="4773792" y="2665286"/>
            <a:ext cx="2130416" cy="2259023"/>
          </a:xfrm>
          <a:prstGeom prst="rect">
            <a:avLst/>
          </a:prstGeom>
        </p:spPr>
      </p:pic>
      <p:pic>
        <p:nvPicPr>
          <p:cNvPr id="11" name="Picture 10">
            <a:extLst>
              <a:ext uri="{FF2B5EF4-FFF2-40B4-BE49-F238E27FC236}">
                <a16:creationId xmlns:a16="http://schemas.microsoft.com/office/drawing/2014/main" id="{398DD849-EA48-443D-A44E-B1F5C1FE91E8}"/>
              </a:ext>
            </a:extLst>
          </p:cNvPr>
          <p:cNvPicPr>
            <a:picLocks noChangeAspect="1"/>
          </p:cNvPicPr>
          <p:nvPr/>
        </p:nvPicPr>
        <p:blipFill>
          <a:blip r:embed="rId6"/>
          <a:stretch>
            <a:fillRect/>
          </a:stretch>
        </p:blipFill>
        <p:spPr>
          <a:xfrm>
            <a:off x="482002" y="4315044"/>
            <a:ext cx="1573016" cy="38201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1278</TotalTime>
  <Words>3801</Words>
  <Application>Microsoft Office PowerPoint</Application>
  <PresentationFormat>On-screen Show (16:9)</PresentationFormat>
  <Paragraphs>264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Bahnschrift</vt:lpstr>
      <vt:lpstr>Calibri</vt:lpstr>
      <vt:lpstr>Simple Light</vt:lpstr>
      <vt:lpstr>PowerPoint Presentation</vt:lpstr>
      <vt:lpstr>TEAM INFO</vt:lpstr>
      <vt:lpstr>TEAM INFO</vt:lpstr>
      <vt:lpstr>PowerPoint Presentation</vt:lpstr>
      <vt:lpstr>PowerPoint Presentation</vt:lpstr>
      <vt:lpstr>PowerPoint Presentation</vt:lpstr>
      <vt:lpstr>PowerPoint Presentation</vt:lpstr>
      <vt:lpstr>MANAGEMENT</vt:lpstr>
      <vt:lpstr>PowerPoint Presentation</vt:lpstr>
      <vt:lpstr>PowerPoint Presentation</vt:lpstr>
      <vt:lpstr>PowerPoint Presentation</vt:lpstr>
      <vt:lpstr>MANAGEMENT</vt:lpstr>
      <vt:lpstr>ROVER DESIGN</vt:lpstr>
      <vt:lpstr>PowerPoint Presentation</vt:lpstr>
      <vt:lpstr>PowerPoint Presentation</vt:lpstr>
      <vt:lpstr>ROVER DESIGN</vt:lpstr>
      <vt:lpstr>ROVER DESIGN</vt:lpstr>
      <vt:lpstr>PowerPoint Presentation</vt:lpstr>
      <vt:lpstr>ROVER DESIGN</vt:lpstr>
      <vt:lpstr>ROVER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ROVER DESIGN</vt:lpstr>
      <vt:lpstr>PowerPoint Presentation</vt:lpstr>
      <vt:lpstr>PowerPoint Presentation</vt:lpstr>
      <vt:lpstr>ROVER DESIGN</vt:lpstr>
      <vt:lpstr>ROVER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Zeynep Elmas</dc:creator>
  <cp:lastModifiedBy>Madhav Chopra</cp:lastModifiedBy>
  <cp:revision>9</cp:revision>
  <dcterms:modified xsi:type="dcterms:W3CDTF">2023-05-03T08:31:44Z</dcterms:modified>
</cp:coreProperties>
</file>