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7" r:id="rId20"/>
    <p:sldId id="288"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8" roundtripDataSignature="AMtx7mgsc1fNd+OSktelUNgr4OK58zzh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DE6"/>
    <a:srgbClr val="56B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1810172 - Nafiz Imtiaz" userId="fce05654-affa-433c-b6de-c4a36c410ce0" providerId="ADAL" clId="{170A6A96-FA88-4EC0-BE1F-44B18116DF70}"/>
    <pc:docChg chg="modSld">
      <pc:chgData name="1810172 - Nafiz Imtiaz" userId="fce05654-affa-433c-b6de-c4a36c410ce0" providerId="ADAL" clId="{170A6A96-FA88-4EC0-BE1F-44B18116DF70}" dt="2024-04-29T18:12:16.645" v="5" actId="1076"/>
      <pc:docMkLst>
        <pc:docMk/>
      </pc:docMkLst>
      <pc:sldChg chg="modSp mod">
        <pc:chgData name="1810172 - Nafiz Imtiaz" userId="fce05654-affa-433c-b6de-c4a36c410ce0" providerId="ADAL" clId="{170A6A96-FA88-4EC0-BE1F-44B18116DF70}" dt="2024-04-29T18:08:33.944" v="0" actId="20577"/>
        <pc:sldMkLst>
          <pc:docMk/>
          <pc:sldMk cId="0" sldId="271"/>
        </pc:sldMkLst>
        <pc:spChg chg="mod">
          <ac:chgData name="1810172 - Nafiz Imtiaz" userId="fce05654-affa-433c-b6de-c4a36c410ce0" providerId="ADAL" clId="{170A6A96-FA88-4EC0-BE1F-44B18116DF70}" dt="2024-04-29T18:08:33.944" v="0" actId="20577"/>
          <ac:spMkLst>
            <pc:docMk/>
            <pc:sldMk cId="0" sldId="271"/>
            <ac:spMk id="249" creationId="{00000000-0000-0000-0000-000000000000}"/>
          </ac:spMkLst>
        </pc:spChg>
      </pc:sldChg>
      <pc:sldChg chg="modSp mod">
        <pc:chgData name="1810172 - Nafiz Imtiaz" userId="fce05654-affa-433c-b6de-c4a36c410ce0" providerId="ADAL" clId="{170A6A96-FA88-4EC0-BE1F-44B18116DF70}" dt="2024-04-29T18:09:22.301" v="2" actId="207"/>
        <pc:sldMkLst>
          <pc:docMk/>
          <pc:sldMk cId="0" sldId="272"/>
        </pc:sldMkLst>
        <pc:spChg chg="mod">
          <ac:chgData name="1810172 - Nafiz Imtiaz" userId="fce05654-affa-433c-b6de-c4a36c410ce0" providerId="ADAL" clId="{170A6A96-FA88-4EC0-BE1F-44B18116DF70}" dt="2024-04-29T18:09:22.301" v="2" actId="207"/>
          <ac:spMkLst>
            <pc:docMk/>
            <pc:sldMk cId="0" sldId="272"/>
            <ac:spMk id="263" creationId="{00000000-0000-0000-0000-000000000000}"/>
          </ac:spMkLst>
        </pc:spChg>
      </pc:sldChg>
      <pc:sldChg chg="modSp mod">
        <pc:chgData name="1810172 - Nafiz Imtiaz" userId="fce05654-affa-433c-b6de-c4a36c410ce0" providerId="ADAL" clId="{170A6A96-FA88-4EC0-BE1F-44B18116DF70}" dt="2024-04-29T18:12:16.645" v="5" actId="1076"/>
        <pc:sldMkLst>
          <pc:docMk/>
          <pc:sldMk cId="0" sldId="286"/>
        </pc:sldMkLst>
        <pc:spChg chg="mod">
          <ac:chgData name="1810172 - Nafiz Imtiaz" userId="fce05654-affa-433c-b6de-c4a36c410ce0" providerId="ADAL" clId="{170A6A96-FA88-4EC0-BE1F-44B18116DF70}" dt="2024-04-29T18:12:16.645" v="5" actId="1076"/>
          <ac:spMkLst>
            <pc:docMk/>
            <pc:sldMk cId="0" sldId="286"/>
            <ac:spMk id="438" creationId="{00000000-0000-0000-0000-000000000000}"/>
          </ac:spMkLst>
        </pc:spChg>
        <pc:spChg chg="mod">
          <ac:chgData name="1810172 - Nafiz Imtiaz" userId="fce05654-affa-433c-b6de-c4a36c410ce0" providerId="ADAL" clId="{170A6A96-FA88-4EC0-BE1F-44B18116DF70}" dt="2024-04-29T18:12:15.796" v="4" actId="207"/>
          <ac:spMkLst>
            <pc:docMk/>
            <pc:sldMk cId="0" sldId="286"/>
            <ac:spMk id="439" creationId="{00000000-0000-0000-0000-000000000000}"/>
          </ac:spMkLst>
        </pc:spChg>
      </pc:sldChg>
      <pc:sldChg chg="modSp mod">
        <pc:chgData name="1810172 - Nafiz Imtiaz" userId="fce05654-affa-433c-b6de-c4a36c410ce0" providerId="ADAL" clId="{170A6A96-FA88-4EC0-BE1F-44B18116DF70}" dt="2024-04-29T18:09:09.119" v="1" actId="207"/>
        <pc:sldMkLst>
          <pc:docMk/>
          <pc:sldMk cId="958801883" sldId="288"/>
        </pc:sldMkLst>
        <pc:spChg chg="mod">
          <ac:chgData name="1810172 - Nafiz Imtiaz" userId="fce05654-affa-433c-b6de-c4a36c410ce0" providerId="ADAL" clId="{170A6A96-FA88-4EC0-BE1F-44B18116DF70}" dt="2024-04-29T18:09:09.119" v="1" actId="207"/>
          <ac:spMkLst>
            <pc:docMk/>
            <pc:sldMk cId="958801883" sldId="288"/>
            <ac:spMk id="24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956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1789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hyperlink" Target="https://www.linkedin.com/company/team-interplaneta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acebook.com/interplanetar.buet" TargetMode="External"/><Relationship Id="rId5" Type="http://schemas.openxmlformats.org/officeDocument/2006/relationships/hyperlink" Target="https://buetinterplanetar.com/" TargetMode="External"/><Relationship Id="rId4" Type="http://schemas.openxmlformats.org/officeDocument/2006/relationships/hyperlink" Target="mailto:interplanetar.buet@gmail.com"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karahman@me.buet.ac.b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a:t>
            </a:r>
            <a:r>
              <a:rPr lang="tr-TR" sz="2400" b="1">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Funding:</a:t>
            </a:r>
            <a:endParaRPr sz="2400" b="1" i="0" u="none" strike="noStrike" cap="none">
              <a:solidFill>
                <a:srgbClr val="56B5BF"/>
              </a:solidFill>
              <a:latin typeface="Calibri"/>
              <a:ea typeface="Calibri"/>
              <a:cs typeface="Calibri"/>
              <a:sym typeface="Calibri"/>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graphicFrame>
        <p:nvGraphicFramePr>
          <p:cNvPr id="8" name="Table 7">
            <a:extLst>
              <a:ext uri="{FF2B5EF4-FFF2-40B4-BE49-F238E27FC236}">
                <a16:creationId xmlns:a16="http://schemas.microsoft.com/office/drawing/2014/main" id="{6515A4A7-DDC1-6F0D-1A3E-109356A504D2}"/>
              </a:ext>
            </a:extLst>
          </p:cNvPr>
          <p:cNvGraphicFramePr>
            <a:graphicFrameLocks noGrp="1"/>
          </p:cNvGraphicFramePr>
          <p:nvPr>
            <p:extLst>
              <p:ext uri="{D42A27DB-BD31-4B8C-83A1-F6EECF244321}">
                <p14:modId xmlns:p14="http://schemas.microsoft.com/office/powerpoint/2010/main" val="760653926"/>
              </p:ext>
            </p:extLst>
          </p:nvPr>
        </p:nvGraphicFramePr>
        <p:xfrm>
          <a:off x="2982447" y="1270390"/>
          <a:ext cx="5120640" cy="148336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3879711248"/>
                    </a:ext>
                  </a:extLst>
                </a:gridCol>
                <a:gridCol w="2560320">
                  <a:extLst>
                    <a:ext uri="{9D8B030D-6E8A-4147-A177-3AD203B41FA5}">
                      <a16:colId xmlns:a16="http://schemas.microsoft.com/office/drawing/2014/main" val="3993491113"/>
                    </a:ext>
                  </a:extLst>
                </a:gridCol>
              </a:tblGrid>
              <a:tr h="370840">
                <a:tc>
                  <a:txBody>
                    <a:bodyPr/>
                    <a:lstStyle/>
                    <a:p>
                      <a:endParaRPr lang="en-US"/>
                    </a:p>
                  </a:txBody>
                  <a:tcPr>
                    <a:solidFill>
                      <a:srgbClr val="56B5BF"/>
                    </a:solidFill>
                  </a:tcPr>
                </a:tc>
                <a:tc>
                  <a:txBody>
                    <a:bodyPr/>
                    <a:lstStyle/>
                    <a:p>
                      <a:r>
                        <a:rPr lang="en-US"/>
                        <a:t>Amount </a:t>
                      </a:r>
                    </a:p>
                  </a:txBody>
                  <a:tcPr>
                    <a:solidFill>
                      <a:srgbClr val="56B5BF"/>
                    </a:solidFill>
                  </a:tcPr>
                </a:tc>
                <a:extLst>
                  <a:ext uri="{0D108BD9-81ED-4DB2-BD59-A6C34878D82A}">
                    <a16:rowId xmlns:a16="http://schemas.microsoft.com/office/drawing/2014/main" val="3720148017"/>
                  </a:ext>
                </a:extLst>
              </a:tr>
              <a:tr h="370840">
                <a:tc>
                  <a:txBody>
                    <a:bodyPr/>
                    <a:lstStyle/>
                    <a:p>
                      <a:pPr lvl="0">
                        <a:buNone/>
                      </a:pPr>
                      <a:r>
                        <a:rPr lang="en-US" sz="1400" b="0" i="0" u="none" strike="noStrike" noProof="0"/>
                        <a:t>Available Fund</a:t>
                      </a:r>
                      <a:endParaRPr lang="en-US"/>
                    </a:p>
                  </a:txBody>
                  <a:tcPr>
                    <a:solidFill>
                      <a:srgbClr val="93DDE6"/>
                    </a:solidFill>
                  </a:tcPr>
                </a:tc>
                <a:tc>
                  <a:txBody>
                    <a:bodyPr/>
                    <a:lstStyle/>
                    <a:p>
                      <a:pPr lvl="0">
                        <a:buNone/>
                      </a:pPr>
                      <a:r>
                        <a:rPr lang="en-US" sz="1400" b="0" i="0" u="none" strike="noStrike" noProof="0">
                          <a:latin typeface="Arial"/>
                        </a:rPr>
                        <a:t>$ 4,545</a:t>
                      </a:r>
                      <a:endParaRPr lang="en-US"/>
                    </a:p>
                  </a:txBody>
                  <a:tcPr>
                    <a:solidFill>
                      <a:srgbClr val="93DDE6"/>
                    </a:solidFill>
                  </a:tcPr>
                </a:tc>
                <a:extLst>
                  <a:ext uri="{0D108BD9-81ED-4DB2-BD59-A6C34878D82A}">
                    <a16:rowId xmlns:a16="http://schemas.microsoft.com/office/drawing/2014/main" val="2811743402"/>
                  </a:ext>
                </a:extLst>
              </a:tr>
              <a:tr h="370840">
                <a:tc>
                  <a:txBody>
                    <a:bodyPr/>
                    <a:lstStyle/>
                    <a:p>
                      <a:pPr lvl="0">
                        <a:buNone/>
                      </a:pPr>
                      <a:r>
                        <a:rPr lang="en-US" sz="1400" b="0" i="0" u="none" strike="noStrike" noProof="0">
                          <a:latin typeface="Arial"/>
                        </a:rPr>
                        <a:t>Expected Development Costs</a:t>
                      </a:r>
                      <a:endParaRPr lang="en-US"/>
                    </a:p>
                  </a:txBody>
                  <a:tcPr>
                    <a:solidFill>
                      <a:srgbClr val="93DDE6"/>
                    </a:solidFill>
                  </a:tcPr>
                </a:tc>
                <a:tc>
                  <a:txBody>
                    <a:bodyPr/>
                    <a:lstStyle/>
                    <a:p>
                      <a:pPr lvl="0" algn="l">
                        <a:lnSpc>
                          <a:spcPct val="100000"/>
                        </a:lnSpc>
                        <a:spcBef>
                          <a:spcPts val="0"/>
                        </a:spcBef>
                        <a:spcAft>
                          <a:spcPts val="0"/>
                        </a:spcAft>
                        <a:buNone/>
                      </a:pPr>
                      <a:r>
                        <a:rPr lang="en-US" sz="1400" b="0" i="0" u="none" strike="noStrike" noProof="0">
                          <a:solidFill>
                            <a:srgbClr val="000000"/>
                          </a:solidFill>
                          <a:latin typeface="Arial"/>
                        </a:rPr>
                        <a:t>$ 1,400</a:t>
                      </a:r>
                    </a:p>
                  </a:txBody>
                  <a:tcPr>
                    <a:solidFill>
                      <a:srgbClr val="93DDE6"/>
                    </a:solidFill>
                  </a:tcPr>
                </a:tc>
                <a:extLst>
                  <a:ext uri="{0D108BD9-81ED-4DB2-BD59-A6C34878D82A}">
                    <a16:rowId xmlns:a16="http://schemas.microsoft.com/office/drawing/2014/main" val="2477492690"/>
                  </a:ext>
                </a:extLst>
              </a:tr>
              <a:tr h="370840">
                <a:tc>
                  <a:txBody>
                    <a:bodyPr/>
                    <a:lstStyle/>
                    <a:p>
                      <a:pPr lvl="0">
                        <a:buNone/>
                      </a:pPr>
                      <a:r>
                        <a:rPr lang="en-US" sz="1400" b="0" i="0" u="none" strike="noStrike" noProof="0">
                          <a:latin typeface="Arial"/>
                        </a:rPr>
                        <a:t>Expected Travel Costs</a:t>
                      </a:r>
                      <a:endParaRPr lang="en-US"/>
                    </a:p>
                  </a:txBody>
                  <a:tcPr>
                    <a:solidFill>
                      <a:srgbClr val="93DDE6"/>
                    </a:solidFill>
                  </a:tcPr>
                </a:tc>
                <a:tc>
                  <a:txBody>
                    <a:bodyPr/>
                    <a:lstStyle/>
                    <a:p>
                      <a:pPr lvl="0" algn="l">
                        <a:lnSpc>
                          <a:spcPct val="100000"/>
                        </a:lnSpc>
                        <a:spcBef>
                          <a:spcPts val="0"/>
                        </a:spcBef>
                        <a:spcAft>
                          <a:spcPts val="0"/>
                        </a:spcAft>
                        <a:buNone/>
                      </a:pPr>
                      <a:r>
                        <a:rPr lang="en-US" sz="1400" b="0" i="0" u="none" strike="noStrike" noProof="0">
                          <a:solidFill>
                            <a:srgbClr val="000000"/>
                          </a:solidFill>
                          <a:latin typeface="Arial"/>
                        </a:rPr>
                        <a:t>$ 9,000</a:t>
                      </a:r>
                    </a:p>
                  </a:txBody>
                  <a:tcPr>
                    <a:solidFill>
                      <a:srgbClr val="93DDE6"/>
                    </a:solidFill>
                  </a:tcPr>
                </a:tc>
                <a:extLst>
                  <a:ext uri="{0D108BD9-81ED-4DB2-BD59-A6C34878D82A}">
                    <a16:rowId xmlns:a16="http://schemas.microsoft.com/office/drawing/2014/main" val="1820636007"/>
                  </a:ext>
                </a:extLst>
              </a:tr>
            </a:tbl>
          </a:graphicData>
        </a:graphic>
      </p:graphicFrame>
      <p:sp>
        <p:nvSpPr>
          <p:cNvPr id="3" name="Google Shape;159;p8">
            <a:extLst>
              <a:ext uri="{FF2B5EF4-FFF2-40B4-BE49-F238E27FC236}">
                <a16:creationId xmlns:a16="http://schemas.microsoft.com/office/drawing/2014/main" id="{02F67A75-7981-AFA7-7D26-6E87CCE9189E}"/>
              </a:ext>
            </a:extLst>
          </p:cNvPr>
          <p:cNvSpPr txBox="1"/>
          <p:nvPr/>
        </p:nvSpPr>
        <p:spPr>
          <a:xfrm>
            <a:off x="2982061" y="3004985"/>
            <a:ext cx="5118596" cy="1292631"/>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sz="1200" b="1">
                <a:solidFill>
                  <a:srgbClr val="0D0D0D"/>
                </a:solidFill>
                <a:latin typeface="Calibri"/>
                <a:ea typeface="Calibri"/>
              </a:rPr>
              <a:t>In case there's a delay in receiving funds from our sponsor to cover travel expenses, rest assured that we have a backup plan in place.</a:t>
            </a:r>
            <a:endParaRPr lang="en-US" b="1">
              <a:latin typeface="Calibri"/>
            </a:endParaRPr>
          </a:p>
          <a:p>
            <a:pPr marL="171450" indent="-171450" algn="just">
              <a:buChar char="•"/>
            </a:pPr>
            <a:r>
              <a:rPr lang="en-US" sz="1200">
                <a:latin typeface="Calibri"/>
                <a:ea typeface="Calibri"/>
              </a:rPr>
              <a:t>We can apply for financial aid of approximately $1,800 from the Directorate of Students' Welfare, BUET. </a:t>
            </a:r>
            <a:endParaRPr lang="en-US">
              <a:ea typeface="Calibri"/>
            </a:endParaRPr>
          </a:p>
          <a:p>
            <a:pPr marL="171450" indent="-171450" algn="just">
              <a:buChar char="•"/>
            </a:pPr>
            <a:r>
              <a:rPr lang="en-US" sz="1200">
                <a:solidFill>
                  <a:srgbClr val="0D0D0D"/>
                </a:solidFill>
                <a:latin typeface="Calibri"/>
                <a:ea typeface="Calibri"/>
              </a:rPr>
              <a:t>We'll cover the initial costs ourselves, and our sponsor will reimburse the expenses later.</a:t>
            </a:r>
            <a:endParaRPr lang="en-US" sz="1200">
              <a:solidFill>
                <a:srgbClr val="0D0D0D"/>
              </a:solidFill>
              <a:latin typeface="Calibri"/>
            </a:endParaRPr>
          </a:p>
        </p:txBody>
      </p:sp>
      <p:pic>
        <p:nvPicPr>
          <p:cNvPr id="5" name="Picture 4" descr="A black and orange machine&#10;&#10;Description automatically generated">
            <a:extLst>
              <a:ext uri="{FF2B5EF4-FFF2-40B4-BE49-F238E27FC236}">
                <a16:creationId xmlns:a16="http://schemas.microsoft.com/office/drawing/2014/main" id="{C440014E-10FA-9A04-681D-177E9ED1E1FE}"/>
              </a:ext>
            </a:extLst>
          </p:cNvPr>
          <p:cNvPicPr>
            <a:picLocks noChangeAspect="1"/>
          </p:cNvPicPr>
          <p:nvPr/>
        </p:nvPicPr>
        <p:blipFill>
          <a:blip r:embed="rId5"/>
          <a:stretch>
            <a:fillRect/>
          </a:stretch>
        </p:blipFill>
        <p:spPr>
          <a:xfrm>
            <a:off x="524416" y="3950206"/>
            <a:ext cx="837137" cy="824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p:nvPr/>
        </p:nvSpPr>
        <p:spPr>
          <a:xfrm>
            <a:off x="525475" y="12060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Logistics:</a:t>
            </a:r>
            <a:endParaRPr sz="2400" b="1" i="0" u="none" strike="noStrike" cap="none">
              <a:solidFill>
                <a:srgbClr val="56B5BF"/>
              </a:solidFill>
              <a:latin typeface="Calibri"/>
              <a:ea typeface="Calibri"/>
              <a:cs typeface="Calibri"/>
              <a:sym typeface="Calibri"/>
            </a:endParaRPr>
          </a:p>
        </p:txBody>
      </p:sp>
      <p:sp>
        <p:nvSpPr>
          <p:cNvPr id="187" name="Google Shape;187;p10"/>
          <p:cNvSpPr txBox="1"/>
          <p:nvPr/>
        </p:nvSpPr>
        <p:spPr>
          <a:xfrm>
            <a:off x="2911750" y="1359845"/>
            <a:ext cx="5854500" cy="3200846"/>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dirty="0">
                <a:latin typeface="Calibri"/>
                <a:ea typeface="Calibri"/>
                <a:cs typeface="Calibri"/>
              </a:rPr>
              <a:t>Our plan involves implementing the following measures to ensure the safe and good-conditioned arrival of the rover: </a:t>
            </a:r>
          </a:p>
          <a:p>
            <a:pPr algn="just"/>
            <a:endParaRPr lang="en-US" dirty="0">
              <a:latin typeface="Calibri"/>
              <a:ea typeface="Calibri"/>
              <a:cs typeface="Calibri"/>
            </a:endParaRPr>
          </a:p>
          <a:p>
            <a:pPr algn="just"/>
            <a:r>
              <a:rPr lang="en-US" dirty="0">
                <a:latin typeface="Calibri"/>
                <a:ea typeface="Calibri"/>
                <a:cs typeface="Calibri"/>
              </a:rPr>
              <a:t>•Disassembling the rover and carrying in personal luggage.</a:t>
            </a:r>
          </a:p>
          <a:p>
            <a:pPr algn="just"/>
            <a:r>
              <a:rPr lang="en-US" dirty="0">
                <a:latin typeface="Calibri"/>
                <a:ea typeface="Calibri"/>
                <a:cs typeface="Calibri"/>
              </a:rPr>
              <a:t>•Choosing air transportation as a dependable method of transportation.</a:t>
            </a:r>
          </a:p>
          <a:p>
            <a:pPr algn="just"/>
            <a:r>
              <a:rPr lang="en-US" dirty="0">
                <a:latin typeface="Calibri"/>
                <a:ea typeface="Calibri"/>
                <a:cs typeface="Calibri"/>
              </a:rPr>
              <a:t>•Dividing the rover components into sub-systems e.g., chassis-suspension, wheels, electronics, power tools, science tools, etc. and packaging them separately, ensuring that the components are organized, protected, and transported safely to the competition site.</a:t>
            </a:r>
          </a:p>
          <a:p>
            <a:pPr algn="just"/>
            <a:r>
              <a:rPr lang="en-US" dirty="0">
                <a:latin typeface="Calibri"/>
                <a:ea typeface="Calibri"/>
                <a:cs typeface="Calibri"/>
              </a:rPr>
              <a:t>•Bringing backup electronics, so that we can quickly address any technical issues that may arise during the competition and avoid any potential delays or malfunctions.</a:t>
            </a:r>
          </a:p>
          <a:p>
            <a:pPr algn="just"/>
            <a:r>
              <a:rPr lang="en-US" dirty="0">
                <a:latin typeface="Calibri"/>
                <a:ea typeface="Calibri"/>
                <a:cs typeface="Calibri"/>
              </a:rPr>
              <a:t>•Proper packaging following safety standards to keep the chemicals intact during transportation.</a:t>
            </a:r>
            <a:r>
              <a:rPr lang="en-US" dirty="0">
                <a:solidFill>
                  <a:srgbClr val="D1D5DB"/>
                </a:solidFill>
                <a:latin typeface="Calibri"/>
                <a:ea typeface="Calibri"/>
                <a:cs typeface="Calibri"/>
              </a:rPr>
              <a:t> </a:t>
            </a:r>
            <a:endParaRPr lang="en-US" dirty="0">
              <a:latin typeface="Calibri"/>
              <a:ea typeface="Calibri"/>
              <a:cs typeface="Calibri"/>
            </a:endParaRPr>
          </a:p>
        </p:txBody>
      </p:sp>
      <p:sp>
        <p:nvSpPr>
          <p:cNvPr id="189" name="Google Shape;1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pic>
        <p:nvPicPr>
          <p:cNvPr id="191" name="Google Shape;191;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2" name="Google Shape;192;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3" name="Picture 2" descr="A black and orange machine&#10;&#10;Description automatically generated">
            <a:extLst>
              <a:ext uri="{FF2B5EF4-FFF2-40B4-BE49-F238E27FC236}">
                <a16:creationId xmlns:a16="http://schemas.microsoft.com/office/drawing/2014/main" id="{55CF9D7E-BB51-A139-95C2-A89EB0F33DCE}"/>
              </a:ext>
            </a:extLst>
          </p:cNvPr>
          <p:cNvPicPr>
            <a:picLocks noChangeAspect="1"/>
          </p:cNvPicPr>
          <p:nvPr/>
        </p:nvPicPr>
        <p:blipFill>
          <a:blip r:embed="rId5"/>
          <a:stretch>
            <a:fillRect/>
          </a:stretch>
        </p:blipFill>
        <p:spPr>
          <a:xfrm>
            <a:off x="524416" y="3950206"/>
            <a:ext cx="837137" cy="8249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00" name="Google Shape;200;p11"/>
          <p:cNvSpPr txBox="1"/>
          <p:nvPr/>
        </p:nvSpPr>
        <p:spPr>
          <a:xfrm>
            <a:off x="2002971" y="1036875"/>
            <a:ext cx="6858529" cy="298540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SzPts val="1400"/>
              <a:buFont typeface="Wingdings"/>
              <a:buChar char="v"/>
            </a:pPr>
            <a:r>
              <a:rPr lang="en-US" dirty="0">
                <a:solidFill>
                  <a:schemeClr val="bg1"/>
                </a:solidFill>
                <a:latin typeface="Calibri"/>
                <a:cs typeface="Calibri"/>
              </a:rPr>
              <a:t>A </a:t>
            </a:r>
            <a:r>
              <a:rPr lang="en-US" dirty="0">
                <a:solidFill>
                  <a:schemeClr val="bg1"/>
                </a:solidFill>
                <a:latin typeface="Calibri"/>
                <a:ea typeface="Calibri"/>
                <a:cs typeface="Calibri"/>
              </a:rPr>
              <a:t>four-wheel rocker suspension system mechanism is implemented to keep the rover lightweight. </a:t>
            </a:r>
            <a:r>
              <a:rPr lang="en-US" dirty="0">
                <a:solidFill>
                  <a:srgbClr val="F2F2F2"/>
                </a:solidFill>
                <a:latin typeface="Calibri"/>
                <a:ea typeface="Calibri"/>
              </a:rPr>
              <a:t> This compact four-wheel mobility system is lighter than the standard six-wheel version. A bar differential is utilized beneath the chassis bottom to maintain the rover chassis balanced at an average angle between the rockers on each side. </a:t>
            </a:r>
          </a:p>
          <a:p>
            <a:pPr marL="285750" indent="-285750" algn="just">
              <a:buSzPts val="1400"/>
              <a:buFont typeface="Wingdings"/>
              <a:buChar char="v"/>
            </a:pPr>
            <a:r>
              <a:rPr lang="en-US" dirty="0">
                <a:solidFill>
                  <a:srgbClr val="F2F2F2"/>
                </a:solidFill>
                <a:latin typeface="Calibri"/>
                <a:ea typeface="Calibri"/>
              </a:rPr>
              <a:t>The chassis is made of stainless-steel square tubes, which are TIG-welded, providing strength and being lightweight. </a:t>
            </a:r>
          </a:p>
          <a:p>
            <a:pPr marL="285750" indent="-285750" algn="just">
              <a:buSzPts val="1400"/>
              <a:buFont typeface="Wingdings"/>
              <a:buChar char="v"/>
            </a:pPr>
            <a:r>
              <a:rPr lang="en-US" dirty="0">
                <a:solidFill>
                  <a:srgbClr val="F2F2F2"/>
                </a:solidFill>
                <a:latin typeface="Calibri"/>
                <a:ea typeface="Calibri"/>
              </a:rPr>
              <a:t>The rover can climb over rough and hilly terrain while reducing jerking of the chassis and safe-guarding sensitive electrical components inside.</a:t>
            </a:r>
          </a:p>
          <a:p>
            <a:pPr marL="285750" indent="-285750" algn="just">
              <a:buSzPts val="1400"/>
              <a:buFont typeface="Wingdings"/>
              <a:buChar char="v"/>
            </a:pPr>
            <a:r>
              <a:rPr lang="en-US" dirty="0">
                <a:solidFill>
                  <a:schemeClr val="bg1"/>
                </a:solidFill>
                <a:latin typeface="Calibri"/>
                <a:ea typeface="Calibri"/>
              </a:rPr>
              <a:t>The tire is non-pneumatic and composed of recycled rubber sheets to boost traction and impact absorbency capabilities. The motors are housed within the wheel for rain and dust protection. </a:t>
            </a:r>
            <a:endParaRPr lang="en-US" dirty="0">
              <a:solidFill>
                <a:schemeClr val="bg1"/>
              </a:solidFill>
              <a:latin typeface="Calibri"/>
            </a:endParaRPr>
          </a:p>
          <a:p>
            <a:pPr marL="285750" indent="-285750" algn="just">
              <a:buSzPts val="1400"/>
              <a:buFont typeface="Wingdings"/>
              <a:buChar char="v"/>
            </a:pPr>
            <a:r>
              <a:rPr lang="en-US" dirty="0">
                <a:solidFill>
                  <a:srgbClr val="F2F2F2"/>
                </a:solidFill>
                <a:latin typeface="Calibri"/>
                <a:ea typeface="Calibri"/>
              </a:rPr>
              <a:t>The rover is capable of tank-turning. Though it gives a </a:t>
            </a:r>
            <a:r>
              <a:rPr lang="en-US" dirty="0">
                <a:solidFill>
                  <a:schemeClr val="bg1"/>
                </a:solidFill>
                <a:latin typeface="Calibri"/>
                <a:ea typeface="Calibri"/>
                <a:cs typeface="Calibri"/>
              </a:rPr>
              <a:t>simple solution</a:t>
            </a:r>
            <a:r>
              <a:rPr lang="en-US" dirty="0">
                <a:solidFill>
                  <a:srgbClr val="F2F2F2"/>
                </a:solidFill>
                <a:latin typeface="Calibri"/>
                <a:ea typeface="Calibri"/>
              </a:rPr>
              <a:t> for turning capacity, obtaining turning precision is difficult here. </a:t>
            </a: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5" name="Picture 4" descr="A logo of a robot&#10;&#10;Description automatically generated">
            <a:extLst>
              <a:ext uri="{FF2B5EF4-FFF2-40B4-BE49-F238E27FC236}">
                <a16:creationId xmlns:a16="http://schemas.microsoft.com/office/drawing/2014/main" id="{CEB82230-E379-FD9D-ABFA-B254E058C62D}"/>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2" name="Google Shape;212;p12"/>
          <p:cNvSpPr txBox="1"/>
          <p:nvPr/>
        </p:nvSpPr>
        <p:spPr>
          <a:xfrm>
            <a:off x="2046514" y="1370250"/>
            <a:ext cx="6719736"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SzPts val="1400"/>
              <a:buFont typeface="Wingdings"/>
              <a:buChar char="v"/>
            </a:pPr>
            <a:r>
              <a:rPr lang="en-US" dirty="0">
                <a:solidFill>
                  <a:srgbClr val="F2F2F2"/>
                </a:solidFill>
                <a:latin typeface="Calibri"/>
                <a:ea typeface="Calibri"/>
              </a:rPr>
              <a:t>The suspension mechanism is simple, lightweight, and functional enough. The link bar differential is located underneath the rover chassis, making room for the manipulation system in the front and science payloads in the rear. The bar differential has been adjusted with a unique design to improve performance while going over rocky terrain.</a:t>
            </a:r>
          </a:p>
          <a:p>
            <a:pPr marL="285750" indent="-285750" algn="just">
              <a:buSzPts val="1400"/>
              <a:buFont typeface="Wingdings"/>
              <a:buChar char="v"/>
            </a:pPr>
            <a:r>
              <a:rPr lang="en-US" dirty="0">
                <a:solidFill>
                  <a:srgbClr val="F2F2F2"/>
                </a:solidFill>
                <a:latin typeface="Calibri"/>
                <a:ea typeface="Calibri"/>
              </a:rPr>
              <a:t>The wheel tire tread is designed for better grip and traction. </a:t>
            </a:r>
            <a:r>
              <a:rPr lang="en-US" dirty="0">
                <a:solidFill>
                  <a:schemeClr val="bg1"/>
                </a:solidFill>
                <a:latin typeface="Calibri"/>
                <a:ea typeface="Calibri"/>
                <a:cs typeface="Calibri"/>
              </a:rPr>
              <a:t>The tread pattern has a </a:t>
            </a:r>
            <a:r>
              <a:rPr lang="en-US" dirty="0" err="1">
                <a:solidFill>
                  <a:schemeClr val="bg1"/>
                </a:solidFill>
                <a:latin typeface="Calibri"/>
                <a:ea typeface="Calibri"/>
                <a:cs typeface="Calibri"/>
              </a:rPr>
              <a:t>Mecanum</a:t>
            </a:r>
            <a:r>
              <a:rPr lang="en-US" dirty="0">
                <a:solidFill>
                  <a:schemeClr val="bg1"/>
                </a:solidFill>
                <a:latin typeface="Calibri"/>
                <a:ea typeface="Calibri"/>
                <a:cs typeface="Calibri"/>
              </a:rPr>
              <a:t> orientation to improve tank turning.</a:t>
            </a:r>
          </a:p>
          <a:p>
            <a:pPr marL="285750" indent="-285750" algn="just">
              <a:buSzPts val="1400"/>
              <a:buFont typeface="Wingdings"/>
              <a:buChar char="v"/>
            </a:pPr>
            <a:r>
              <a:rPr lang="en-US" dirty="0">
                <a:solidFill>
                  <a:srgbClr val="F2F2F2"/>
                </a:solidFill>
                <a:latin typeface="Calibri"/>
                <a:ea typeface="Calibri"/>
              </a:rPr>
              <a:t>The chassis was designed to minimize the overall weight and increase the load capacity. The system is developed considering the center of mass. </a:t>
            </a:r>
          </a:p>
          <a:p>
            <a:pPr marL="285750" indent="-285750" algn="just">
              <a:buSzPts val="1400"/>
              <a:buFont typeface="Wingdings"/>
              <a:buChar char="v"/>
            </a:pPr>
            <a:r>
              <a:rPr lang="en-US" dirty="0">
                <a:solidFill>
                  <a:schemeClr val="bg1"/>
                </a:solidFill>
                <a:latin typeface="Calibri"/>
                <a:ea typeface="Calibri"/>
                <a:cs typeface="Calibri"/>
              </a:rPr>
              <a:t>The chassis has modular attachment system for manipulator and science payload for easy assembly and disassembly.</a:t>
            </a:r>
            <a:endParaRPr lang="en-US" dirty="0">
              <a:solidFill>
                <a:schemeClr val="bg1"/>
              </a:solidFill>
            </a:endParaRPr>
          </a:p>
        </p:txBody>
      </p:sp>
      <p:sp>
        <p:nvSpPr>
          <p:cNvPr id="215" name="Google Shape;2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sp>
        <p:nvSpPr>
          <p:cNvPr id="216" name="Google Shape;216;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18" name="Google Shape;218;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97355FF4-F0AD-AEE7-77D9-652714DD0806}"/>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3" name="TextBox 2">
            <a:extLst>
              <a:ext uri="{FF2B5EF4-FFF2-40B4-BE49-F238E27FC236}">
                <a16:creationId xmlns:a16="http://schemas.microsoft.com/office/drawing/2014/main" id="{41C732E1-3BF3-B497-0265-04005507436D}"/>
              </a:ext>
            </a:extLst>
          </p:cNvPr>
          <p:cNvSpPr txBox="1"/>
          <p:nvPr/>
        </p:nvSpPr>
        <p:spPr>
          <a:xfrm>
            <a:off x="2684462" y="404177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alibri"/>
              </a:rPr>
              <a:t>Mobility system in the CAD environment</a:t>
            </a:r>
            <a:r>
              <a:rPr lang="en-US" sz="1100">
                <a:latin typeface="Calibri"/>
                <a:cs typeface="Calibri"/>
              </a:rPr>
              <a:t>​</a:t>
            </a:r>
            <a:endParaRPr lang="en-US"/>
          </a:p>
        </p:txBody>
      </p:sp>
      <p:pic>
        <p:nvPicPr>
          <p:cNvPr id="4" name="Picture 3" descr="A picture containing indoor, metal, cooking, old&#10;&#10;Description automatically generated">
            <a:extLst>
              <a:ext uri="{FF2B5EF4-FFF2-40B4-BE49-F238E27FC236}">
                <a16:creationId xmlns:a16="http://schemas.microsoft.com/office/drawing/2014/main" id="{71F076A4-0618-5FA4-E68D-1D7100185063}"/>
              </a:ext>
            </a:extLst>
          </p:cNvPr>
          <p:cNvPicPr>
            <a:picLocks noChangeAspect="1"/>
          </p:cNvPicPr>
          <p:nvPr/>
        </p:nvPicPr>
        <p:blipFill rotWithShape="1">
          <a:blip r:embed="rId5"/>
          <a:srcRect l="16109" t="-5946" r="23100" b="-8649"/>
          <a:stretch/>
        </p:blipFill>
        <p:spPr>
          <a:xfrm rot="5400000">
            <a:off x="6062101" y="1127685"/>
            <a:ext cx="2645354" cy="2811118"/>
          </a:xfrm>
          <a:prstGeom prst="rect">
            <a:avLst/>
          </a:prstGeom>
        </p:spPr>
      </p:pic>
      <p:pic>
        <p:nvPicPr>
          <p:cNvPr id="5" name="Picture 4" descr="A close-up of a vehicle&#10;&#10;Description automatically generated">
            <a:extLst>
              <a:ext uri="{FF2B5EF4-FFF2-40B4-BE49-F238E27FC236}">
                <a16:creationId xmlns:a16="http://schemas.microsoft.com/office/drawing/2014/main" id="{3165D46D-D2CE-5350-4B90-3D5EA9716D9B}"/>
              </a:ext>
            </a:extLst>
          </p:cNvPr>
          <p:cNvPicPr>
            <a:picLocks noChangeAspect="1"/>
          </p:cNvPicPr>
          <p:nvPr/>
        </p:nvPicPr>
        <p:blipFill>
          <a:blip r:embed="rId6"/>
          <a:stretch>
            <a:fillRect/>
          </a:stretch>
        </p:blipFill>
        <p:spPr>
          <a:xfrm>
            <a:off x="2282825" y="1211262"/>
            <a:ext cx="3554413" cy="2649538"/>
          </a:xfrm>
          <a:prstGeom prst="rect">
            <a:avLst/>
          </a:prstGeom>
        </p:spPr>
      </p:pic>
      <p:sp>
        <p:nvSpPr>
          <p:cNvPr id="6" name="TextBox 5">
            <a:extLst>
              <a:ext uri="{FF2B5EF4-FFF2-40B4-BE49-F238E27FC236}">
                <a16:creationId xmlns:a16="http://schemas.microsoft.com/office/drawing/2014/main" id="{282EE1BD-989F-92D5-2602-B9667EBD3E1F}"/>
              </a:ext>
            </a:extLst>
          </p:cNvPr>
          <p:cNvSpPr txBox="1"/>
          <p:nvPr/>
        </p:nvSpPr>
        <p:spPr>
          <a:xfrm>
            <a:off x="6176963" y="404177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alibri"/>
              </a:rPr>
              <a:t>Manufactured mobility system of the rover</a:t>
            </a:r>
            <a:r>
              <a:rPr lang="en-US" sz="1100">
                <a:latin typeface="Calibri"/>
                <a:cs typeface="Calibri"/>
              </a:rPr>
              <a:t>​</a:t>
            </a:r>
            <a:endParaRPr lang="en-US"/>
          </a:p>
        </p:txBody>
      </p:sp>
      <p:pic>
        <p:nvPicPr>
          <p:cNvPr id="7" name="Picture 6" descr="A logo of a robot&#10;&#10;Description automatically generated">
            <a:extLst>
              <a:ext uri="{FF2B5EF4-FFF2-40B4-BE49-F238E27FC236}">
                <a16:creationId xmlns:a16="http://schemas.microsoft.com/office/drawing/2014/main" id="{F91F00D5-B80E-E620-3858-34C86C1E2D89}"/>
              </a:ext>
            </a:extLst>
          </p:cNvPr>
          <p:cNvPicPr>
            <a:picLocks noChangeAspect="1"/>
          </p:cNvPicPr>
          <p:nvPr/>
        </p:nvPicPr>
        <p:blipFill>
          <a:blip r:embed="rId7"/>
          <a:stretch>
            <a:fillRect/>
          </a:stretch>
        </p:blipFill>
        <p:spPr>
          <a:xfrm>
            <a:off x="525517" y="4147548"/>
            <a:ext cx="727808" cy="7172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35" name="Google Shape;235;p14"/>
          <p:cNvSpPr txBox="1"/>
          <p:nvPr/>
        </p:nvSpPr>
        <p:spPr>
          <a:xfrm>
            <a:off x="2002536" y="1370250"/>
            <a:ext cx="6763714" cy="298540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SzPts val="1400"/>
              <a:buFont typeface="Wingdings"/>
              <a:buChar char="v"/>
            </a:pPr>
            <a:r>
              <a:rPr lang="en-US" dirty="0">
                <a:solidFill>
                  <a:srgbClr val="F2F2F2"/>
                </a:solidFill>
                <a:latin typeface="Calibri"/>
                <a:ea typeface="Calibri"/>
              </a:rPr>
              <a:t>The entire weight of the mobility system is roughly 30 kg (4 kg*4+14 kg). Each wheel contains 4 kilograms. While the chassis and the suspension are 14 kilograms in total. Including the additional systems of the rover, the complete rover's weight becomes roughly 55 kg. </a:t>
            </a:r>
          </a:p>
          <a:p>
            <a:pPr marL="285750" indent="-285750" algn="just">
              <a:buSzPts val="1400"/>
              <a:buFont typeface="Wingdings"/>
              <a:buChar char="v"/>
            </a:pPr>
            <a:r>
              <a:rPr lang="en-US" dirty="0">
                <a:solidFill>
                  <a:srgbClr val="F2F2F2"/>
                </a:solidFill>
                <a:latin typeface="Calibri"/>
                <a:ea typeface="Calibri"/>
              </a:rPr>
              <a:t>The length of the mobility system is almost 1050 mm, and the width is approximately 1000 mm. The whole rover fits in a cube with a side length of 1.1 m with ease.</a:t>
            </a:r>
          </a:p>
          <a:p>
            <a:pPr marL="285750" indent="-285750" algn="just">
              <a:buSzPts val="1400"/>
              <a:buFont typeface="Wingdings"/>
              <a:buChar char="v"/>
            </a:pPr>
            <a:r>
              <a:rPr lang="en-US" dirty="0">
                <a:solidFill>
                  <a:srgbClr val="F2F2F2"/>
                </a:solidFill>
                <a:latin typeface="Calibri"/>
                <a:ea typeface="Calibri"/>
              </a:rPr>
              <a:t>Each of the parts of the mobility system are evaluated in simulation software and can take adequate impact force and jerks without any harm. The rover was tested for traversal in extremely rocky terrain. Our rover can climb steep slopes and resist abrupt falls without any harm. The rover can also travel across sand dunes, mud and rocky terrain. </a:t>
            </a:r>
          </a:p>
          <a:p>
            <a:pPr marL="285750" indent="-285750" algn="just">
              <a:buSzPts val="1400"/>
              <a:buFont typeface="Wingdings"/>
              <a:buChar char="v"/>
            </a:pPr>
            <a:r>
              <a:rPr lang="en-US" dirty="0">
                <a:solidFill>
                  <a:srgbClr val="F2F2F2"/>
                </a:solidFill>
                <a:latin typeface="Calibri"/>
                <a:ea typeface="Calibri"/>
              </a:rPr>
              <a:t>Each rover wheel is capable of carrying the full weight of the fully packed rover by itself without failing (</a:t>
            </a:r>
            <a:r>
              <a:rPr lang="en-US" dirty="0" err="1">
                <a:solidFill>
                  <a:srgbClr val="F2F2F2"/>
                </a:solidFill>
                <a:latin typeface="Calibri"/>
                <a:ea typeface="Calibri"/>
              </a:rPr>
              <a:t>upto</a:t>
            </a:r>
            <a:r>
              <a:rPr lang="en-US" dirty="0">
                <a:solidFill>
                  <a:srgbClr val="F2F2F2"/>
                </a:solidFill>
                <a:latin typeface="Calibri"/>
                <a:ea typeface="Calibri"/>
              </a:rPr>
              <a:t> 60kg) </a:t>
            </a:r>
          </a:p>
        </p:txBody>
      </p:sp>
      <p:sp>
        <p:nvSpPr>
          <p:cNvPr id="240" name="Google Shape;24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41" name="Google Shape;241;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43" name="Google Shape;243;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4BE3FF5F-32CD-8C8F-EC1A-D86E7E36C58C}"/>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382600" y="1189141"/>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146956" y="801769"/>
            <a:ext cx="6660588" cy="406262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Font typeface="Wingdings"/>
              <a:buChar char="v"/>
            </a:pPr>
            <a:r>
              <a:rPr lang="en-US" dirty="0">
                <a:solidFill>
                  <a:schemeClr val="bg1"/>
                </a:solidFill>
                <a:latin typeface="Calibri"/>
              </a:rPr>
              <a:t>Previously we used </a:t>
            </a:r>
            <a:r>
              <a:rPr lang="en-US" dirty="0">
                <a:solidFill>
                  <a:schemeClr val="bg1"/>
                </a:solidFill>
                <a:latin typeface="Calibri"/>
                <a:cs typeface="Calibri"/>
              </a:rPr>
              <a:t>Planetary Gear Motors with High Current H-bridge Motor Drivers for rover movement. T</a:t>
            </a:r>
            <a:r>
              <a:rPr lang="en-US" dirty="0">
                <a:solidFill>
                  <a:schemeClr val="bg1"/>
                </a:solidFill>
                <a:latin typeface="Calibri"/>
              </a:rPr>
              <a:t>his year, we are planning to use Brushless DC Motors (BLDC) with hall sensors as position encoders. The B-G431B-ESC1, a sensor-based motor driver, will enable us to control our wheels with varying torque for the same RPM. Since BLDC motors are equipped with quadrature encoders, we will able to obtain precise feedback about the wheel's position at any given time.</a:t>
            </a:r>
          </a:p>
          <a:p>
            <a:pPr marL="285750" indent="-285750" algn="just">
              <a:buFont typeface="Wingdings"/>
              <a:buChar char="v"/>
            </a:pPr>
            <a:r>
              <a:rPr lang="en-US" dirty="0">
                <a:solidFill>
                  <a:schemeClr val="bg1"/>
                </a:solidFill>
                <a:latin typeface="Calibri"/>
              </a:rPr>
              <a:t>In the arm section, L298N motor drivers are utilized to control DC roll-motion and gripper-movement motors. We employed a DC worm-gear motor for base rotation and linear actuators for the shoulder and elbow. For precise gear movement, heavy-duty 60 kg-cm servos are utilized in the pitch mechanism. Videos were captured using a </a:t>
            </a:r>
            <a:r>
              <a:rPr lang="en-US" dirty="0" err="1">
                <a:solidFill>
                  <a:schemeClr val="bg1"/>
                </a:solidFill>
                <a:latin typeface="Calibri"/>
              </a:rPr>
              <a:t>Stereolabs</a:t>
            </a:r>
            <a:r>
              <a:rPr lang="en-US" dirty="0">
                <a:solidFill>
                  <a:schemeClr val="bg1"/>
                </a:solidFill>
                <a:latin typeface="Calibri"/>
              </a:rPr>
              <a:t> ZED 2 depth camera, one USB camera and two pi cameras.</a:t>
            </a:r>
          </a:p>
          <a:p>
            <a:pPr marL="285750" indent="-285750" algn="just">
              <a:buFont typeface="Wingdings"/>
              <a:buChar char="v"/>
            </a:pPr>
            <a:r>
              <a:rPr lang="en-US" dirty="0">
                <a:solidFill>
                  <a:schemeClr val="bg1"/>
                </a:solidFill>
                <a:latin typeface="Calibri"/>
              </a:rPr>
              <a:t>In the science module, we utilized the BTS7960 motor driver to control our auger drill, and the L298N motor driver to control DC motors responsible for the movement of the science module. One MG996R servo and one DS5150 high-torque servo motor are used in the scooper for sample collection. Another MG996R servo motor used in rotatable sample storage enables the rover to collect different samples separately. To measure the collected samples, we've integrated load cells with HX711 load amplifier modules.</a:t>
            </a: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55" name="Google Shape;255;p15"/>
          <p:cNvSpPr txBox="1">
            <a:spLocks noGrp="1"/>
          </p:cNvSpPr>
          <p:nvPr>
            <p:ph type="ctrTitle"/>
          </p:nvPr>
        </p:nvSpPr>
        <p:spPr>
          <a:xfrm>
            <a:off x="296460" y="16499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132605"/>
            <a:ext cx="1196781" cy="342161"/>
          </a:xfrm>
          <a:prstGeom prst="rect">
            <a:avLst/>
          </a:prstGeom>
          <a:noFill/>
          <a:ln>
            <a:noFill/>
          </a:ln>
        </p:spPr>
      </p:pic>
      <p:pic>
        <p:nvPicPr>
          <p:cNvPr id="4" name="Picture 3" descr="A logo of a robot&#10;&#10;Description automatically generated">
            <a:extLst>
              <a:ext uri="{FF2B5EF4-FFF2-40B4-BE49-F238E27FC236}">
                <a16:creationId xmlns:a16="http://schemas.microsoft.com/office/drawing/2014/main" id="{AAE16ADA-DC41-EA3D-94D8-72B1D6A89FAF}"/>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435238" y="1196661"/>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086218" y="731258"/>
            <a:ext cx="6660588" cy="384717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Font typeface="Wingdings"/>
              <a:buChar char="v"/>
            </a:pPr>
            <a:r>
              <a:rPr lang="en-US" dirty="0">
                <a:solidFill>
                  <a:schemeClr val="bg1"/>
                </a:solidFill>
                <a:latin typeface="Calibri"/>
              </a:rPr>
              <a:t>For navigation, the </a:t>
            </a:r>
            <a:r>
              <a:rPr lang="en-US" dirty="0" err="1">
                <a:solidFill>
                  <a:schemeClr val="bg1"/>
                </a:solidFill>
                <a:latin typeface="Calibri"/>
              </a:rPr>
              <a:t>Stereolabs</a:t>
            </a:r>
            <a:r>
              <a:rPr lang="en-US" dirty="0">
                <a:solidFill>
                  <a:schemeClr val="bg1"/>
                </a:solidFill>
                <a:latin typeface="Calibri"/>
              </a:rPr>
              <a:t> ZED 2 depth camera was chosen to acquire point cloud data, which is then processed using an open-source SLAM algorithm (RTAB-model) to create a 3D model of the environment projected onto a 2D plane, providing a grid map with identified obstacles. The ZED 2's IMU enhances the rover's depth awareness in any circumstance when the camera moves. </a:t>
            </a:r>
          </a:p>
          <a:p>
            <a:pPr marL="285750" indent="-285750" algn="just">
              <a:buFont typeface="Wingdings"/>
              <a:buChar char="v"/>
            </a:pPr>
            <a:endParaRPr lang="en-US" dirty="0">
              <a:solidFill>
                <a:schemeClr val="bg1"/>
              </a:solidFill>
              <a:latin typeface="Calibri"/>
            </a:endParaRPr>
          </a:p>
          <a:p>
            <a:pPr marL="285750" indent="-285750" algn="just">
              <a:buFont typeface="Wingdings"/>
              <a:buChar char="v"/>
            </a:pPr>
            <a:r>
              <a:rPr lang="en-US" dirty="0">
                <a:solidFill>
                  <a:schemeClr val="bg1"/>
                </a:solidFill>
                <a:latin typeface="Calibri"/>
              </a:rPr>
              <a:t>The Nvidia Jetson Xavier NX provides strong computing power and autonomy to the rover while consuming very little power. The Raspberry Pi Pico and Arduino Nano V3.0 are utilized in electric boards for low-level control of all actuators and sensors. We utilized the Arduino Mega in our science board as it supports a greater number of I/O pins.</a:t>
            </a:r>
          </a:p>
          <a:p>
            <a:pPr marL="285750" indent="-285750" algn="just">
              <a:buFont typeface="Wingdings"/>
              <a:buChar char="v"/>
            </a:pPr>
            <a:endParaRPr lang="en-US" dirty="0">
              <a:solidFill>
                <a:schemeClr val="bg1"/>
              </a:solidFill>
              <a:latin typeface="Calibri"/>
            </a:endParaRPr>
          </a:p>
          <a:p>
            <a:pPr marL="285750" indent="-285750" algn="just">
              <a:buFont typeface="Wingdings"/>
              <a:buChar char="v"/>
            </a:pPr>
            <a:r>
              <a:rPr lang="en-US" dirty="0">
                <a:solidFill>
                  <a:schemeClr val="bg1"/>
                </a:solidFill>
                <a:latin typeface="Calibri"/>
              </a:rPr>
              <a:t>While the electronic system has been designed to handle all possible scenarios, there are a few minor shortcomings. Our method of controlling BLDC motors is very complex, so we are planning for a more efficient algorithm to control these motors. Additionally, we are developing a more efficient power distribution board that can handle any abnormalities like current overflow through our circuits.</a:t>
            </a: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55" name="Google Shape;255;p15"/>
          <p:cNvSpPr txBox="1">
            <a:spLocks noGrp="1"/>
          </p:cNvSpPr>
          <p:nvPr>
            <p:ph type="ctrTitle"/>
          </p:nvPr>
        </p:nvSpPr>
        <p:spPr>
          <a:xfrm>
            <a:off x="296460" y="16499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132605"/>
            <a:ext cx="1196781" cy="342161"/>
          </a:xfrm>
          <a:prstGeom prst="rect">
            <a:avLst/>
          </a:prstGeom>
          <a:noFill/>
          <a:ln>
            <a:noFill/>
          </a:ln>
        </p:spPr>
      </p:pic>
      <p:pic>
        <p:nvPicPr>
          <p:cNvPr id="4" name="Picture 3" descr="A logo of a robot&#10;&#10;Description automatically generated">
            <a:extLst>
              <a:ext uri="{FF2B5EF4-FFF2-40B4-BE49-F238E27FC236}">
                <a16:creationId xmlns:a16="http://schemas.microsoft.com/office/drawing/2014/main" id="{FB82A836-0614-2FF9-1663-171258364FFC}"/>
              </a:ext>
            </a:extLst>
          </p:cNvPr>
          <p:cNvPicPr>
            <a:picLocks noChangeAspect="1"/>
          </p:cNvPicPr>
          <p:nvPr/>
        </p:nvPicPr>
        <p:blipFill>
          <a:blip r:embed="rId5"/>
          <a:stretch>
            <a:fillRect/>
          </a:stretch>
        </p:blipFill>
        <p:spPr>
          <a:xfrm>
            <a:off x="525517" y="4147548"/>
            <a:ext cx="727808" cy="717277"/>
          </a:xfrm>
          <a:prstGeom prst="rect">
            <a:avLst/>
          </a:prstGeom>
        </p:spPr>
      </p:pic>
    </p:spTree>
    <p:extLst>
      <p:ext uri="{BB962C8B-B14F-4D97-AF65-F5344CB8AC3E}">
        <p14:creationId xmlns:p14="http://schemas.microsoft.com/office/powerpoint/2010/main" val="293994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435238" y="1196661"/>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091329" y="888376"/>
            <a:ext cx="6660588"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171450" indent="-171450" algn="just">
              <a:buFont typeface="Wingdings"/>
              <a:buChar char="v"/>
            </a:pPr>
            <a:r>
              <a:rPr lang="en-US" b="1" dirty="0">
                <a:solidFill>
                  <a:schemeClr val="bg1"/>
                </a:solidFill>
                <a:latin typeface="Calibri"/>
                <a:ea typeface="segoe ui historic"/>
                <a:cs typeface="segoe ui historic"/>
              </a:rPr>
              <a:t>Strength:</a:t>
            </a:r>
            <a:r>
              <a:rPr lang="en-US" dirty="0">
                <a:solidFill>
                  <a:schemeClr val="bg1"/>
                </a:solidFill>
                <a:latin typeface="Calibri"/>
                <a:ea typeface="segoe ui historic"/>
                <a:cs typeface="segoe ui historic"/>
              </a:rPr>
              <a:t> </a:t>
            </a:r>
            <a:r>
              <a:rPr lang="en-US" dirty="0">
                <a:solidFill>
                  <a:schemeClr val="bg1"/>
                </a:solidFill>
                <a:latin typeface="Calibri"/>
                <a:ea typeface="segoe ui historic"/>
              </a:rPr>
              <a:t>We prioritize safety first. Hence, we used high-current relays with current measurement capabilities so that, in the event of a short circuit, it can autonomously shut off the power supply. To make the rover cost-effective, different PCBs are made with varying copper thicknesses based on the current rating. Additionally, we have utilized CSI connectors for cameras to ensure that the </a:t>
            </a:r>
            <a:r>
              <a:rPr lang="en-US" dirty="0" err="1">
                <a:solidFill>
                  <a:schemeClr val="bg1"/>
                </a:solidFill>
                <a:latin typeface="Calibri"/>
                <a:ea typeface="segoe ui historic"/>
              </a:rPr>
              <a:t>Zetson</a:t>
            </a:r>
            <a:r>
              <a:rPr lang="en-US" dirty="0">
                <a:solidFill>
                  <a:schemeClr val="bg1"/>
                </a:solidFill>
                <a:latin typeface="Calibri"/>
                <a:ea typeface="segoe ui historic"/>
              </a:rPr>
              <a:t> won't run out of ports, which we have encountered previously.</a:t>
            </a:r>
          </a:p>
          <a:p>
            <a:pPr algn="just"/>
            <a:endParaRPr lang="en-US" dirty="0">
              <a:solidFill>
                <a:schemeClr val="bg1"/>
              </a:solidFill>
              <a:latin typeface="Calibri"/>
            </a:endParaRPr>
          </a:p>
          <a:p>
            <a:pPr marL="171450" indent="-171450" algn="just">
              <a:buFont typeface="Wingdings"/>
              <a:buChar char="v"/>
            </a:pPr>
            <a:r>
              <a:rPr lang="en-US" b="1" dirty="0">
                <a:solidFill>
                  <a:schemeClr val="bg1"/>
                </a:solidFill>
                <a:latin typeface="Calibri"/>
                <a:ea typeface="segoe ui historic"/>
                <a:cs typeface="segoe ui historic"/>
              </a:rPr>
              <a:t>Weakness:</a:t>
            </a:r>
            <a:r>
              <a:rPr lang="en-US" dirty="0">
                <a:solidFill>
                  <a:schemeClr val="bg1"/>
                </a:solidFill>
                <a:latin typeface="Calibri"/>
                <a:ea typeface="segoe ui historic"/>
                <a:cs typeface="segoe ui historic"/>
              </a:rPr>
              <a:t> </a:t>
            </a:r>
            <a:r>
              <a:rPr lang="en-US" dirty="0">
                <a:solidFill>
                  <a:schemeClr val="bg1"/>
                </a:solidFill>
                <a:latin typeface="Calibri"/>
                <a:ea typeface="segoe ui historic"/>
              </a:rPr>
              <a:t>Due to the decentralized system, wiring is a significant issue, especially for the arm, as I2C communication cannot be properly implemented if the cable length is too long. Additionally, using microcontrollers with different logic levels has made the implementation quite challenging.</a:t>
            </a: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sp>
        <p:nvSpPr>
          <p:cNvPr id="255" name="Google Shape;255;p15"/>
          <p:cNvSpPr txBox="1">
            <a:spLocks noGrp="1"/>
          </p:cNvSpPr>
          <p:nvPr>
            <p:ph type="ctrTitle"/>
          </p:nvPr>
        </p:nvSpPr>
        <p:spPr>
          <a:xfrm>
            <a:off x="296460" y="16499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132605"/>
            <a:ext cx="1196781" cy="342161"/>
          </a:xfrm>
          <a:prstGeom prst="rect">
            <a:avLst/>
          </a:prstGeom>
          <a:noFill/>
          <a:ln>
            <a:noFill/>
          </a:ln>
        </p:spPr>
      </p:pic>
      <p:pic>
        <p:nvPicPr>
          <p:cNvPr id="4" name="Picture 3" descr="A logo of a robot&#10;&#10;Description automatically generated">
            <a:extLst>
              <a:ext uri="{FF2B5EF4-FFF2-40B4-BE49-F238E27FC236}">
                <a16:creationId xmlns:a16="http://schemas.microsoft.com/office/drawing/2014/main" id="{FB82A836-0614-2FF9-1663-171258364FFC}"/>
              </a:ext>
            </a:extLst>
          </p:cNvPr>
          <p:cNvPicPr>
            <a:picLocks noChangeAspect="1"/>
          </p:cNvPicPr>
          <p:nvPr/>
        </p:nvPicPr>
        <p:blipFill>
          <a:blip r:embed="rId5"/>
          <a:stretch>
            <a:fillRect/>
          </a:stretch>
        </p:blipFill>
        <p:spPr>
          <a:xfrm>
            <a:off x="525517" y="4147548"/>
            <a:ext cx="727808" cy="717277"/>
          </a:xfrm>
          <a:prstGeom prst="rect">
            <a:avLst/>
          </a:prstGeom>
        </p:spPr>
      </p:pic>
    </p:spTree>
    <p:extLst>
      <p:ext uri="{BB962C8B-B14F-4D97-AF65-F5344CB8AC3E}">
        <p14:creationId xmlns:p14="http://schemas.microsoft.com/office/powerpoint/2010/main" val="958801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472837"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3" name="Google Shape;263;p16"/>
          <p:cNvSpPr txBox="1"/>
          <p:nvPr/>
        </p:nvSpPr>
        <p:spPr>
          <a:xfrm>
            <a:off x="2079576" y="955019"/>
            <a:ext cx="6652442" cy="398567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Font typeface="Wingdings"/>
              <a:buChar char="v"/>
            </a:pPr>
            <a:r>
              <a:rPr lang="en-US" sz="1300" dirty="0">
                <a:solidFill>
                  <a:schemeClr val="bg1"/>
                </a:solidFill>
                <a:latin typeface="Calibri"/>
                <a:cs typeface="Calibri"/>
              </a:rPr>
              <a:t>The uniqueness of the system is decentralization. Here each of the PCBs has a local microcontroller (Arduino Mega in the science board, Raspberry  Pi Pico in the arm board, Arduino Nano in the Power Distribution Board) which is centrally operated by Xavier NX. </a:t>
            </a:r>
            <a:endParaRPr lang="en-US" sz="1300" dirty="0">
              <a:solidFill>
                <a:schemeClr val="bg1"/>
              </a:solidFill>
              <a:latin typeface="Calibri"/>
            </a:endParaRPr>
          </a:p>
          <a:p>
            <a:pPr marL="285750" indent="-285750" algn="just">
              <a:buFont typeface="Wingdings"/>
              <a:buChar char="v"/>
            </a:pPr>
            <a:endParaRPr lang="en-US" sz="1300" dirty="0">
              <a:solidFill>
                <a:schemeClr val="bg1"/>
              </a:solidFill>
              <a:latin typeface="Calibri"/>
              <a:cs typeface="Calibri"/>
            </a:endParaRPr>
          </a:p>
          <a:p>
            <a:pPr marL="285750" indent="-285750" algn="just">
              <a:buFont typeface="Wingdings"/>
              <a:buChar char="v"/>
            </a:pPr>
            <a:r>
              <a:rPr lang="en-US" sz="1300" dirty="0">
                <a:solidFill>
                  <a:schemeClr val="bg1"/>
                </a:solidFill>
                <a:latin typeface="Calibri"/>
                <a:cs typeface="Calibri"/>
              </a:rPr>
              <a:t>We have failsafe system for PCBs: if one system is fails, for example, science task board, we can still perform some science board related task by using Arm board.</a:t>
            </a:r>
            <a:endParaRPr lang="en-US" sz="1300" dirty="0">
              <a:solidFill>
                <a:schemeClr val="bg1"/>
              </a:solidFill>
              <a:latin typeface="Calibri"/>
            </a:endParaRPr>
          </a:p>
          <a:p>
            <a:pPr marL="285750" indent="-285750" algn="just">
              <a:buFont typeface="Wingdings"/>
              <a:buChar char="v"/>
            </a:pPr>
            <a:endParaRPr lang="en-US" sz="1300" dirty="0">
              <a:solidFill>
                <a:schemeClr val="bg1"/>
              </a:solidFill>
              <a:latin typeface="Calibri"/>
              <a:cs typeface="Calibri"/>
            </a:endParaRPr>
          </a:p>
          <a:p>
            <a:pPr marL="285750" indent="-285750" algn="just">
              <a:buFont typeface="Wingdings"/>
              <a:buChar char="v"/>
            </a:pPr>
            <a:r>
              <a:rPr lang="en-US" sz="1300" dirty="0">
                <a:solidFill>
                  <a:schemeClr val="bg1"/>
                </a:solidFill>
                <a:latin typeface="Calibri"/>
                <a:cs typeface="Calibri"/>
              </a:rPr>
              <a:t>To make the electrical system simpler, we have used the available modules (such as BTS 7960, and L298N as Motor drivers) rather than making the circuit from scratch. But for simpler systems such as relay, and voltage regulator, we have made the circuit from scratch for better reliability.</a:t>
            </a:r>
            <a:endParaRPr lang="en-US" sz="1300" dirty="0">
              <a:solidFill>
                <a:schemeClr val="bg1"/>
              </a:solidFill>
              <a:latin typeface="Calibri"/>
            </a:endParaRPr>
          </a:p>
          <a:p>
            <a:pPr marL="285750" indent="-285750" algn="just">
              <a:buFont typeface="Wingdings"/>
              <a:buChar char="v"/>
            </a:pPr>
            <a:endParaRPr lang="en-US" sz="1300" dirty="0">
              <a:solidFill>
                <a:schemeClr val="bg1"/>
              </a:solidFill>
              <a:latin typeface="Calibri"/>
              <a:cs typeface="Calibri"/>
            </a:endParaRPr>
          </a:p>
          <a:p>
            <a:pPr marL="285750" indent="-285750" algn="just">
              <a:buFont typeface="Wingdings"/>
              <a:buChar char="v"/>
            </a:pPr>
            <a:r>
              <a:rPr lang="en-US" sz="1300" dirty="0">
                <a:solidFill>
                  <a:schemeClr val="bg1"/>
                </a:solidFill>
                <a:latin typeface="Calibri"/>
                <a:cs typeface="Calibri"/>
              </a:rPr>
              <a:t>Most of the electrical components aren't directly soldered to PCB rather than connected with headers/pins so that we can simply replace it if needed. </a:t>
            </a:r>
          </a:p>
          <a:p>
            <a:pPr marL="285750" indent="-285750" algn="just">
              <a:buFont typeface="Wingdings"/>
              <a:buChar char="v"/>
            </a:pPr>
            <a:endParaRPr lang="en-US" sz="1300" dirty="0">
              <a:solidFill>
                <a:schemeClr val="bg1"/>
              </a:solidFill>
              <a:latin typeface="Calibri"/>
              <a:ea typeface="Calibri"/>
              <a:cs typeface="Calibri"/>
            </a:endParaRPr>
          </a:p>
          <a:p>
            <a:pPr marL="285750" indent="-285750" algn="just">
              <a:buFont typeface="Wingdings"/>
              <a:buChar char="v"/>
            </a:pPr>
            <a:r>
              <a:rPr lang="en-US" sz="1300" dirty="0">
                <a:solidFill>
                  <a:schemeClr val="bg1"/>
                </a:solidFill>
                <a:latin typeface="Calibri"/>
                <a:ea typeface="Calibri"/>
              </a:rPr>
              <a:t>We designed our Power Distribution Board (PDB) in such a way that we can operate the kill switch relay remotely in case of an emergency. There is also a physical large Red Kill Switch that cuts power of all the PCBs from the PDB. </a:t>
            </a:r>
            <a:endParaRPr lang="en-US" sz="1300" b="0" i="0" u="none" strike="noStrike" cap="none" dirty="0">
              <a:solidFill>
                <a:schemeClr val="bg1"/>
              </a:solidFill>
              <a:latin typeface="Calibri"/>
              <a:ea typeface="Calibri"/>
              <a:cs typeface="Calibri"/>
            </a:endParaRPr>
          </a:p>
        </p:txBody>
      </p:sp>
      <p:sp>
        <p:nvSpPr>
          <p:cNvPr id="266" name="Google Shape;2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sp>
        <p:nvSpPr>
          <p:cNvPr id="267" name="Google Shape;267;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68" name="Google Shape;268;p16"/>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4" name="Picture 3" descr="A logo of a robot&#10;&#10;Description automatically generated">
            <a:extLst>
              <a:ext uri="{FF2B5EF4-FFF2-40B4-BE49-F238E27FC236}">
                <a16:creationId xmlns:a16="http://schemas.microsoft.com/office/drawing/2014/main" id="{E608D0D2-F2AC-7482-B9C9-EE8B31C8529F}"/>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a:solidFill>
                <a:srgbClr val="F2F2F2"/>
              </a:solidFill>
              <a:latin typeface="Calibri"/>
              <a:ea typeface="Calibri"/>
              <a:cs typeface="Calibri"/>
              <a:sym typeface="Calibri"/>
            </a:endParaRPr>
          </a:p>
        </p:txBody>
      </p:sp>
      <p:sp>
        <p:nvSpPr>
          <p:cNvPr id="68" name="Google Shape;68;p2"/>
          <p:cNvSpPr txBox="1"/>
          <p:nvPr/>
        </p:nvSpPr>
        <p:spPr>
          <a:xfrm>
            <a:off x="525475" y="2825254"/>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a:solidFill>
                <a:srgbClr val="F2F2F2"/>
              </a:solidFill>
              <a:latin typeface="Calibri"/>
              <a:ea typeface="Calibri"/>
              <a:cs typeface="Calibri"/>
              <a:sym typeface="Calibri"/>
            </a:endParaRPr>
          </a:p>
        </p:txBody>
      </p:sp>
      <p:sp>
        <p:nvSpPr>
          <p:cNvPr id="71" name="Google Shape;71;p2"/>
          <p:cNvSpPr txBox="1"/>
          <p:nvPr/>
        </p:nvSpPr>
        <p:spPr>
          <a:xfrm>
            <a:off x="2292051" y="1658115"/>
            <a:ext cx="5854500"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dirty="0">
                <a:solidFill>
                  <a:srgbClr val="F2F2F2"/>
                </a:solidFill>
                <a:latin typeface="Calibri"/>
                <a:cs typeface="Calibri"/>
              </a:rPr>
              <a:t>Team </a:t>
            </a:r>
            <a:r>
              <a:rPr lang="en-US" dirty="0" err="1">
                <a:solidFill>
                  <a:srgbClr val="F2F2F2"/>
                </a:solidFill>
                <a:latin typeface="Calibri"/>
                <a:cs typeface="Calibri"/>
              </a:rPr>
              <a:t>Interplanetar</a:t>
            </a:r>
            <a:r>
              <a:rPr lang="en-US" dirty="0">
                <a:solidFill>
                  <a:srgbClr val="F2F2F2"/>
                </a:solidFill>
                <a:latin typeface="Calibri"/>
                <a:cs typeface="Calibri"/>
              </a:rPr>
              <a:t> </a:t>
            </a:r>
            <a:br>
              <a:rPr lang="en-US" dirty="0">
                <a:solidFill>
                  <a:srgbClr val="F2F2F2"/>
                </a:solidFill>
                <a:latin typeface="Calibri"/>
                <a:cs typeface="Calibri"/>
              </a:rPr>
            </a:br>
            <a:r>
              <a:rPr lang="en-US" dirty="0" err="1">
                <a:solidFill>
                  <a:srgbClr val="F2F2F2"/>
                </a:solidFill>
                <a:latin typeface="Calibri"/>
                <a:cs typeface="Calibri"/>
              </a:rPr>
              <a:t>Prochesta</a:t>
            </a:r>
            <a:r>
              <a:rPr lang="en-US" dirty="0">
                <a:solidFill>
                  <a:srgbClr val="F2F2F2"/>
                </a:solidFill>
                <a:latin typeface="Calibri"/>
                <a:cs typeface="Calibri"/>
              </a:rPr>
              <a:t> V3.0</a:t>
            </a:r>
            <a:endParaRPr lang="en-US" dirty="0"/>
          </a:p>
        </p:txBody>
      </p:sp>
      <p:sp>
        <p:nvSpPr>
          <p:cNvPr id="72" name="Google Shape;72;p2"/>
          <p:cNvSpPr txBox="1"/>
          <p:nvPr/>
        </p:nvSpPr>
        <p:spPr>
          <a:xfrm>
            <a:off x="2292051" y="2710617"/>
            <a:ext cx="5854500" cy="104641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GB">
                <a:solidFill>
                  <a:srgbClr val="F2F2F2"/>
                </a:solidFill>
                <a:latin typeface="Calibri"/>
                <a:cs typeface="Calibri"/>
              </a:rPr>
              <a:t>Email: </a:t>
            </a:r>
            <a:r>
              <a:rPr lang="en-GB">
                <a:latin typeface="Calibri"/>
                <a:cs typeface="Calibri"/>
                <a:hlinkClick r:id="rId4"/>
              </a:rPr>
              <a:t>interplanetar.buet@gmail.com</a:t>
            </a:r>
            <a:endParaRPr lang="en-GB">
              <a:latin typeface="Calibri"/>
              <a:cs typeface="Calibri"/>
            </a:endParaRPr>
          </a:p>
          <a:p>
            <a:r>
              <a:rPr lang="en-GB">
                <a:solidFill>
                  <a:srgbClr val="F2F2F2"/>
                </a:solidFill>
                <a:latin typeface="Calibri"/>
                <a:cs typeface="Calibri"/>
              </a:rPr>
              <a:t>Website: </a:t>
            </a:r>
            <a:r>
              <a:rPr lang="en-GB">
                <a:hlinkClick r:id="rId5"/>
              </a:rPr>
              <a:t>https://buetinterplanetar.com/</a:t>
            </a:r>
            <a:r>
              <a:rPr lang="en-GB"/>
              <a:t> </a:t>
            </a:r>
          </a:p>
          <a:p>
            <a:r>
              <a:rPr lang="en-GB">
                <a:solidFill>
                  <a:srgbClr val="F2F2F2"/>
                </a:solidFill>
                <a:latin typeface="Calibri"/>
                <a:cs typeface="Calibri"/>
              </a:rPr>
              <a:t>Facebook: </a:t>
            </a:r>
            <a:r>
              <a:rPr lang="en-GB">
                <a:hlinkClick r:id="rId6"/>
              </a:rPr>
              <a:t>https://www.facebook.com/interplanetar.buet</a:t>
            </a:r>
            <a:r>
              <a:rPr lang="en-GB"/>
              <a:t> </a:t>
            </a:r>
          </a:p>
          <a:p>
            <a:r>
              <a:rPr lang="en-GB">
                <a:solidFill>
                  <a:srgbClr val="F2F2F2"/>
                </a:solidFill>
                <a:latin typeface="Calibri"/>
                <a:cs typeface="Calibri"/>
              </a:rPr>
              <a:t>LinkedIn: </a:t>
            </a:r>
            <a:r>
              <a:rPr lang="en-GB">
                <a:hlinkClick r:id="rId7"/>
              </a:rPr>
              <a:t>https://www.linkedin.com/company/team-interplanetar/</a:t>
            </a:r>
            <a:r>
              <a:rPr lang="en-GB"/>
              <a:t> </a:t>
            </a:r>
          </a:p>
        </p:txBody>
      </p:sp>
      <p:pic>
        <p:nvPicPr>
          <p:cNvPr id="76" name="Google Shape;76;p2"/>
          <p:cNvPicPr preferRelativeResize="0"/>
          <p:nvPr/>
        </p:nvPicPr>
        <p:blipFill rotWithShape="1">
          <a:blip r:embed="rId8">
            <a:alphaModFix/>
          </a:blip>
          <a:srcRect/>
          <a:stretch/>
        </p:blipFill>
        <p:spPr>
          <a:xfrm>
            <a:off x="7550025" y="445025"/>
            <a:ext cx="1196783" cy="342161"/>
          </a:xfrm>
          <a:prstGeom prst="rect">
            <a:avLst/>
          </a:prstGeom>
          <a:noFill/>
          <a:ln>
            <a:noFill/>
          </a:ln>
        </p:spPr>
      </p:pic>
      <p:pic>
        <p:nvPicPr>
          <p:cNvPr id="6" name="Picture 5" descr="A logo of a robot&#10;&#10;Description automatically generated">
            <a:extLst>
              <a:ext uri="{FF2B5EF4-FFF2-40B4-BE49-F238E27FC236}">
                <a16:creationId xmlns:a16="http://schemas.microsoft.com/office/drawing/2014/main" id="{9EEB5031-B05A-210A-F4CD-139D5C07464A}"/>
              </a:ext>
            </a:extLst>
          </p:cNvPr>
          <p:cNvPicPr>
            <a:picLocks noChangeAspect="1"/>
          </p:cNvPicPr>
          <p:nvPr/>
        </p:nvPicPr>
        <p:blipFill>
          <a:blip r:embed="rId9"/>
          <a:stretch>
            <a:fillRect/>
          </a:stretch>
        </p:blipFill>
        <p:spPr>
          <a:xfrm>
            <a:off x="525517" y="4147548"/>
            <a:ext cx="727808" cy="7172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17"/>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pic>
        <p:nvPicPr>
          <p:cNvPr id="279" name="Google Shape;279;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3" name="TextBox 2">
            <a:extLst>
              <a:ext uri="{FF2B5EF4-FFF2-40B4-BE49-F238E27FC236}">
                <a16:creationId xmlns:a16="http://schemas.microsoft.com/office/drawing/2014/main" id="{2BA82A15-CC34-4C58-C4AA-0D9C0D287B95}"/>
              </a:ext>
            </a:extLst>
          </p:cNvPr>
          <p:cNvSpPr txBox="1"/>
          <p:nvPr/>
        </p:nvSpPr>
        <p:spPr>
          <a:xfrm>
            <a:off x="5856460" y="286235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b="1">
                <a:solidFill>
                  <a:srgbClr val="FFFFFF"/>
                </a:solidFill>
              </a:rPr>
              <a:t>Arm Board PCB </a:t>
            </a:r>
            <a:endParaRPr lang="en-US"/>
          </a:p>
        </p:txBody>
      </p:sp>
      <p:sp>
        <p:nvSpPr>
          <p:cNvPr id="5" name="TextBox 4">
            <a:extLst>
              <a:ext uri="{FF2B5EF4-FFF2-40B4-BE49-F238E27FC236}">
                <a16:creationId xmlns:a16="http://schemas.microsoft.com/office/drawing/2014/main" id="{6F423C44-C602-E75B-AA8F-F2847055F345}"/>
              </a:ext>
            </a:extLst>
          </p:cNvPr>
          <p:cNvSpPr txBox="1"/>
          <p:nvPr/>
        </p:nvSpPr>
        <p:spPr>
          <a:xfrm>
            <a:off x="5982260" y="48056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b="1">
                <a:solidFill>
                  <a:srgbClr val="FFFFFF"/>
                </a:solidFill>
              </a:rPr>
              <a:t>Electronics Box with all PCBs and </a:t>
            </a:r>
            <a:endParaRPr lang="en-US"/>
          </a:p>
          <a:p>
            <a:pPr algn="ctr"/>
            <a:r>
              <a:rPr lang="en-GB" sz="900" b="1">
                <a:solidFill>
                  <a:srgbClr val="FFFFFF"/>
                </a:solidFill>
              </a:rPr>
              <a:t>Batteries</a:t>
            </a:r>
            <a:endParaRPr lang="en-US"/>
          </a:p>
        </p:txBody>
      </p:sp>
      <p:pic>
        <p:nvPicPr>
          <p:cNvPr id="8" name="Picture 7" descr="A computer circuit board with many different colored components&#10;&#10;Description automatically generated">
            <a:extLst>
              <a:ext uri="{FF2B5EF4-FFF2-40B4-BE49-F238E27FC236}">
                <a16:creationId xmlns:a16="http://schemas.microsoft.com/office/drawing/2014/main" id="{FD1E3ACD-9988-6E7E-00ED-44334548EFAC}"/>
              </a:ext>
            </a:extLst>
          </p:cNvPr>
          <p:cNvPicPr>
            <a:picLocks noChangeAspect="1"/>
          </p:cNvPicPr>
          <p:nvPr/>
        </p:nvPicPr>
        <p:blipFill>
          <a:blip r:embed="rId5"/>
          <a:stretch>
            <a:fillRect/>
          </a:stretch>
        </p:blipFill>
        <p:spPr>
          <a:xfrm>
            <a:off x="3314514" y="919443"/>
            <a:ext cx="1867833" cy="1825438"/>
          </a:xfrm>
          <a:prstGeom prst="rect">
            <a:avLst/>
          </a:prstGeom>
        </p:spPr>
      </p:pic>
      <p:sp>
        <p:nvSpPr>
          <p:cNvPr id="9" name="TextBox 8">
            <a:extLst>
              <a:ext uri="{FF2B5EF4-FFF2-40B4-BE49-F238E27FC236}">
                <a16:creationId xmlns:a16="http://schemas.microsoft.com/office/drawing/2014/main" id="{6D15C009-5003-42B0-1930-CC7FBE615F5E}"/>
              </a:ext>
            </a:extLst>
          </p:cNvPr>
          <p:cNvSpPr txBox="1"/>
          <p:nvPr/>
        </p:nvSpPr>
        <p:spPr>
          <a:xfrm>
            <a:off x="2973481" y="275496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b="1">
                <a:solidFill>
                  <a:srgbClr val="FFFFFF"/>
                </a:solidFill>
              </a:rPr>
              <a:t>Science Board PCB layout</a:t>
            </a:r>
            <a:endParaRPr lang="en-US"/>
          </a:p>
        </p:txBody>
      </p:sp>
      <p:sp>
        <p:nvSpPr>
          <p:cNvPr id="11" name="TextBox 10">
            <a:extLst>
              <a:ext uri="{FF2B5EF4-FFF2-40B4-BE49-F238E27FC236}">
                <a16:creationId xmlns:a16="http://schemas.microsoft.com/office/drawing/2014/main" id="{FA06440E-C1B9-3990-56B2-4748B176F039}"/>
              </a:ext>
            </a:extLst>
          </p:cNvPr>
          <p:cNvSpPr txBox="1"/>
          <p:nvPr/>
        </p:nvSpPr>
        <p:spPr>
          <a:xfrm>
            <a:off x="2973481" y="491490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b="1">
                <a:solidFill>
                  <a:srgbClr val="FFFFFF"/>
                </a:solidFill>
              </a:rPr>
              <a:t>Power Distribution Board PCB layout</a:t>
            </a:r>
            <a:endParaRPr lang="en-US"/>
          </a:p>
        </p:txBody>
      </p:sp>
      <p:pic>
        <p:nvPicPr>
          <p:cNvPr id="6" name="Picture 5" descr="A green circuit board with yellow and white components&#10;&#10;Description automatically generated">
            <a:extLst>
              <a:ext uri="{FF2B5EF4-FFF2-40B4-BE49-F238E27FC236}">
                <a16:creationId xmlns:a16="http://schemas.microsoft.com/office/drawing/2014/main" id="{B535EAF5-8FDA-C51E-95BF-21902D09DC24}"/>
              </a:ext>
            </a:extLst>
          </p:cNvPr>
          <p:cNvPicPr>
            <a:picLocks noChangeAspect="1"/>
          </p:cNvPicPr>
          <p:nvPr/>
        </p:nvPicPr>
        <p:blipFill>
          <a:blip r:embed="rId6"/>
          <a:stretch>
            <a:fillRect/>
          </a:stretch>
        </p:blipFill>
        <p:spPr>
          <a:xfrm>
            <a:off x="3255282" y="3087915"/>
            <a:ext cx="2179865" cy="1816100"/>
          </a:xfrm>
          <a:prstGeom prst="rect">
            <a:avLst/>
          </a:prstGeom>
        </p:spPr>
      </p:pic>
      <p:pic>
        <p:nvPicPr>
          <p:cNvPr id="10" name="Picture 9" descr="A logo of a robot&#10;&#10;Description automatically generated">
            <a:extLst>
              <a:ext uri="{FF2B5EF4-FFF2-40B4-BE49-F238E27FC236}">
                <a16:creationId xmlns:a16="http://schemas.microsoft.com/office/drawing/2014/main" id="{073F636A-1315-0D9C-4F5C-22D52126E680}"/>
              </a:ext>
            </a:extLst>
          </p:cNvPr>
          <p:cNvPicPr>
            <a:picLocks noChangeAspect="1"/>
          </p:cNvPicPr>
          <p:nvPr/>
        </p:nvPicPr>
        <p:blipFill>
          <a:blip r:embed="rId7"/>
          <a:stretch>
            <a:fillRect/>
          </a:stretch>
        </p:blipFill>
        <p:spPr>
          <a:xfrm>
            <a:off x="525517" y="4147548"/>
            <a:ext cx="727808" cy="717277"/>
          </a:xfrm>
          <a:prstGeom prst="rect">
            <a:avLst/>
          </a:prstGeom>
        </p:spPr>
      </p:pic>
      <p:pic>
        <p:nvPicPr>
          <p:cNvPr id="7" name="Picture 6">
            <a:extLst>
              <a:ext uri="{FF2B5EF4-FFF2-40B4-BE49-F238E27FC236}">
                <a16:creationId xmlns:a16="http://schemas.microsoft.com/office/drawing/2014/main" id="{0701CF00-2C31-4AB8-2C84-81F62BCF7F07}"/>
              </a:ext>
            </a:extLst>
          </p:cNvPr>
          <p:cNvPicPr>
            <a:picLocks noChangeAspect="1"/>
          </p:cNvPicPr>
          <p:nvPr/>
        </p:nvPicPr>
        <p:blipFill>
          <a:blip r:embed="rId8"/>
          <a:stretch>
            <a:fillRect/>
          </a:stretch>
        </p:blipFill>
        <p:spPr>
          <a:xfrm>
            <a:off x="6213697" y="3103790"/>
            <a:ext cx="2032463" cy="1707243"/>
          </a:xfrm>
          <a:prstGeom prst="rect">
            <a:avLst/>
          </a:prstGeom>
        </p:spPr>
      </p:pic>
      <p:pic>
        <p:nvPicPr>
          <p:cNvPr id="12" name="Picture 11" descr="A green circuit board with many different colored components&#10;&#10;Description automatically generated">
            <a:extLst>
              <a:ext uri="{FF2B5EF4-FFF2-40B4-BE49-F238E27FC236}">
                <a16:creationId xmlns:a16="http://schemas.microsoft.com/office/drawing/2014/main" id="{36A8A6C5-B134-2A5D-03B5-713CCB6BE803}"/>
              </a:ext>
            </a:extLst>
          </p:cNvPr>
          <p:cNvPicPr>
            <a:picLocks noChangeAspect="1"/>
          </p:cNvPicPr>
          <p:nvPr/>
        </p:nvPicPr>
        <p:blipFill>
          <a:blip r:embed="rId9"/>
          <a:stretch>
            <a:fillRect/>
          </a:stretch>
        </p:blipFill>
        <p:spPr>
          <a:xfrm>
            <a:off x="6207908" y="914399"/>
            <a:ext cx="2038739" cy="18200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18"/>
          <p:cNvSpPr txBox="1"/>
          <p:nvPr/>
        </p:nvSpPr>
        <p:spPr>
          <a:xfrm>
            <a:off x="352521" y="1279378"/>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91" name="Google Shape;29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pic>
        <p:nvPicPr>
          <p:cNvPr id="293" name="Google Shape;293;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94" name="Google Shape;294;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3" name="Google Shape;286;p18">
            <a:extLst>
              <a:ext uri="{FF2B5EF4-FFF2-40B4-BE49-F238E27FC236}">
                <a16:creationId xmlns:a16="http://schemas.microsoft.com/office/drawing/2014/main" id="{EC278214-1556-0ACF-04CB-F1B811EA79BC}"/>
              </a:ext>
            </a:extLst>
          </p:cNvPr>
          <p:cNvSpPr txBox="1"/>
          <p:nvPr/>
        </p:nvSpPr>
        <p:spPr>
          <a:xfrm>
            <a:off x="2110155" y="870988"/>
            <a:ext cx="6636654" cy="418573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buSzPts val="1400"/>
              <a:buFont typeface="Wingdings"/>
              <a:buChar char="v"/>
            </a:pPr>
            <a:r>
              <a:rPr lang="en-US" sz="1300" dirty="0">
                <a:solidFill>
                  <a:schemeClr val="bg1"/>
                </a:solidFill>
                <a:latin typeface="Calibri"/>
                <a:ea typeface="Segoe UI Historic"/>
                <a:cs typeface="Segoe UI Historic"/>
              </a:rPr>
              <a:t>Custom made PCB boards designed by our electrical team are used to connect all the components of the rover. Implementation of connectors allow easy assembly disassembly the rover whenever necessary. </a:t>
            </a:r>
            <a:r>
              <a:rPr lang="en-US" sz="1300" dirty="0">
                <a:solidFill>
                  <a:schemeClr val="bg1"/>
                </a:solidFill>
                <a:latin typeface="Calibri"/>
                <a:ea typeface="Segoe UI Historic"/>
                <a:cs typeface="Calibri"/>
              </a:rPr>
              <a:t>For power supply we used four 3S and one power bank. It will give us approximate one hour  backup (depending on the battery size we used). All 4 batteries have a combined weight of  2kg. </a:t>
            </a:r>
            <a:r>
              <a:rPr lang="en-US" sz="1300" dirty="0">
                <a:solidFill>
                  <a:schemeClr val="bg1"/>
                </a:solidFill>
                <a:latin typeface="Calibri"/>
                <a:ea typeface="Segoe UI Historic"/>
              </a:rPr>
              <a:t>A</a:t>
            </a:r>
            <a:r>
              <a:rPr lang="en-US" sz="1300" dirty="0">
                <a:solidFill>
                  <a:schemeClr val="bg1"/>
                </a:solidFill>
                <a:latin typeface="Calibri"/>
                <a:ea typeface="Calibri"/>
              </a:rPr>
              <a:t> 12*10*6 cubic inch electric box contain all these PCBs and power supplies. It is approximately 4 kg with all components. </a:t>
            </a:r>
            <a:endParaRPr lang="en-US" sz="1300" dirty="0">
              <a:solidFill>
                <a:schemeClr val="bg1"/>
              </a:solidFill>
              <a:latin typeface="Calibri"/>
            </a:endParaRPr>
          </a:p>
          <a:p>
            <a:pPr marL="285750" indent="-285750" algn="just">
              <a:buSzPts val="1400"/>
              <a:buFont typeface="Wingdings"/>
              <a:buChar char="v"/>
            </a:pPr>
            <a:endParaRPr lang="en-US" sz="1300" dirty="0">
              <a:solidFill>
                <a:schemeClr val="bg1"/>
              </a:solidFill>
              <a:highlight>
                <a:srgbClr val="0000FF"/>
              </a:highlight>
              <a:latin typeface="Calibri"/>
            </a:endParaRPr>
          </a:p>
          <a:p>
            <a:pPr marL="285750" indent="-285750" algn="just">
              <a:buSzPts val="1400"/>
              <a:buFont typeface="Wingdings"/>
              <a:buChar char="v"/>
            </a:pPr>
            <a:r>
              <a:rPr lang="en-US" sz="1300" dirty="0">
                <a:solidFill>
                  <a:schemeClr val="bg1"/>
                </a:solidFill>
                <a:latin typeface="Calibri"/>
              </a:rPr>
              <a:t>On all PCBs, thick copper traces are employed to support high current DC motors and high torque servos. Hardware interface is achieved by using microcontrollers (one for each board), which are then connected to the Jetson Xavier NX through serial ports via USB hub, providing fast and reliable inter-component communication. The Jetson Xavier NX is powered by a separate power bank, allowing for longer operation times and the preservation of data and images even if the rover is abruptly stopped. </a:t>
            </a:r>
          </a:p>
          <a:p>
            <a:pPr marL="285750" indent="-285750" algn="just">
              <a:buSzPts val="1400"/>
              <a:buFont typeface="Wingdings"/>
              <a:buChar char="v"/>
            </a:pPr>
            <a:endParaRPr lang="en-US" sz="1300" dirty="0">
              <a:solidFill>
                <a:schemeClr val="bg1"/>
              </a:solidFill>
              <a:latin typeface="Calibri"/>
            </a:endParaRPr>
          </a:p>
          <a:p>
            <a:pPr marL="285750" indent="-285750" algn="just">
              <a:buSzPts val="1400"/>
              <a:buFont typeface="Wingdings"/>
              <a:buChar char="v"/>
            </a:pPr>
            <a:r>
              <a:rPr lang="en-US" sz="1300" dirty="0">
                <a:solidFill>
                  <a:schemeClr val="bg1"/>
                </a:solidFill>
                <a:latin typeface="Calibri"/>
              </a:rPr>
              <a:t>When pushed, an industry standard emergency 'kill-switch' stops all rover operations at once. </a:t>
            </a:r>
          </a:p>
          <a:p>
            <a:pPr marL="285750" indent="-285750" algn="just">
              <a:buSzPts val="1400"/>
              <a:buFont typeface="Wingdings"/>
              <a:buChar char="v"/>
            </a:pPr>
            <a:endParaRPr lang="en-US" sz="1300" dirty="0">
              <a:solidFill>
                <a:schemeClr val="bg1"/>
              </a:solidFill>
              <a:latin typeface="Calibri"/>
            </a:endParaRPr>
          </a:p>
          <a:p>
            <a:pPr marL="285750" indent="-285750" algn="just">
              <a:buSzPts val="1400"/>
              <a:buFont typeface="Wingdings"/>
              <a:buChar char="v"/>
            </a:pPr>
            <a:r>
              <a:rPr lang="en-US" sz="1300" dirty="0">
                <a:solidFill>
                  <a:schemeClr val="bg1"/>
                </a:solidFill>
                <a:latin typeface="Calibri"/>
              </a:rPr>
              <a:t>All the joints of the base rotation, elbow, and shoulder have absolute encoders and the Roll motor has an i</a:t>
            </a:r>
            <a:r>
              <a:rPr lang="en-US" sz="1300" dirty="0">
                <a:solidFill>
                  <a:schemeClr val="bg1"/>
                </a:solidFill>
                <a:latin typeface="Calibri"/>
                <a:cs typeface="Calibri"/>
              </a:rPr>
              <a:t>ncremental encoder </a:t>
            </a:r>
            <a:r>
              <a:rPr lang="en-US" sz="1300" dirty="0">
                <a:solidFill>
                  <a:schemeClr val="bg1"/>
                </a:solidFill>
                <a:latin typeface="Calibri"/>
              </a:rPr>
              <a:t>for precision Arm control. </a:t>
            </a:r>
            <a:r>
              <a:rPr lang="en-US" sz="1300" dirty="0">
                <a:solidFill>
                  <a:schemeClr val="bg1"/>
                </a:solidFill>
                <a:latin typeface="Calibri"/>
                <a:cs typeface="Calibri"/>
              </a:rPr>
              <a:t>All these characteristics make the system adequate for the competition missions.</a:t>
            </a:r>
          </a:p>
        </p:txBody>
      </p:sp>
      <p:pic>
        <p:nvPicPr>
          <p:cNvPr id="5" name="Picture 4" descr="A logo of a robot&#10;&#10;Description automatically generated">
            <a:extLst>
              <a:ext uri="{FF2B5EF4-FFF2-40B4-BE49-F238E27FC236}">
                <a16:creationId xmlns:a16="http://schemas.microsoft.com/office/drawing/2014/main" id="{81655340-2E1E-232F-5AEF-3250FCE70D6F}"/>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457797" y="1181621"/>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Manipulation system:</a:t>
            </a:r>
            <a:endParaRPr sz="2400" b="1" i="0" u="none" strike="noStrike" cap="none" dirty="0">
              <a:solidFill>
                <a:srgbClr val="F2F2F2"/>
              </a:solidFill>
              <a:latin typeface="Calibri"/>
              <a:ea typeface="Calibri"/>
              <a:cs typeface="Calibri"/>
              <a:sym typeface="Calibri"/>
            </a:endParaRPr>
          </a:p>
        </p:txBody>
      </p:sp>
      <p:sp>
        <p:nvSpPr>
          <p:cNvPr id="300" name="Google Shape;300;p19"/>
          <p:cNvSpPr txBox="1"/>
          <p:nvPr/>
        </p:nvSpPr>
        <p:spPr>
          <a:xfrm>
            <a:off x="2373351" y="805239"/>
            <a:ext cx="6373457" cy="427806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1" dirty="0">
                <a:solidFill>
                  <a:srgbClr val="F2F2F2"/>
                </a:solidFill>
                <a:latin typeface="Calibri"/>
                <a:cs typeface="Calibri"/>
              </a:rPr>
              <a:t>Strengths:</a:t>
            </a:r>
          </a:p>
          <a:p>
            <a:pPr marL="285750" indent="-285750" algn="just">
              <a:buFont typeface="Wingdings" panose="05000000000000000000" pitchFamily="2" charset="2"/>
              <a:buChar char="v"/>
            </a:pPr>
            <a:r>
              <a:rPr lang="en-US" dirty="0">
                <a:solidFill>
                  <a:srgbClr val="F2F2F2"/>
                </a:solidFill>
                <a:latin typeface="Calibri"/>
                <a:cs typeface="Calibri"/>
              </a:rPr>
              <a:t>We have used a 5-degree-of-freedom robotic arm for the manipulation system. For the base rotation, a detachable worm gearbox is used while the movement of the shoulder and elbow joint is attained by DC linear actuators. </a:t>
            </a:r>
          </a:p>
          <a:p>
            <a:pPr marL="285750" indent="-285750" algn="just">
              <a:buFont typeface="Wingdings" panose="05000000000000000000" pitchFamily="2" charset="2"/>
              <a:buChar char="v"/>
            </a:pPr>
            <a:r>
              <a:rPr lang="en-US" dirty="0">
                <a:solidFill>
                  <a:srgbClr val="F2F2F2"/>
                </a:solidFill>
                <a:latin typeface="Calibri"/>
                <a:cs typeface="Calibri"/>
              </a:rPr>
              <a:t>A combination of 3D printed parts and aluminum alloy bent sheets are used to complete the roll and pitch movement of the end-effector. </a:t>
            </a:r>
          </a:p>
          <a:p>
            <a:pPr marL="285750" indent="-285750" algn="just">
              <a:buFont typeface="Wingdings" panose="05000000000000000000" pitchFamily="2" charset="2"/>
              <a:buChar char="v"/>
            </a:pPr>
            <a:r>
              <a:rPr lang="en-US" dirty="0">
                <a:solidFill>
                  <a:srgbClr val="F2F2F2"/>
                </a:solidFill>
                <a:latin typeface="Calibri"/>
                <a:cs typeface="Calibri"/>
              </a:rPr>
              <a:t>A two-claw gripper is attached at the end to complete the precise actions required for the maintenance tasks.</a:t>
            </a:r>
            <a:endParaRPr lang="en-US" dirty="0">
              <a:latin typeface="Calibri"/>
              <a:cs typeface="Calibri"/>
            </a:endParaRPr>
          </a:p>
          <a:p>
            <a:pPr marL="285750" indent="-285750" algn="just">
              <a:buFont typeface="Wingdings" panose="05000000000000000000" pitchFamily="2" charset="2"/>
              <a:buChar char="v"/>
            </a:pPr>
            <a:r>
              <a:rPr lang="en-US" dirty="0">
                <a:solidFill>
                  <a:schemeClr val="bg1"/>
                </a:solidFill>
                <a:latin typeface="Calibri"/>
                <a:cs typeface="Calibri"/>
              </a:rPr>
              <a:t>We selected this system based on its modularity, manufacturability, and precision during operations. The design was created with consideration of the availability of materials and components in our local markets. The arm's greatest strength is its ability to provide precise movements during manual operation with minimal vibration. </a:t>
            </a:r>
          </a:p>
          <a:p>
            <a:pPr algn="just"/>
            <a:r>
              <a:rPr lang="en-US" b="1" dirty="0">
                <a:solidFill>
                  <a:schemeClr val="bg1"/>
                </a:solidFill>
                <a:latin typeface="Calibri"/>
                <a:cs typeface="Calibri"/>
              </a:rPr>
              <a:t>Weaknesses</a:t>
            </a:r>
          </a:p>
          <a:p>
            <a:pPr marL="285750" indent="-285750" algn="just">
              <a:buFont typeface="Wingdings" panose="05000000000000000000" pitchFamily="2" charset="2"/>
              <a:buChar char="v"/>
            </a:pPr>
            <a:r>
              <a:rPr lang="en-US" dirty="0">
                <a:solidFill>
                  <a:schemeClr val="bg1"/>
                </a:solidFill>
                <a:latin typeface="Calibri"/>
                <a:cs typeface="Calibri"/>
              </a:rPr>
              <a:t>As for its weakness, the operation may be slower due to our emphasis on precision. </a:t>
            </a:r>
          </a:p>
          <a:p>
            <a:pPr marL="285750" indent="-285750" algn="just">
              <a:buFont typeface="Wingdings" panose="05000000000000000000" pitchFamily="2" charset="2"/>
              <a:buChar char="v"/>
            </a:pPr>
            <a:r>
              <a:rPr lang="en-US" dirty="0">
                <a:solidFill>
                  <a:schemeClr val="bg1"/>
                </a:solidFill>
                <a:latin typeface="Calibri"/>
                <a:cs typeface="Calibri"/>
              </a:rPr>
              <a:t>The 3D printed plastic parts used for achieving lightweight manipulator have a tendency of fatigue failure. So, to encounter this, the plastic parts are replaced regularly.</a:t>
            </a:r>
            <a:endParaRPr lang="en-US" dirty="0">
              <a:solidFill>
                <a:schemeClr val="bg1"/>
              </a:solidFill>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sp>
        <p:nvSpPr>
          <p:cNvPr id="306" name="Google Shape;306;p19"/>
          <p:cNvSpPr txBox="1"/>
          <p:nvPr/>
        </p:nvSpPr>
        <p:spPr>
          <a:xfrm>
            <a:off x="457797" y="365530"/>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dirty="0">
                <a:solidFill>
                  <a:srgbClr val="F2F2F2"/>
                </a:solidFill>
                <a:latin typeface="Calibri"/>
                <a:ea typeface="Calibri"/>
                <a:cs typeface="Calibri"/>
                <a:sym typeface="Calibri"/>
              </a:rPr>
              <a:t>ROVER DESIGN</a:t>
            </a:r>
            <a:endParaRPr sz="3600" b="1" i="0" u="none" strike="noStrike" cap="none" dirty="0">
              <a:solidFill>
                <a:srgbClr val="F2F2F2"/>
              </a:solidFill>
              <a:latin typeface="Calibri"/>
              <a:ea typeface="Calibri"/>
              <a:cs typeface="Calibri"/>
              <a:sym typeface="Calibri"/>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98738374-A35B-EB7B-E821-02F70CD07F28}"/>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14" name="Google Shape;314;p20"/>
          <p:cNvSpPr txBox="1"/>
          <p:nvPr/>
        </p:nvSpPr>
        <p:spPr>
          <a:xfrm>
            <a:off x="2535763" y="1287533"/>
            <a:ext cx="5854500" cy="341629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1" dirty="0">
                <a:solidFill>
                  <a:srgbClr val="F2F2F2"/>
                </a:solidFill>
                <a:latin typeface="Calibri"/>
                <a:ea typeface="Calibri"/>
                <a:cs typeface="Calibri"/>
              </a:rPr>
              <a:t>Unique Points:</a:t>
            </a:r>
            <a:endParaRPr lang="en-US" dirty="0">
              <a:latin typeface="Calibri"/>
              <a:ea typeface="Calibri"/>
              <a:cs typeface="Calibri"/>
            </a:endParaRPr>
          </a:p>
          <a:p>
            <a:pPr marL="285750" indent="-285750" algn="just">
              <a:buFont typeface="Arial,Sans-Serif"/>
              <a:buChar char="•"/>
            </a:pPr>
            <a:r>
              <a:rPr lang="en-US" dirty="0">
                <a:solidFill>
                  <a:srgbClr val="F2F2F2"/>
                </a:solidFill>
                <a:latin typeface="Calibri"/>
                <a:ea typeface="Calibri"/>
                <a:cs typeface="Calibri"/>
              </a:rPr>
              <a:t>The rover arm base modular that it can be attached to and detached from the rover chassis under a minute effortlessly. </a:t>
            </a:r>
            <a:endParaRPr lang="en-US" dirty="0">
              <a:latin typeface="Calibri"/>
              <a:ea typeface="Calibri"/>
              <a:cs typeface="Calibri"/>
            </a:endParaRPr>
          </a:p>
          <a:p>
            <a:pPr marL="285750" indent="-285750" algn="just">
              <a:buFont typeface="Arial,Sans-Serif"/>
              <a:buChar char="•"/>
            </a:pPr>
            <a:r>
              <a:rPr lang="en-US" dirty="0">
                <a:solidFill>
                  <a:srgbClr val="F2F2F2"/>
                </a:solidFill>
                <a:latin typeface="Calibri"/>
                <a:ea typeface="Calibri"/>
                <a:cs typeface="Calibri"/>
              </a:rPr>
              <a:t>The base rotation is attained by a worm gear set ensuring zero backlash.</a:t>
            </a:r>
            <a:endParaRPr lang="en-US" dirty="0">
              <a:latin typeface="Calibri"/>
              <a:ea typeface="Calibri"/>
              <a:cs typeface="Calibri"/>
            </a:endParaRPr>
          </a:p>
          <a:p>
            <a:pPr marL="285750" indent="-285750" algn="just">
              <a:buFont typeface="Arial,Sans-Serif"/>
              <a:buChar char="•"/>
            </a:pPr>
            <a:r>
              <a:rPr lang="en-US" dirty="0">
                <a:solidFill>
                  <a:srgbClr val="F2F2F2"/>
                </a:solidFill>
                <a:latin typeface="Calibri"/>
                <a:ea typeface="Calibri"/>
                <a:cs typeface="Calibri"/>
              </a:rPr>
              <a:t>The robotic wrist is designed in a compact manner achieving high precision while being lightweight. Last year we reduced the size of the wrist by 74%. This year by removing yaw movement, we could reduce the size by another 33%</a:t>
            </a:r>
            <a:endParaRPr lang="en-US" dirty="0">
              <a:latin typeface="Calibri"/>
              <a:ea typeface="Calibri"/>
              <a:cs typeface="Calibri"/>
            </a:endParaRPr>
          </a:p>
          <a:p>
            <a:pPr marL="285750" indent="-285750" algn="just">
              <a:buFont typeface="Arial,Sans-Serif"/>
              <a:buChar char="•"/>
            </a:pPr>
            <a:endParaRPr lang="en-US" dirty="0">
              <a:latin typeface="Calibri"/>
              <a:ea typeface="Calibri"/>
              <a:cs typeface="Calibri"/>
            </a:endParaRPr>
          </a:p>
          <a:p>
            <a:pPr algn="just"/>
            <a:r>
              <a:rPr lang="en-US" b="1" dirty="0">
                <a:solidFill>
                  <a:srgbClr val="F2F2F2"/>
                </a:solidFill>
                <a:latin typeface="Calibri"/>
                <a:ea typeface="Calibri"/>
                <a:cs typeface="Calibri"/>
              </a:rPr>
              <a:t>Inspiration:</a:t>
            </a:r>
            <a:endParaRPr lang="en-US" dirty="0">
              <a:latin typeface="Calibri"/>
              <a:ea typeface="Calibri"/>
              <a:cs typeface="Calibri"/>
            </a:endParaRPr>
          </a:p>
          <a:p>
            <a:pPr marL="285750" indent="-285750" algn="just">
              <a:buFont typeface="Arial,Sans-Serif"/>
              <a:buChar char="•"/>
            </a:pPr>
            <a:r>
              <a:rPr lang="en-US" dirty="0">
                <a:solidFill>
                  <a:srgbClr val="F2F2F2"/>
                </a:solidFill>
                <a:latin typeface="Calibri"/>
                <a:ea typeface="Calibri"/>
                <a:cs typeface="Calibri"/>
              </a:rPr>
              <a:t>The </a:t>
            </a:r>
            <a:r>
              <a:rPr lang="en-US" dirty="0">
                <a:solidFill>
                  <a:schemeClr val="bg1"/>
                </a:solidFill>
                <a:latin typeface="Calibri"/>
                <a:ea typeface="Calibri"/>
                <a:cs typeface="Calibri"/>
              </a:rPr>
              <a:t>arm's design was inspired by the urge to overcome the weaknesses our rover arm had in the previous years</a:t>
            </a:r>
            <a:r>
              <a:rPr lang="en-US" dirty="0">
                <a:solidFill>
                  <a:srgbClr val="F2F2F2"/>
                </a:solidFill>
                <a:latin typeface="Calibri"/>
                <a:ea typeface="Calibri"/>
                <a:cs typeface="Calibri"/>
              </a:rPr>
              <a:t>, such as- being overweight, difficult to attach and detach from the rover chassis, and lack of precision due to vibration.</a:t>
            </a:r>
            <a:endParaRPr lang="en-US" dirty="0">
              <a:latin typeface="Calibri"/>
              <a:ea typeface="Calibri"/>
              <a:cs typeface="Calibri"/>
            </a:endParaRPr>
          </a:p>
          <a:p>
            <a:pPr marL="0" marR="0" lvl="0" indent="0" algn="just">
              <a:lnSpc>
                <a:spcPct val="100000"/>
              </a:lnSpc>
              <a:spcBef>
                <a:spcPts val="0"/>
              </a:spcBef>
              <a:spcAft>
                <a:spcPts val="0"/>
              </a:spcAft>
              <a:buSzPts val="1400"/>
              <a:buFont typeface="Arial"/>
              <a:buNone/>
            </a:pPr>
            <a:endParaRPr lang="en-US" sz="1400" b="0" i="0" u="none" strike="noStrike" cap="none" dirty="0">
              <a:solidFill>
                <a:srgbClr val="F2F2F2"/>
              </a:solidFill>
              <a:latin typeface="Calibri"/>
              <a:ea typeface="Calibri"/>
              <a:cs typeface="Calibri"/>
            </a:endParaRPr>
          </a:p>
        </p:txBody>
      </p:sp>
      <p:sp>
        <p:nvSpPr>
          <p:cNvPr id="317" name="Google Shape;3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sp>
        <p:nvSpPr>
          <p:cNvPr id="318" name="Google Shape;318;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20" name="Google Shape;320;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D09E3BE5-18EE-C4FB-8401-4B297B4A51D5}"/>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352521" y="1006823"/>
            <a:ext cx="3238064"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28" name="Google Shape;32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29" name="Google Shape;329;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mechanical arm with parts labeled&#10;&#10;Description automatically generated">
            <a:extLst>
              <a:ext uri="{FF2B5EF4-FFF2-40B4-BE49-F238E27FC236}">
                <a16:creationId xmlns:a16="http://schemas.microsoft.com/office/drawing/2014/main" id="{F04BBA9A-8565-B9BE-21AE-47754C0CCFEC}"/>
              </a:ext>
            </a:extLst>
          </p:cNvPr>
          <p:cNvPicPr>
            <a:picLocks noChangeAspect="1"/>
          </p:cNvPicPr>
          <p:nvPr/>
        </p:nvPicPr>
        <p:blipFill>
          <a:blip r:embed="rId5"/>
          <a:stretch>
            <a:fillRect/>
          </a:stretch>
        </p:blipFill>
        <p:spPr>
          <a:xfrm>
            <a:off x="1529416" y="1571755"/>
            <a:ext cx="3987502" cy="2746063"/>
          </a:xfrm>
          <a:prstGeom prst="rect">
            <a:avLst/>
          </a:prstGeom>
        </p:spPr>
      </p:pic>
      <p:pic>
        <p:nvPicPr>
          <p:cNvPr id="4" name="Picture 3" descr="A logo of a robot&#10;&#10;Description automatically generated">
            <a:extLst>
              <a:ext uri="{FF2B5EF4-FFF2-40B4-BE49-F238E27FC236}">
                <a16:creationId xmlns:a16="http://schemas.microsoft.com/office/drawing/2014/main" id="{8EF6D7BF-EEC6-D0F0-68B2-87E1EA85A144}"/>
              </a:ext>
            </a:extLst>
          </p:cNvPr>
          <p:cNvPicPr>
            <a:picLocks noChangeAspect="1"/>
          </p:cNvPicPr>
          <p:nvPr/>
        </p:nvPicPr>
        <p:blipFill>
          <a:blip r:embed="rId6"/>
          <a:stretch>
            <a:fillRect/>
          </a:stretch>
        </p:blipFill>
        <p:spPr>
          <a:xfrm>
            <a:off x="525517" y="4147548"/>
            <a:ext cx="727808" cy="717277"/>
          </a:xfrm>
          <a:prstGeom prst="rect">
            <a:avLst/>
          </a:prstGeom>
        </p:spPr>
      </p:pic>
      <p:pic>
        <p:nvPicPr>
          <p:cNvPr id="2" name="Picture 1" descr="A machine in a room&#10;&#10;Description automatically generated">
            <a:extLst>
              <a:ext uri="{FF2B5EF4-FFF2-40B4-BE49-F238E27FC236}">
                <a16:creationId xmlns:a16="http://schemas.microsoft.com/office/drawing/2014/main" id="{F8C1ABAD-B31B-E917-FCD9-767581F0E1B9}"/>
              </a:ext>
            </a:extLst>
          </p:cNvPr>
          <p:cNvPicPr>
            <a:picLocks noChangeAspect="1"/>
          </p:cNvPicPr>
          <p:nvPr/>
        </p:nvPicPr>
        <p:blipFill rotWithShape="1">
          <a:blip r:embed="rId7"/>
          <a:srcRect l="24757" t="17412" r="18945" b="1630"/>
          <a:stretch/>
        </p:blipFill>
        <p:spPr>
          <a:xfrm>
            <a:off x="5518458" y="1572677"/>
            <a:ext cx="2532067" cy="2738338"/>
          </a:xfrm>
          <a:prstGeom prst="rect">
            <a:avLst/>
          </a:prstGeom>
        </p:spPr>
      </p:pic>
      <p:sp>
        <p:nvSpPr>
          <p:cNvPr id="6" name="Google Shape;378;p25">
            <a:extLst>
              <a:ext uri="{FF2B5EF4-FFF2-40B4-BE49-F238E27FC236}">
                <a16:creationId xmlns:a16="http://schemas.microsoft.com/office/drawing/2014/main" id="{4A62E7E8-C921-24B3-2420-081D0BE94100}"/>
              </a:ext>
            </a:extLst>
          </p:cNvPr>
          <p:cNvSpPr txBox="1"/>
          <p:nvPr/>
        </p:nvSpPr>
        <p:spPr>
          <a:xfrm>
            <a:off x="2740952" y="4298647"/>
            <a:ext cx="1829053" cy="369302"/>
          </a:xfrm>
          <a:prstGeom prst="rect">
            <a:avLst/>
          </a:prstGeom>
          <a:noFill/>
          <a:ln>
            <a:noFill/>
          </a:ln>
        </p:spPr>
        <p:txBody>
          <a:bodyPr spcFirstLastPara="1" wrap="square" lIns="91425" tIns="91425" rIns="91425" bIns="91425" anchor="t" anchorCtr="0">
            <a:spAutoFit/>
          </a:bodyPr>
          <a:lstStyle/>
          <a:p>
            <a:pPr>
              <a:buSzPts val="800"/>
            </a:pPr>
            <a:r>
              <a:rPr lang="tr-TR" sz="1000" b="1">
                <a:latin typeface="Calibri"/>
                <a:cs typeface="Calibri"/>
              </a:rPr>
              <a:t>CAD</a:t>
            </a:r>
            <a:r>
              <a:rPr lang="tr-TR" sz="800" b="1">
                <a:latin typeface="Calibri"/>
                <a:cs typeface="Calibri"/>
              </a:rPr>
              <a:t> </a:t>
            </a:r>
            <a:r>
              <a:rPr lang="tr-TR" sz="1200" b="1">
                <a:latin typeface="Calibri"/>
                <a:cs typeface="Calibri"/>
              </a:rPr>
              <a:t>of </a:t>
            </a:r>
            <a:r>
              <a:rPr lang="tr-TR" sz="1200" b="1" err="1">
                <a:latin typeface="Calibri"/>
                <a:cs typeface="Calibri"/>
              </a:rPr>
              <a:t>Arm</a:t>
            </a:r>
            <a:r>
              <a:rPr lang="tr-TR" sz="1200" b="1">
                <a:latin typeface="Calibri"/>
                <a:cs typeface="Calibri"/>
              </a:rPr>
              <a:t> </a:t>
            </a:r>
            <a:endParaRPr lang="tr-TR" sz="1200" b="1" i="0" u="none" strike="noStrike" cap="none">
              <a:latin typeface="Calibri"/>
              <a:cs typeface="Calibri"/>
            </a:endParaRPr>
          </a:p>
        </p:txBody>
      </p:sp>
      <p:sp>
        <p:nvSpPr>
          <p:cNvPr id="8" name="TextBox 7">
            <a:extLst>
              <a:ext uri="{FF2B5EF4-FFF2-40B4-BE49-F238E27FC236}">
                <a16:creationId xmlns:a16="http://schemas.microsoft.com/office/drawing/2014/main" id="{5EE34044-EB04-C380-2DDB-BEC4EF7E059F}"/>
              </a:ext>
            </a:extLst>
          </p:cNvPr>
          <p:cNvSpPr txBox="1"/>
          <p:nvPr/>
        </p:nvSpPr>
        <p:spPr>
          <a:xfrm>
            <a:off x="5651605" y="4356078"/>
            <a:ext cx="22583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Calibri"/>
                <a:cs typeface="Calibri"/>
              </a:rPr>
              <a:t>Manufactured</a:t>
            </a:r>
            <a:r>
              <a:rPr lang="en-GB">
                <a:latin typeface="Calibri"/>
                <a:cs typeface="Calibri"/>
              </a:rPr>
              <a:t> </a:t>
            </a:r>
            <a:r>
              <a:rPr lang="en-GB" b="1">
                <a:latin typeface="Calibri"/>
                <a:cs typeface="Calibri"/>
              </a:rPr>
              <a:t>Arm</a:t>
            </a:r>
            <a:endParaRPr lang="en-GB" sz="1200" b="1">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299032" y="1006823"/>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37" name="Google Shape;337;p22"/>
          <p:cNvSpPr txBox="1"/>
          <p:nvPr/>
        </p:nvSpPr>
        <p:spPr>
          <a:xfrm>
            <a:off x="2169112" y="867641"/>
            <a:ext cx="6575096" cy="418573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GB" sz="1300" b="1">
                <a:solidFill>
                  <a:schemeClr val="bg1"/>
                </a:solidFill>
                <a:latin typeface="Calibri"/>
              </a:rPr>
              <a:t>Technical Specifications</a:t>
            </a:r>
            <a:endParaRPr lang="en-GB" sz="1300">
              <a:solidFill>
                <a:schemeClr val="bg1"/>
              </a:solidFill>
              <a:latin typeface="Calibri"/>
            </a:endParaRPr>
          </a:p>
          <a:p>
            <a:pPr marL="285750" indent="-285750" algn="just">
              <a:buFont typeface="Arial,Sans-Serif"/>
              <a:buChar char="•"/>
            </a:pPr>
            <a:r>
              <a:rPr lang="en-GB" sz="1300">
                <a:solidFill>
                  <a:schemeClr val="bg1"/>
                </a:solidFill>
                <a:latin typeface="Calibri"/>
                <a:cs typeface="Calibri"/>
              </a:rPr>
              <a:t>The shoulder and elbow of the rover arm is made of 201 grade square stainless-steel tubes with TIG welded attachments at their ends for joints.</a:t>
            </a:r>
          </a:p>
          <a:p>
            <a:pPr marL="285750" indent="-285750" algn="just">
              <a:buFont typeface="Arial,Sans-Serif"/>
              <a:buChar char="•"/>
            </a:pPr>
            <a:r>
              <a:rPr lang="en-GB" sz="1300">
                <a:solidFill>
                  <a:schemeClr val="bg1"/>
                </a:solidFill>
                <a:latin typeface="Calibri"/>
                <a:cs typeface="Calibri"/>
              </a:rPr>
              <a:t>To move the shoulder and elbow joints, two linear actuators are used, each with 100 mm stroke and 90 kg loading capacity. </a:t>
            </a:r>
          </a:p>
          <a:p>
            <a:pPr marL="285750" indent="-285750" algn="just">
              <a:buFont typeface="Arial,Sans-Serif"/>
              <a:buChar char="•"/>
            </a:pPr>
            <a:r>
              <a:rPr lang="en-GB" sz="1300">
                <a:solidFill>
                  <a:schemeClr val="bg1"/>
                </a:solidFill>
                <a:latin typeface="Calibri"/>
                <a:cs typeface="Calibri"/>
              </a:rPr>
              <a:t>The arm base is a 6:1 ratio worm gearbox with a 45-rpm 15 kg-cm DC brushed motor.</a:t>
            </a:r>
          </a:p>
          <a:p>
            <a:pPr marL="285750" indent="-285750" algn="just">
              <a:buFont typeface="Arial,Sans-Serif"/>
              <a:buChar char="•"/>
            </a:pPr>
            <a:r>
              <a:rPr lang="en-GB" sz="1300">
                <a:solidFill>
                  <a:schemeClr val="bg1"/>
                </a:solidFill>
                <a:latin typeface="Calibri"/>
                <a:cs typeface="Calibri"/>
              </a:rPr>
              <a:t>The wrist uses a spur gear system coupled with high torque 60 kg-cm servo motors for pitch movement, while a 5-rpm 10 kg-cm DC brushed motor is used for roll movement. The two-claw gripper has linear operation using a dual shaft worm gear DC brushed motor.</a:t>
            </a:r>
          </a:p>
          <a:p>
            <a:pPr marL="285750" indent="-285750" algn="just">
              <a:buFont typeface="Arial,Sans-Serif"/>
              <a:buChar char="•"/>
            </a:pPr>
            <a:r>
              <a:rPr lang="en-GB" sz="1300">
                <a:solidFill>
                  <a:schemeClr val="bg1"/>
                </a:solidFill>
                <a:latin typeface="Calibri"/>
                <a:cs typeface="Calibri"/>
              </a:rPr>
              <a:t>The total arm weighs about 9 kg and has a maximum reach of 1 meter horizontally and 1.2 meters vertically when mounted on the rover. The simulation results show the maximum payload capacity to be 8 kg with a minimum Factor of Safety of 1.4. </a:t>
            </a:r>
          </a:p>
          <a:p>
            <a:pPr algn="just"/>
            <a:endParaRPr lang="en-GB" sz="1300" b="1">
              <a:solidFill>
                <a:schemeClr val="bg1"/>
              </a:solidFill>
              <a:latin typeface="Calibri"/>
              <a:cs typeface="Calibri"/>
            </a:endParaRPr>
          </a:p>
          <a:p>
            <a:pPr algn="just"/>
            <a:r>
              <a:rPr lang="en-GB" sz="1300" b="1">
                <a:solidFill>
                  <a:schemeClr val="bg1"/>
                </a:solidFill>
                <a:latin typeface="Calibri"/>
                <a:cs typeface="Calibri"/>
              </a:rPr>
              <a:t>System's Adequacy </a:t>
            </a:r>
            <a:endParaRPr lang="en-GB" sz="1300">
              <a:solidFill>
                <a:schemeClr val="bg1"/>
              </a:solidFill>
              <a:latin typeface="Calibri"/>
              <a:cs typeface="Calibri"/>
            </a:endParaRPr>
          </a:p>
          <a:p>
            <a:pPr algn="just"/>
            <a:r>
              <a:rPr lang="en-GB" sz="1300">
                <a:solidFill>
                  <a:schemeClr val="bg1"/>
                </a:solidFill>
                <a:latin typeface="Calibri"/>
                <a:cs typeface="Calibri"/>
              </a:rPr>
              <a:t>With the aid of on-board cameras, the 5-degree-of-freedom arm is capable of several tasks that include: turning knobs, flip switches, undoing latches, pulling ropes, picking up and placing objects, opening and closing drawers, plugging in USB. These abilities have been tested and improved upon in our labs. This ensures that the rover can perform tasks assigned to it during the competition.</a:t>
            </a:r>
            <a:endParaRPr lang="en-GB" sz="1300">
              <a:solidFill>
                <a:schemeClr val="bg1"/>
              </a:solidFill>
              <a:latin typeface="Calibri"/>
            </a:endParaRPr>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3E66FD87-CC6F-5DF9-39A4-97D6463FF3CE}"/>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23"/>
          <p:cNvSpPr txBox="1"/>
          <p:nvPr/>
        </p:nvSpPr>
        <p:spPr>
          <a:xfrm>
            <a:off x="435238" y="120418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51" name="Google Shape;351;p23"/>
          <p:cNvSpPr txBox="1"/>
          <p:nvPr/>
        </p:nvSpPr>
        <p:spPr>
          <a:xfrm>
            <a:off x="1850058" y="912961"/>
            <a:ext cx="6821881" cy="406262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Font typeface="Wingdings" panose="05000000000000000000" pitchFamily="2" charset="2"/>
              <a:buChar char="v"/>
            </a:pPr>
            <a:r>
              <a:rPr lang="en-US" dirty="0">
                <a:solidFill>
                  <a:srgbClr val="F2F2F2"/>
                </a:solidFill>
                <a:latin typeface="Calibri"/>
                <a:ea typeface="Calibri"/>
                <a:cs typeface="Calibri"/>
              </a:rPr>
              <a:t>Science payload consists of soil drilling, collection (using a scooper), and a storage device. Drill and scooping mechanisms are used to collect soil and three rotating covered containers are used for storing. </a:t>
            </a:r>
          </a:p>
          <a:p>
            <a:pPr marL="285750" indent="-285750" algn="just">
              <a:buFont typeface="Wingdings" panose="05000000000000000000" pitchFamily="2" charset="2"/>
              <a:buChar char="v"/>
            </a:pPr>
            <a:r>
              <a:rPr lang="en-US" dirty="0">
                <a:solidFill>
                  <a:schemeClr val="bg1"/>
                </a:solidFill>
                <a:latin typeface="Calibri"/>
                <a:ea typeface="Calibri"/>
                <a:cs typeface="Calibri"/>
              </a:rPr>
              <a:t>The auger drill can go to a depth of up to 15 cm, bring loose soil to the surface, and then it can go back to its initial position and ascertain enough space for scooping. </a:t>
            </a:r>
          </a:p>
          <a:p>
            <a:pPr marL="285750" indent="-285750" algn="just">
              <a:buFont typeface="Wingdings" panose="05000000000000000000" pitchFamily="2" charset="2"/>
              <a:buChar char="v"/>
            </a:pPr>
            <a:r>
              <a:rPr lang="en-US" dirty="0">
                <a:solidFill>
                  <a:schemeClr val="bg1"/>
                </a:solidFill>
                <a:latin typeface="Calibri"/>
                <a:ea typeface="Calibri"/>
                <a:cs typeface="Calibri"/>
              </a:rPr>
              <a:t>The opening and closing position of the scooper is controlled by a servo motor. The full drilling and scooping platforms can move up and down independently using lead screws mechanisms.</a:t>
            </a:r>
            <a:endParaRPr lang="en-US" dirty="0">
              <a:solidFill>
                <a:schemeClr val="bg1"/>
              </a:solidFill>
              <a:ea typeface="Calibri"/>
            </a:endParaRPr>
          </a:p>
          <a:p>
            <a:endParaRPr lang="en-GB" b="1" dirty="0">
              <a:solidFill>
                <a:schemeClr val="bg1"/>
              </a:solidFill>
            </a:endParaRPr>
          </a:p>
          <a:p>
            <a:pPr algn="l"/>
            <a:r>
              <a:rPr lang="en-GB" b="1" dirty="0">
                <a:solidFill>
                  <a:schemeClr val="bg1"/>
                </a:solidFill>
              </a:rPr>
              <a:t>Strengths:</a:t>
            </a:r>
            <a:endParaRPr lang="en-US" dirty="0">
              <a:solidFill>
                <a:schemeClr val="bg1"/>
              </a:solidFill>
              <a:latin typeface="Calibri"/>
              <a:ea typeface="Calibri"/>
              <a:cs typeface="Calibri"/>
            </a:endParaRPr>
          </a:p>
          <a:p>
            <a:pPr algn="just"/>
            <a:r>
              <a:rPr lang="en-US" dirty="0">
                <a:solidFill>
                  <a:schemeClr val="bg1"/>
                </a:solidFill>
                <a:latin typeface="Calibri"/>
                <a:ea typeface="Calibri"/>
                <a:cs typeface="Calibri"/>
              </a:rPr>
              <a:t>This science payload is modular and easy to manufacture. Besides each device is prepared with some simple mechanisms using less equipment and avoiding complex motion. The total system weighs under 7.5 kg with a dimension of 343(L) x 260(W) x 490(H) mm. Height is 1050 mm when fully extended. </a:t>
            </a:r>
            <a:endParaRPr lang="en-US" dirty="0">
              <a:solidFill>
                <a:schemeClr val="bg1"/>
              </a:solidFill>
              <a:ea typeface="Calibri"/>
            </a:endParaRPr>
          </a:p>
          <a:p>
            <a:pPr algn="just"/>
            <a:endParaRPr lang="en-US" dirty="0">
              <a:solidFill>
                <a:schemeClr val="bg1"/>
              </a:solidFill>
              <a:latin typeface="Calibri"/>
              <a:ea typeface="Calibri"/>
              <a:cs typeface="Calibri"/>
            </a:endParaRPr>
          </a:p>
          <a:p>
            <a:pPr algn="just"/>
            <a:r>
              <a:rPr lang="en-GB" b="1" dirty="0">
                <a:solidFill>
                  <a:schemeClr val="bg1"/>
                </a:solidFill>
              </a:rPr>
              <a:t>Weaknesses:</a:t>
            </a:r>
            <a:endParaRPr lang="en-US" dirty="0">
              <a:solidFill>
                <a:schemeClr val="bg1"/>
              </a:solidFill>
              <a:latin typeface="Calibri"/>
              <a:ea typeface="Calibri"/>
              <a:cs typeface="Calibri"/>
            </a:endParaRPr>
          </a:p>
          <a:p>
            <a:pPr algn="just"/>
            <a:r>
              <a:rPr lang="en-US" dirty="0">
                <a:solidFill>
                  <a:schemeClr val="bg1"/>
                </a:solidFill>
                <a:latin typeface="Calibri"/>
                <a:ea typeface="Calibri"/>
                <a:cs typeface="Calibri"/>
              </a:rPr>
              <a:t>One major weakness of this design can be the containers which can seal air but small amount of water can enter and they aren't properly insulated.</a:t>
            </a:r>
            <a:endParaRPr lang="en-US" dirty="0">
              <a:solidFill>
                <a:schemeClr val="bg1"/>
              </a:solidFill>
            </a:endParaRPr>
          </a:p>
        </p:txBody>
      </p:sp>
      <p:sp>
        <p:nvSpPr>
          <p:cNvPr id="356" name="Google Shape;35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57" name="Google Shape;35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59" name="Google Shape;359;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B7DECE12-6809-2FA0-ED18-03B4E57D59CB}"/>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4"/>
          <p:cNvSpPr txBox="1"/>
          <p:nvPr/>
        </p:nvSpPr>
        <p:spPr>
          <a:xfrm>
            <a:off x="420199" y="1196661"/>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5" name="Google Shape;365;p24"/>
          <p:cNvSpPr txBox="1"/>
          <p:nvPr/>
        </p:nvSpPr>
        <p:spPr>
          <a:xfrm>
            <a:off x="2264229" y="1370250"/>
            <a:ext cx="6502021"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Font typeface="Wingdings" panose="05000000000000000000" pitchFamily="2" charset="2"/>
              <a:buChar char="v"/>
            </a:pPr>
            <a:r>
              <a:rPr lang="en-US" dirty="0">
                <a:solidFill>
                  <a:srgbClr val="F2F2F2"/>
                </a:solidFill>
                <a:latin typeface="Calibri"/>
                <a:ea typeface="Calibri"/>
                <a:cs typeface="Calibri"/>
              </a:rPr>
              <a:t>Whole payload is modular so that it can be detached from main rover if any critical situation arise.</a:t>
            </a:r>
          </a:p>
          <a:p>
            <a:pPr marL="285750" indent="-285750" algn="just">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Font typeface="Wingdings" panose="05000000000000000000" pitchFamily="2" charset="2"/>
              <a:buChar char="v"/>
            </a:pPr>
            <a:r>
              <a:rPr lang="en-US" dirty="0">
                <a:solidFill>
                  <a:srgbClr val="F2F2F2"/>
                </a:solidFill>
                <a:latin typeface="Calibri"/>
                <a:ea typeface="Calibri"/>
                <a:cs typeface="Calibri"/>
              </a:rPr>
              <a:t>As multiple soil sample collection was one of the goals, the possibility of cross-contamination was considered. So, the science payload system is designed in such a way (multiple containers) that cross-contamination can be avoided.</a:t>
            </a:r>
            <a:endParaRPr lang="en-US" dirty="0">
              <a:latin typeface="Calibri"/>
              <a:ea typeface="Calibri"/>
              <a:cs typeface="Calibri"/>
            </a:endParaRPr>
          </a:p>
          <a:p>
            <a:pPr marL="285750" indent="-285750" algn="just">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Font typeface="Wingdings" panose="05000000000000000000" pitchFamily="2" charset="2"/>
              <a:buChar char="v"/>
            </a:pPr>
            <a:r>
              <a:rPr lang="en-US" dirty="0">
                <a:solidFill>
                  <a:srgbClr val="F2F2F2"/>
                </a:solidFill>
                <a:latin typeface="Calibri"/>
                <a:ea typeface="Calibri"/>
                <a:cs typeface="Calibri"/>
              </a:rPr>
              <a:t>Every component of the payload, like drilling, scooping and storage is modular and easily replaceable.</a:t>
            </a:r>
          </a:p>
          <a:p>
            <a:pPr marL="285750" indent="-285750" algn="just">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Font typeface="Wingdings" panose="05000000000000000000" pitchFamily="2" charset="2"/>
              <a:buChar char="v"/>
            </a:pPr>
            <a:r>
              <a:rPr lang="en-US" dirty="0">
                <a:solidFill>
                  <a:srgbClr val="F2F2F2"/>
                </a:solidFill>
                <a:latin typeface="Calibri"/>
                <a:ea typeface="Calibri"/>
                <a:cs typeface="Calibri"/>
              </a:rPr>
              <a:t>The complete drilling, scooping and storage systems can be modified for autonomous control.</a:t>
            </a:r>
          </a:p>
        </p:txBody>
      </p:sp>
      <p:sp>
        <p:nvSpPr>
          <p:cNvPr id="368" name="Google Shape;36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369" name="Google Shape;36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71" name="Google Shape;371;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2F9A7640-F600-4F77-9709-DE80F1DCBC5B}"/>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341120" y="1137958"/>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78" name="Google Shape;378;p25"/>
          <p:cNvSpPr txBox="1"/>
          <p:nvPr/>
        </p:nvSpPr>
        <p:spPr>
          <a:xfrm>
            <a:off x="3258537" y="4665270"/>
            <a:ext cx="1829053" cy="369302"/>
          </a:xfrm>
          <a:prstGeom prst="rect">
            <a:avLst/>
          </a:prstGeom>
          <a:noFill/>
          <a:ln>
            <a:noFill/>
          </a:ln>
        </p:spPr>
        <p:txBody>
          <a:bodyPr spcFirstLastPara="1" wrap="square" lIns="91425" tIns="91425" rIns="91425" bIns="91425" anchor="t" anchorCtr="0">
            <a:spAutoFit/>
          </a:bodyPr>
          <a:lstStyle/>
          <a:p>
            <a:pPr>
              <a:buSzPts val="800"/>
            </a:pPr>
            <a:r>
              <a:rPr lang="tr-TR" sz="1000" b="1"/>
              <a:t>CAD</a:t>
            </a:r>
            <a:r>
              <a:rPr lang="tr-TR" sz="800" b="1"/>
              <a:t> </a:t>
            </a:r>
            <a:r>
              <a:rPr lang="tr-TR" sz="1200" b="1"/>
              <a:t>of </a:t>
            </a:r>
            <a:r>
              <a:rPr lang="tr-TR" sz="1200" b="1" err="1"/>
              <a:t>science</a:t>
            </a:r>
            <a:r>
              <a:rPr lang="tr-TR" sz="1200" b="1"/>
              <a:t> </a:t>
            </a:r>
            <a:r>
              <a:rPr lang="tr-TR" sz="1200" b="1" err="1"/>
              <a:t>tool</a:t>
            </a:r>
            <a:r>
              <a:rPr lang="tr-TR" sz="1200" b="1"/>
              <a:t> </a:t>
            </a:r>
            <a:endParaRPr lang="tr-TR" sz="1200" b="1" i="0" u="none" strike="noStrike" cap="none">
              <a:latin typeface="Arial"/>
              <a:ea typeface="Arial"/>
              <a:cs typeface="Arial"/>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9" name="Picture 8" descr="A logo of a robot&#10;&#10;Description automatically generated">
            <a:extLst>
              <a:ext uri="{FF2B5EF4-FFF2-40B4-BE49-F238E27FC236}">
                <a16:creationId xmlns:a16="http://schemas.microsoft.com/office/drawing/2014/main" id="{CB83852B-3E25-8481-CCC2-A016CA2F6323}"/>
              </a:ext>
            </a:extLst>
          </p:cNvPr>
          <p:cNvPicPr>
            <a:picLocks noChangeAspect="1"/>
          </p:cNvPicPr>
          <p:nvPr/>
        </p:nvPicPr>
        <p:blipFill>
          <a:blip r:embed="rId5"/>
          <a:stretch>
            <a:fillRect/>
          </a:stretch>
        </p:blipFill>
        <p:spPr>
          <a:xfrm>
            <a:off x="525517" y="4147548"/>
            <a:ext cx="727808" cy="717277"/>
          </a:xfrm>
          <a:prstGeom prst="rect">
            <a:avLst/>
          </a:prstGeom>
        </p:spPr>
      </p:pic>
      <p:pic>
        <p:nvPicPr>
          <p:cNvPr id="4" name="Picture 3" descr="A machine with wires and wheels&#10;&#10;Description automatically generated">
            <a:extLst>
              <a:ext uri="{FF2B5EF4-FFF2-40B4-BE49-F238E27FC236}">
                <a16:creationId xmlns:a16="http://schemas.microsoft.com/office/drawing/2014/main" id="{BF1F6496-4BC1-1E3E-F326-BD43F656D307}"/>
              </a:ext>
            </a:extLst>
          </p:cNvPr>
          <p:cNvPicPr>
            <a:picLocks noChangeAspect="1"/>
          </p:cNvPicPr>
          <p:nvPr/>
        </p:nvPicPr>
        <p:blipFill>
          <a:blip r:embed="rId6"/>
          <a:stretch>
            <a:fillRect/>
          </a:stretch>
        </p:blipFill>
        <p:spPr>
          <a:xfrm>
            <a:off x="6219825" y="901187"/>
            <a:ext cx="2563453" cy="3768213"/>
          </a:xfrm>
          <a:prstGeom prst="rect">
            <a:avLst/>
          </a:prstGeom>
        </p:spPr>
      </p:pic>
      <p:sp>
        <p:nvSpPr>
          <p:cNvPr id="5" name="TextBox 4">
            <a:extLst>
              <a:ext uri="{FF2B5EF4-FFF2-40B4-BE49-F238E27FC236}">
                <a16:creationId xmlns:a16="http://schemas.microsoft.com/office/drawing/2014/main" id="{90638587-55DE-F900-C34C-D5FEAB416953}"/>
              </a:ext>
            </a:extLst>
          </p:cNvPr>
          <p:cNvSpPr txBox="1"/>
          <p:nvPr/>
        </p:nvSpPr>
        <p:spPr>
          <a:xfrm>
            <a:off x="6374067" y="4668786"/>
            <a:ext cx="22583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t>Manufactured</a:t>
            </a:r>
            <a:r>
              <a:rPr lang="en-GB"/>
              <a:t> </a:t>
            </a:r>
            <a:r>
              <a:rPr lang="en-GB" sz="1200" b="1"/>
              <a:t>science tool</a:t>
            </a:r>
          </a:p>
        </p:txBody>
      </p:sp>
      <p:pic>
        <p:nvPicPr>
          <p:cNvPr id="6" name="Picture 5" descr="A diagram of a machine&#10;&#10;Description automatically generated">
            <a:extLst>
              <a:ext uri="{FF2B5EF4-FFF2-40B4-BE49-F238E27FC236}">
                <a16:creationId xmlns:a16="http://schemas.microsoft.com/office/drawing/2014/main" id="{89A570BD-3F29-527C-C2F7-BCA9E68FD4D8}"/>
              </a:ext>
            </a:extLst>
          </p:cNvPr>
          <p:cNvPicPr>
            <a:picLocks noChangeAspect="1"/>
          </p:cNvPicPr>
          <p:nvPr/>
        </p:nvPicPr>
        <p:blipFill>
          <a:blip r:embed="rId7"/>
          <a:stretch>
            <a:fillRect/>
          </a:stretch>
        </p:blipFill>
        <p:spPr>
          <a:xfrm>
            <a:off x="2351447" y="895043"/>
            <a:ext cx="3768211" cy="377742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6"/>
          <p:cNvSpPr txBox="1"/>
          <p:nvPr/>
        </p:nvSpPr>
        <p:spPr>
          <a:xfrm>
            <a:off x="299883" y="1008667"/>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8" name="Google Shape;388;p26"/>
          <p:cNvSpPr txBox="1"/>
          <p:nvPr/>
        </p:nvSpPr>
        <p:spPr>
          <a:xfrm>
            <a:off x="1850057" y="3843759"/>
            <a:ext cx="6875683" cy="104641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dirty="0">
                <a:solidFill>
                  <a:srgbClr val="F2F2F2"/>
                </a:solidFill>
                <a:latin typeface="Calibri"/>
                <a:ea typeface="Calibri"/>
                <a:cs typeface="Calibri"/>
              </a:rPr>
              <a:t>For affirmation of the soil analysis results, multiple testing methods of multiple soil will be done. Instant data (such as humidity, temperature &amp; pH of the soil samples) will be collected using sensors on the scene. Soil samples can be collected from a depth of 15 cm. Taking these measures will ensure the state of quality of being adequate.</a:t>
            </a:r>
            <a:endParaRPr lang="en-US" dirty="0">
              <a:latin typeface="Calibri"/>
              <a:ea typeface="Calibri"/>
              <a:cs typeface="Calibri"/>
            </a:endParaRPr>
          </a:p>
        </p:txBody>
      </p:sp>
      <p:sp>
        <p:nvSpPr>
          <p:cNvPr id="393" name="Google Shape;39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394" name="Google Shape;394;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96" name="Google Shape;396;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 name="Picture 3" descr="A logo of a robot&#10;&#10;Description automatically generated">
            <a:extLst>
              <a:ext uri="{FF2B5EF4-FFF2-40B4-BE49-F238E27FC236}">
                <a16:creationId xmlns:a16="http://schemas.microsoft.com/office/drawing/2014/main" id="{873897A5-E3D9-E194-928C-A550A4A0F408}"/>
              </a:ext>
            </a:extLst>
          </p:cNvPr>
          <p:cNvPicPr>
            <a:picLocks noChangeAspect="1"/>
          </p:cNvPicPr>
          <p:nvPr/>
        </p:nvPicPr>
        <p:blipFill>
          <a:blip r:embed="rId5"/>
          <a:stretch>
            <a:fillRect/>
          </a:stretch>
        </p:blipFill>
        <p:spPr>
          <a:xfrm>
            <a:off x="456384" y="4138331"/>
            <a:ext cx="727808" cy="717277"/>
          </a:xfrm>
          <a:prstGeom prst="rect">
            <a:avLst/>
          </a:prstGeom>
        </p:spPr>
      </p:pic>
      <p:graphicFrame>
        <p:nvGraphicFramePr>
          <p:cNvPr id="5" name="Table 4">
            <a:extLst>
              <a:ext uri="{FF2B5EF4-FFF2-40B4-BE49-F238E27FC236}">
                <a16:creationId xmlns:a16="http://schemas.microsoft.com/office/drawing/2014/main" id="{30145971-F70F-A16C-7949-216E933C6040}"/>
              </a:ext>
            </a:extLst>
          </p:cNvPr>
          <p:cNvGraphicFramePr>
            <a:graphicFrameLocks noGrp="1"/>
          </p:cNvGraphicFramePr>
          <p:nvPr>
            <p:extLst>
              <p:ext uri="{D42A27DB-BD31-4B8C-83A1-F6EECF244321}">
                <p14:modId xmlns:p14="http://schemas.microsoft.com/office/powerpoint/2010/main" val="1436268302"/>
              </p:ext>
            </p:extLst>
          </p:nvPr>
        </p:nvGraphicFramePr>
        <p:xfrm>
          <a:off x="1850058" y="867376"/>
          <a:ext cx="6875683" cy="2976383"/>
        </p:xfrm>
        <a:graphic>
          <a:graphicData uri="http://schemas.openxmlformats.org/drawingml/2006/table">
            <a:tbl>
              <a:tblPr bandRow="1">
                <a:tableStyleId>{5C22544A-7EE6-4342-B048-85BDC9FD1C3A}</a:tableStyleId>
              </a:tblPr>
              <a:tblGrid>
                <a:gridCol w="1456403">
                  <a:extLst>
                    <a:ext uri="{9D8B030D-6E8A-4147-A177-3AD203B41FA5}">
                      <a16:colId xmlns:a16="http://schemas.microsoft.com/office/drawing/2014/main" val="1883640892"/>
                    </a:ext>
                  </a:extLst>
                </a:gridCol>
                <a:gridCol w="3051071">
                  <a:extLst>
                    <a:ext uri="{9D8B030D-6E8A-4147-A177-3AD203B41FA5}">
                      <a16:colId xmlns:a16="http://schemas.microsoft.com/office/drawing/2014/main" val="1504429169"/>
                    </a:ext>
                  </a:extLst>
                </a:gridCol>
                <a:gridCol w="1410314">
                  <a:extLst>
                    <a:ext uri="{9D8B030D-6E8A-4147-A177-3AD203B41FA5}">
                      <a16:colId xmlns:a16="http://schemas.microsoft.com/office/drawing/2014/main" val="811391585"/>
                    </a:ext>
                  </a:extLst>
                </a:gridCol>
                <a:gridCol w="957895">
                  <a:extLst>
                    <a:ext uri="{9D8B030D-6E8A-4147-A177-3AD203B41FA5}">
                      <a16:colId xmlns:a16="http://schemas.microsoft.com/office/drawing/2014/main" val="1432594646"/>
                    </a:ext>
                  </a:extLst>
                </a:gridCol>
              </a:tblGrid>
              <a:tr h="277764">
                <a:tc>
                  <a:txBody>
                    <a:bodyPr/>
                    <a:lstStyle/>
                    <a:p>
                      <a:pPr rtl="0" fontAlgn="base"/>
                      <a:r>
                        <a:rPr lang="en-US" sz="1100" b="1">
                          <a:solidFill>
                            <a:srgbClr val="FFFFFF"/>
                          </a:solidFill>
                          <a:effectLst/>
                          <a:highlight>
                            <a:srgbClr val="4285F4"/>
                          </a:highlight>
                          <a:latin typeface="Calibri"/>
                        </a:rPr>
                        <a:t>Components/Parts</a:t>
                      </a:r>
                      <a:endParaRPr lang="en-US" b="1">
                        <a:solidFill>
                          <a:srgbClr val="FFFFFF"/>
                        </a:solidFill>
                        <a:effectLst/>
                        <a:highlight>
                          <a:srgbClr val="4285F4"/>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42863" cap="flat" cmpd="sng" algn="ctr">
                      <a:solidFill>
                        <a:srgbClr val="FFFFFF"/>
                      </a:solidFill>
                      <a:prstDash val="solid"/>
                      <a:round/>
                      <a:headEnd type="none" w="med" len="med"/>
                      <a:tailEnd type="none" w="med" len="med"/>
                    </a:lnB>
                    <a:solidFill>
                      <a:srgbClr val="4285F4"/>
                    </a:solidFill>
                  </a:tcPr>
                </a:tc>
                <a:tc>
                  <a:txBody>
                    <a:bodyPr/>
                    <a:lstStyle/>
                    <a:p>
                      <a:pPr rtl="0" fontAlgn="base"/>
                      <a:r>
                        <a:rPr lang="en-US" sz="1100" b="1">
                          <a:solidFill>
                            <a:srgbClr val="FFFFFF"/>
                          </a:solidFill>
                          <a:effectLst/>
                          <a:highlight>
                            <a:srgbClr val="4285F4"/>
                          </a:highlight>
                          <a:latin typeface="Calibri"/>
                        </a:rPr>
                        <a:t>Specification</a:t>
                      </a:r>
                      <a:endParaRPr lang="en-US" b="1">
                        <a:solidFill>
                          <a:srgbClr val="FFFFFF"/>
                        </a:solidFill>
                        <a:effectLst/>
                        <a:highlight>
                          <a:srgbClr val="4285F4"/>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42863" cap="flat" cmpd="sng" algn="ctr">
                      <a:solidFill>
                        <a:srgbClr val="FFFFFF"/>
                      </a:solidFill>
                      <a:prstDash val="solid"/>
                      <a:round/>
                      <a:headEnd type="none" w="med" len="med"/>
                      <a:tailEnd type="none" w="med" len="med"/>
                    </a:lnB>
                    <a:solidFill>
                      <a:srgbClr val="4285F4"/>
                    </a:solidFill>
                  </a:tcPr>
                </a:tc>
                <a:tc>
                  <a:txBody>
                    <a:bodyPr/>
                    <a:lstStyle/>
                    <a:p>
                      <a:pPr rtl="0" fontAlgn="base"/>
                      <a:r>
                        <a:rPr lang="en-US" sz="1100" b="1">
                          <a:solidFill>
                            <a:srgbClr val="FFFFFF"/>
                          </a:solidFill>
                          <a:effectLst/>
                          <a:highlight>
                            <a:srgbClr val="4285F4"/>
                          </a:highlight>
                          <a:latin typeface="Calibri"/>
                        </a:rPr>
                        <a:t>Weight (in grams)</a:t>
                      </a:r>
                      <a:endParaRPr lang="en-US" b="1">
                        <a:solidFill>
                          <a:srgbClr val="FFFFFF"/>
                        </a:solidFill>
                        <a:effectLst/>
                        <a:highlight>
                          <a:srgbClr val="4285F4"/>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42863" cap="flat" cmpd="sng" algn="ctr">
                      <a:solidFill>
                        <a:srgbClr val="FFFFFF"/>
                      </a:solidFill>
                      <a:prstDash val="solid"/>
                      <a:round/>
                      <a:headEnd type="none" w="med" len="med"/>
                      <a:tailEnd type="none" w="med" len="med"/>
                    </a:lnB>
                    <a:solidFill>
                      <a:srgbClr val="4285F4"/>
                    </a:solidFill>
                  </a:tcPr>
                </a:tc>
                <a:tc>
                  <a:txBody>
                    <a:bodyPr/>
                    <a:lstStyle/>
                    <a:p>
                      <a:pPr rtl="0" fontAlgn="base"/>
                      <a:r>
                        <a:rPr lang="en-IN" sz="1100" b="1">
                          <a:solidFill>
                            <a:srgbClr val="FFFFFF"/>
                          </a:solidFill>
                          <a:effectLst/>
                          <a:highlight>
                            <a:srgbClr val="4285F4"/>
                          </a:highlight>
                          <a:latin typeface="Calibri"/>
                        </a:rPr>
                        <a:t>Duration</a:t>
                      </a:r>
                      <a:endParaRPr lang="en-IN" b="1">
                        <a:solidFill>
                          <a:srgbClr val="FFFFFF"/>
                        </a:solidFill>
                        <a:effectLst/>
                        <a:highlight>
                          <a:srgbClr val="4285F4"/>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42863" cap="flat" cmpd="sng" algn="ctr">
                      <a:solidFill>
                        <a:srgbClr val="FFFFFF"/>
                      </a:solidFill>
                      <a:prstDash val="solid"/>
                      <a:round/>
                      <a:headEnd type="none" w="med" len="med"/>
                      <a:tailEnd type="none" w="med" len="med"/>
                    </a:lnB>
                    <a:solidFill>
                      <a:srgbClr val="4285F4"/>
                    </a:solidFill>
                  </a:tcPr>
                </a:tc>
                <a:extLst>
                  <a:ext uri="{0D108BD9-81ED-4DB2-BD59-A6C34878D82A}">
                    <a16:rowId xmlns:a16="http://schemas.microsoft.com/office/drawing/2014/main" val="2087325958"/>
                  </a:ext>
                </a:extLst>
              </a:tr>
              <a:tr h="737512">
                <a:tc>
                  <a:txBody>
                    <a:bodyPr/>
                    <a:lstStyle/>
                    <a:p>
                      <a:pPr rtl="0" fontAlgn="base"/>
                      <a:r>
                        <a:rPr lang="en-US" sz="1100">
                          <a:effectLst/>
                          <a:highlight>
                            <a:srgbClr val="CFD9FB"/>
                          </a:highlight>
                          <a:latin typeface="Calibri"/>
                        </a:rPr>
                        <a:t>Drill and drilling motor with platform</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42863"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a:txBody>
                    <a:bodyPr/>
                    <a:lstStyle/>
                    <a:p>
                      <a:pPr rtl="0" fontAlgn="base"/>
                      <a:r>
                        <a:rPr lang="en-US" sz="1100">
                          <a:effectLst/>
                          <a:highlight>
                            <a:srgbClr val="CFD9FB"/>
                          </a:highlight>
                          <a:latin typeface="Calibri"/>
                        </a:rPr>
                        <a:t>Lead screw(quantity-2): </a:t>
                      </a:r>
                      <a:r>
                        <a:rPr lang="en-US" sz="1100" b="1">
                          <a:effectLst/>
                          <a:highlight>
                            <a:srgbClr val="CFD9FB"/>
                          </a:highlight>
                          <a:latin typeface="Calibri"/>
                        </a:rPr>
                        <a:t>385&amp;300 mm(SS)</a:t>
                      </a:r>
                    </a:p>
                    <a:p>
                      <a:pPr lvl="0">
                        <a:buNone/>
                      </a:pPr>
                      <a:r>
                        <a:rPr lang="en-US" sz="1100">
                          <a:effectLst/>
                          <a:highlight>
                            <a:srgbClr val="CFD9FB"/>
                          </a:highlight>
                          <a:latin typeface="Calibri"/>
                        </a:rPr>
                        <a:t>Drill platform motor(dc): </a:t>
                      </a:r>
                      <a:r>
                        <a:rPr lang="en-US" sz="1100" b="1">
                          <a:effectLst/>
                          <a:highlight>
                            <a:srgbClr val="CFD9FB"/>
                          </a:highlight>
                          <a:latin typeface="Calibri"/>
                        </a:rPr>
                        <a:t>30 rpm &amp; 12V</a:t>
                      </a:r>
                    </a:p>
                    <a:p>
                      <a:pPr lvl="0">
                        <a:buNone/>
                      </a:pPr>
                      <a:r>
                        <a:rPr lang="en-US" sz="1100">
                          <a:effectLst/>
                          <a:highlight>
                            <a:srgbClr val="CFD9FB"/>
                          </a:highlight>
                          <a:latin typeface="Calibri"/>
                        </a:rPr>
                        <a:t>Drill motor(dc): </a:t>
                      </a:r>
                      <a:r>
                        <a:rPr lang="en-US" sz="1100" b="1">
                          <a:effectLst/>
                          <a:highlight>
                            <a:srgbClr val="CFD9FB"/>
                          </a:highlight>
                          <a:latin typeface="Calibri"/>
                        </a:rPr>
                        <a:t>250 rpm &amp; 12V</a:t>
                      </a:r>
                    </a:p>
                    <a:p>
                      <a:pPr lvl="0">
                        <a:buNone/>
                      </a:pPr>
                      <a:r>
                        <a:rPr lang="en-US" sz="1100" b="0">
                          <a:effectLst/>
                          <a:highlight>
                            <a:srgbClr val="CFD9FB"/>
                          </a:highlight>
                          <a:latin typeface="Calibri"/>
                        </a:rPr>
                        <a:t>Platform:</a:t>
                      </a:r>
                      <a:r>
                        <a:rPr lang="en-US" sz="1100" b="1">
                          <a:effectLst/>
                          <a:highlight>
                            <a:srgbClr val="CFD9FB"/>
                          </a:highlight>
                          <a:latin typeface="Calibri"/>
                        </a:rPr>
                        <a:t> Aluminum </a:t>
                      </a:r>
                      <a:r>
                        <a:rPr lang="en-US" sz="1100" b="0">
                          <a:effectLst/>
                          <a:highlight>
                            <a:srgbClr val="CFD9FB"/>
                          </a:highlight>
                          <a:latin typeface="Calibri"/>
                        </a:rPr>
                        <a:t>&amp; Drill: </a:t>
                      </a:r>
                      <a:r>
                        <a:rPr lang="en-US" sz="1100" b="1">
                          <a:effectLst/>
                          <a:highlight>
                            <a:srgbClr val="CFD9FB"/>
                          </a:highlight>
                          <a:latin typeface="Calibri"/>
                        </a:rPr>
                        <a:t>Cast Iron</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42863"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a:txBody>
                    <a:bodyPr/>
                    <a:lstStyle/>
                    <a:p>
                      <a:pPr rtl="0" fontAlgn="base"/>
                      <a:r>
                        <a:rPr lang="en-US" sz="1400">
                          <a:effectLst/>
                          <a:highlight>
                            <a:srgbClr val="CFD9FB"/>
                          </a:highlight>
                          <a:latin typeface="Calibri"/>
                        </a:rPr>
                        <a:t>4650-4700</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42863"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rowSpan="3">
                  <a:txBody>
                    <a:bodyPr/>
                    <a:lstStyle/>
                    <a:p>
                      <a:pPr rtl="0" fontAlgn="base"/>
                      <a:r>
                        <a:rPr lang="en-US" sz="1100">
                          <a:effectLst/>
                          <a:highlight>
                            <a:srgbClr val="CFD9FB"/>
                          </a:highlight>
                          <a:latin typeface="Calibri"/>
                        </a:rPr>
                        <a:t>The rover can operate up to 1 hour using its onboard power unit for Science mission.</a:t>
                      </a:r>
                      <a:endParaRPr lang="en-US">
                        <a:effectLst/>
                        <a:highlight>
                          <a:srgbClr val="CFD9FB"/>
                        </a:highlight>
                        <a:latin typeface="Calibri"/>
                      </a:endParaRPr>
                    </a:p>
                    <a:p>
                      <a:pPr rtl="0" fontAlgn="base"/>
                      <a:br>
                        <a:rPr lang="en-US" sz="1100">
                          <a:effectLst/>
                          <a:highlight>
                            <a:srgbClr val="CFD9FB"/>
                          </a:highlight>
                          <a:latin typeface="Arial"/>
                        </a:rPr>
                      </a:br>
                      <a:endParaRPr lang="en-US">
                        <a:effectLst/>
                        <a:highlight>
                          <a:srgbClr val="CFD9FB"/>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42863"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extLst>
                  <a:ext uri="{0D108BD9-81ED-4DB2-BD59-A6C34878D82A}">
                    <a16:rowId xmlns:a16="http://schemas.microsoft.com/office/drawing/2014/main" val="637314093"/>
                  </a:ext>
                </a:extLst>
              </a:tr>
              <a:tr h="948229">
                <a:tc>
                  <a:txBody>
                    <a:bodyPr/>
                    <a:lstStyle/>
                    <a:p>
                      <a:pPr rtl="0" fontAlgn="base"/>
                      <a:r>
                        <a:rPr lang="en-US" sz="1100" dirty="0">
                          <a:effectLst/>
                          <a:highlight>
                            <a:srgbClr val="E9EDFD"/>
                          </a:highlight>
                          <a:latin typeface="Calibri"/>
                        </a:rPr>
                        <a:t>Scooper with motor and chassis</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E9EDFD"/>
                    </a:solidFill>
                  </a:tcPr>
                </a:tc>
                <a:tc>
                  <a:txBody>
                    <a:bodyPr/>
                    <a:lstStyle/>
                    <a:p>
                      <a:pPr rtl="0" fontAlgn="base"/>
                      <a:r>
                        <a:rPr lang="en-US" sz="1100">
                          <a:effectLst/>
                          <a:highlight>
                            <a:srgbClr val="E9EDFD"/>
                          </a:highlight>
                          <a:latin typeface="Calibri"/>
                        </a:rPr>
                        <a:t>Platform motor(dc): </a:t>
                      </a:r>
                      <a:r>
                        <a:rPr lang="en-US" sz="1100" b="1">
                          <a:effectLst/>
                          <a:highlight>
                            <a:srgbClr val="E9EDFD"/>
                          </a:highlight>
                          <a:latin typeface="Calibri"/>
                        </a:rPr>
                        <a:t>100 rpm &amp; 12V</a:t>
                      </a:r>
                    </a:p>
                    <a:p>
                      <a:pPr lvl="0">
                        <a:buNone/>
                      </a:pPr>
                      <a:r>
                        <a:rPr lang="en-US" sz="1100">
                          <a:effectLst/>
                          <a:highlight>
                            <a:srgbClr val="E9EDFD"/>
                          </a:highlight>
                          <a:latin typeface="Calibri"/>
                        </a:rPr>
                        <a:t>Motor (rotation): </a:t>
                      </a:r>
                      <a:r>
                        <a:rPr lang="en-US" sz="1100" b="1">
                          <a:effectLst/>
                          <a:highlight>
                            <a:srgbClr val="E9EDFD"/>
                          </a:highlight>
                          <a:latin typeface="Calibri"/>
                        </a:rPr>
                        <a:t>DS5160servo (60kg-cm at 8.4V)</a:t>
                      </a:r>
                    </a:p>
                    <a:p>
                      <a:pPr lvl="0">
                        <a:buNone/>
                      </a:pPr>
                      <a:r>
                        <a:rPr lang="en-US" sz="1100">
                          <a:effectLst/>
                          <a:highlight>
                            <a:srgbClr val="E9EDFD"/>
                          </a:highlight>
                          <a:latin typeface="Calibri"/>
                        </a:rPr>
                        <a:t>Motor (claw):</a:t>
                      </a:r>
                      <a:r>
                        <a:rPr lang="en-US" sz="1100" b="1">
                          <a:effectLst/>
                          <a:highlight>
                            <a:srgbClr val="E9EDFD"/>
                          </a:highlight>
                          <a:latin typeface="Calibri"/>
                        </a:rPr>
                        <a:t>MG996R (11 kg-cm at 6V)</a:t>
                      </a:r>
                    </a:p>
                    <a:p>
                      <a:pPr lvl="0">
                        <a:buNone/>
                      </a:pPr>
                      <a:r>
                        <a:rPr lang="en-US" sz="1100">
                          <a:effectLst/>
                          <a:highlight>
                            <a:srgbClr val="E9EDFD"/>
                          </a:highlight>
                          <a:latin typeface="Calibri"/>
                        </a:rPr>
                        <a:t>Scooper body parts: </a:t>
                      </a:r>
                      <a:r>
                        <a:rPr lang="en-US" sz="1100" b="1">
                          <a:effectLst/>
                          <a:highlight>
                            <a:srgbClr val="E9EDFD"/>
                          </a:highlight>
                          <a:latin typeface="Calibri"/>
                        </a:rPr>
                        <a:t>3D printed with PLA + filament</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E9EDFD"/>
                    </a:solidFill>
                  </a:tcPr>
                </a:tc>
                <a:tc>
                  <a:txBody>
                    <a:bodyPr/>
                    <a:lstStyle/>
                    <a:p>
                      <a:pPr rtl="0" fontAlgn="base"/>
                      <a:r>
                        <a:rPr lang="en-US" sz="1400">
                          <a:effectLst/>
                          <a:highlight>
                            <a:srgbClr val="E9EDFD"/>
                          </a:highlight>
                          <a:latin typeface="Calibri"/>
                        </a:rPr>
                        <a:t>1800</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E9EDFD"/>
                    </a:solidFill>
                  </a:tcPr>
                </a:tc>
                <a:tc vMerge="1">
                  <a:txBody>
                    <a:bodyPr/>
                    <a:lstStyle/>
                    <a:p>
                      <a:endParaRPr lang="en-GB"/>
                    </a:p>
                  </a:txBody>
                  <a:tcPr/>
                </a:tc>
                <a:extLst>
                  <a:ext uri="{0D108BD9-81ED-4DB2-BD59-A6C34878D82A}">
                    <a16:rowId xmlns:a16="http://schemas.microsoft.com/office/drawing/2014/main" val="3324109420"/>
                  </a:ext>
                </a:extLst>
              </a:tr>
              <a:tr h="976960">
                <a:tc>
                  <a:txBody>
                    <a:bodyPr/>
                    <a:lstStyle/>
                    <a:p>
                      <a:pPr rtl="0" fontAlgn="base"/>
                      <a:r>
                        <a:rPr lang="en-US" sz="1100">
                          <a:effectLst/>
                          <a:highlight>
                            <a:srgbClr val="CFD9FB"/>
                          </a:highlight>
                          <a:latin typeface="Calibri"/>
                        </a:rPr>
                        <a:t>Container system with load cell and platform</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a:txBody>
                    <a:bodyPr/>
                    <a:lstStyle/>
                    <a:p>
                      <a:pPr rtl="0" fontAlgn="base"/>
                      <a:r>
                        <a:rPr lang="en-US" sz="1100">
                          <a:solidFill>
                            <a:srgbClr val="333333"/>
                          </a:solidFill>
                          <a:effectLst/>
                          <a:highlight>
                            <a:srgbClr val="CFD9FB"/>
                          </a:highlight>
                          <a:latin typeface="Calibri"/>
                        </a:rPr>
                        <a:t>Load Cell (quantity-3): </a:t>
                      </a:r>
                      <a:r>
                        <a:rPr lang="en-US" sz="1100" b="1">
                          <a:solidFill>
                            <a:srgbClr val="333333"/>
                          </a:solidFill>
                          <a:effectLst/>
                          <a:highlight>
                            <a:srgbClr val="CFD9FB"/>
                          </a:highlight>
                          <a:latin typeface="Calibri"/>
                        </a:rPr>
                        <a:t>YZC-131 (1V, Insulation resistance 2000 M ohm, 12*5*4 cm</a:t>
                      </a:r>
                      <a:r>
                        <a:rPr lang="en-US" sz="1100" b="0">
                          <a:solidFill>
                            <a:srgbClr val="333333"/>
                          </a:solidFill>
                          <a:effectLst/>
                          <a:highlight>
                            <a:srgbClr val="CFD9FB"/>
                          </a:highlight>
                          <a:latin typeface="Calibri"/>
                        </a:rPr>
                        <a:t>, material</a:t>
                      </a:r>
                      <a:r>
                        <a:rPr lang="en-US" sz="1100" b="1">
                          <a:solidFill>
                            <a:srgbClr val="333333"/>
                          </a:solidFill>
                          <a:effectLst/>
                          <a:highlight>
                            <a:srgbClr val="CFD9FB"/>
                          </a:highlight>
                          <a:latin typeface="Calibri"/>
                        </a:rPr>
                        <a:t>- Aluminum)</a:t>
                      </a:r>
                    </a:p>
                    <a:p>
                      <a:pPr lvl="0">
                        <a:buNone/>
                      </a:pPr>
                      <a:r>
                        <a:rPr lang="en-US" sz="1100" b="0">
                          <a:solidFill>
                            <a:srgbClr val="333333"/>
                          </a:solidFill>
                          <a:effectLst/>
                          <a:highlight>
                            <a:srgbClr val="CFD9FB"/>
                          </a:highlight>
                          <a:latin typeface="Calibri"/>
                        </a:rPr>
                        <a:t>Containers(Material): </a:t>
                      </a:r>
                      <a:r>
                        <a:rPr lang="en-US" sz="1100" b="1">
                          <a:solidFill>
                            <a:srgbClr val="333333"/>
                          </a:solidFill>
                          <a:effectLst/>
                          <a:highlight>
                            <a:srgbClr val="CFD9FB"/>
                          </a:highlight>
                          <a:latin typeface="Calibri"/>
                        </a:rPr>
                        <a:t>PEI</a:t>
                      </a:r>
                    </a:p>
                    <a:p>
                      <a:pPr lvl="0">
                        <a:buNone/>
                      </a:pPr>
                      <a:r>
                        <a:rPr lang="en-US" sz="1100" b="0">
                          <a:solidFill>
                            <a:srgbClr val="333333"/>
                          </a:solidFill>
                          <a:effectLst/>
                          <a:highlight>
                            <a:srgbClr val="CFD9FB"/>
                          </a:highlight>
                          <a:latin typeface="Calibri"/>
                        </a:rPr>
                        <a:t>Motor: </a:t>
                      </a:r>
                      <a:r>
                        <a:rPr lang="en-US" sz="1100" b="1">
                          <a:solidFill>
                            <a:srgbClr val="333333"/>
                          </a:solidFill>
                          <a:effectLst/>
                          <a:highlight>
                            <a:srgbClr val="CFD9FB"/>
                          </a:highlight>
                          <a:latin typeface="Calibri"/>
                        </a:rPr>
                        <a:t>MG996R (11kg-cm at 6V)</a:t>
                      </a:r>
                      <a:endParaRPr lang="en-US" sz="1100" b="1" i="0" u="none" strike="noStrike" noProof="0">
                        <a:solidFill>
                          <a:srgbClr val="000000"/>
                        </a:solidFill>
                        <a:effectLst/>
                        <a:highlight>
                          <a:srgbClr val="E9EDFD"/>
                        </a:highlight>
                        <a:latin typeface="Calibri"/>
                      </a:endParaRP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a:txBody>
                    <a:bodyPr/>
                    <a:lstStyle/>
                    <a:p>
                      <a:pPr rtl="0" fontAlgn="base"/>
                      <a:r>
                        <a:rPr lang="en-US" sz="1400" dirty="0">
                          <a:effectLst/>
                          <a:highlight>
                            <a:srgbClr val="CFD9FB"/>
                          </a:highlight>
                          <a:latin typeface="Calibri"/>
                        </a:rPr>
                        <a:t>1000</a:t>
                      </a:r>
                    </a:p>
                  </a:txBody>
                  <a:tcPr marL="102870" marR="102870" marT="51435" marB="51435">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solidFill>
                      <a:srgbClr val="CFD9FB"/>
                    </a:solidFill>
                  </a:tcPr>
                </a:tc>
                <a:tc vMerge="1">
                  <a:txBody>
                    <a:bodyPr/>
                    <a:lstStyle/>
                    <a:p>
                      <a:endParaRPr lang="en-GB"/>
                    </a:p>
                  </a:txBody>
                  <a:tcPr/>
                </a:tc>
                <a:extLst>
                  <a:ext uri="{0D108BD9-81ED-4DB2-BD59-A6C34878D82A}">
                    <a16:rowId xmlns:a16="http://schemas.microsoft.com/office/drawing/2014/main" val="2798628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Consultant:</a:t>
            </a:r>
            <a:endParaRPr sz="2400" b="1" i="0" u="none" strike="noStrike" cap="none">
              <a:solidFill>
                <a:srgbClr val="F2F2F2"/>
              </a:solidFill>
              <a:latin typeface="Calibri"/>
              <a:ea typeface="Calibri"/>
              <a:cs typeface="Calibri"/>
              <a:sym typeface="Calibri"/>
            </a:endParaRPr>
          </a:p>
        </p:txBody>
      </p:sp>
      <p:sp>
        <p:nvSpPr>
          <p:cNvPr id="87" name="Google Shape;87;p3"/>
          <p:cNvSpPr txBox="1"/>
          <p:nvPr/>
        </p:nvSpPr>
        <p:spPr>
          <a:xfrm>
            <a:off x="2911750" y="1370250"/>
            <a:ext cx="5854500"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a:solidFill>
                  <a:srgbClr val="F2F2F2"/>
                </a:solidFill>
                <a:latin typeface="Calibri"/>
                <a:cs typeface="Calibri"/>
              </a:rPr>
              <a:t>Bangladesh University of Engineering and Technology (BUET)</a:t>
            </a:r>
            <a:br>
              <a:rPr lang="en-US">
                <a:solidFill>
                  <a:srgbClr val="F2F2F2"/>
                </a:solidFill>
                <a:latin typeface="Calibri"/>
                <a:cs typeface="Calibri"/>
              </a:rPr>
            </a:br>
            <a:r>
              <a:rPr lang="en-US">
                <a:solidFill>
                  <a:srgbClr val="F2F2F2"/>
                </a:solidFill>
                <a:latin typeface="Calibri"/>
                <a:cs typeface="Calibri"/>
              </a:rPr>
              <a:t>Address: Zahir Raihan Road, Palashi, Dhaka-1000, Bangladesh</a:t>
            </a:r>
            <a:endParaRPr lang="en-US"/>
          </a:p>
        </p:txBody>
      </p:sp>
      <p:sp>
        <p:nvSpPr>
          <p:cNvPr id="88" name="Google Shape;88;p3"/>
          <p:cNvSpPr txBox="1"/>
          <p:nvPr/>
        </p:nvSpPr>
        <p:spPr>
          <a:xfrm>
            <a:off x="2911750" y="2767600"/>
            <a:ext cx="5854500" cy="1477297"/>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GB">
                <a:solidFill>
                  <a:srgbClr val="F2F2F2"/>
                </a:solidFill>
                <a:latin typeface="Calibri"/>
                <a:cs typeface="Calibri"/>
              </a:rPr>
              <a:t>Dr Kazi Arafat Rahman</a:t>
            </a:r>
            <a:endParaRPr lang="en-GB">
              <a:latin typeface="Calibri"/>
              <a:cs typeface="Calibri"/>
            </a:endParaRPr>
          </a:p>
          <a:p>
            <a:r>
              <a:rPr lang="en-GB">
                <a:solidFill>
                  <a:srgbClr val="F2F2F2"/>
                </a:solidFill>
                <a:latin typeface="Calibri"/>
                <a:cs typeface="Calibri"/>
              </a:rPr>
              <a:t>Team Supervisor</a:t>
            </a:r>
            <a:endParaRPr lang="en-GB">
              <a:latin typeface="Calibri"/>
              <a:cs typeface="Calibri"/>
            </a:endParaRPr>
          </a:p>
          <a:p>
            <a:r>
              <a:rPr lang="en-GB">
                <a:solidFill>
                  <a:srgbClr val="F2F2F2"/>
                </a:solidFill>
                <a:latin typeface="Calibri"/>
                <a:cs typeface="Calibri"/>
              </a:rPr>
              <a:t>Assistant Professor, Department of Mechanical Engineering</a:t>
            </a:r>
            <a:endParaRPr lang="en-GB">
              <a:latin typeface="Calibri"/>
              <a:cs typeface="Calibri"/>
            </a:endParaRPr>
          </a:p>
          <a:p>
            <a:r>
              <a:rPr lang="en-GB">
                <a:solidFill>
                  <a:srgbClr val="F2F2F2"/>
                </a:solidFill>
                <a:latin typeface="Calibri"/>
                <a:cs typeface="Calibri"/>
              </a:rPr>
              <a:t>Bangladesh University of Engineering and Technology</a:t>
            </a:r>
            <a:endParaRPr lang="en-GB">
              <a:latin typeface="Calibri"/>
              <a:cs typeface="Calibri"/>
            </a:endParaRPr>
          </a:p>
          <a:p>
            <a:r>
              <a:rPr lang="en-GB">
                <a:solidFill>
                  <a:srgbClr val="F2F2F2"/>
                </a:solidFill>
                <a:latin typeface="Calibri"/>
                <a:cs typeface="Calibri"/>
              </a:rPr>
              <a:t>Phone Number: +8801311946837</a:t>
            </a:r>
            <a:endParaRPr lang="en-US">
              <a:latin typeface="Calibri"/>
              <a:cs typeface="Calibri"/>
            </a:endParaRPr>
          </a:p>
          <a:p>
            <a:r>
              <a:rPr lang="en-GB">
                <a:solidFill>
                  <a:srgbClr val="F2F2F2"/>
                </a:solidFill>
                <a:latin typeface="Calibri"/>
                <a:cs typeface="Calibri"/>
              </a:rPr>
              <a:t>Email: </a:t>
            </a:r>
            <a:r>
              <a:rPr lang="en-GB">
                <a:hlinkClick r:id="rId4"/>
              </a:rPr>
              <a:t>karahman@me.buet.ac.bd</a:t>
            </a:r>
            <a:endParaRPr lang="en-US"/>
          </a:p>
        </p:txBody>
      </p:sp>
      <p:pic>
        <p:nvPicPr>
          <p:cNvPr id="92" name="Google Shape;92;p3"/>
          <p:cNvPicPr preferRelativeResize="0"/>
          <p:nvPr/>
        </p:nvPicPr>
        <p:blipFill rotWithShape="1">
          <a:blip r:embed="rId5">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29D28F36-81FB-5CC2-0FBC-5CCF849A9398}"/>
              </a:ext>
            </a:extLst>
          </p:cNvPr>
          <p:cNvPicPr>
            <a:picLocks noChangeAspect="1"/>
          </p:cNvPicPr>
          <p:nvPr/>
        </p:nvPicPr>
        <p:blipFill>
          <a:blip r:embed="rId6"/>
          <a:stretch>
            <a:fillRect/>
          </a:stretch>
        </p:blipFill>
        <p:spPr>
          <a:xfrm>
            <a:off x="525517" y="4147548"/>
            <a:ext cx="727808" cy="71727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7"/>
          <p:cNvSpPr txBox="1"/>
          <p:nvPr/>
        </p:nvSpPr>
        <p:spPr>
          <a:xfrm>
            <a:off x="299882" y="1159062"/>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02" name="Google Shape;402;p27"/>
          <p:cNvSpPr txBox="1"/>
          <p:nvPr/>
        </p:nvSpPr>
        <p:spPr>
          <a:xfrm>
            <a:off x="2466843" y="948948"/>
            <a:ext cx="6223084" cy="384717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dirty="0">
                <a:solidFill>
                  <a:srgbClr val="F2F2F2"/>
                </a:solidFill>
                <a:latin typeface="Calibri"/>
                <a:ea typeface="Calibri"/>
                <a:cs typeface="Calibri"/>
              </a:rPr>
              <a:t>Ubiquiti Rocket M2 </a:t>
            </a:r>
            <a:r>
              <a:rPr lang="en-US" dirty="0" err="1">
                <a:solidFill>
                  <a:srgbClr val="F2F2F2"/>
                </a:solidFill>
                <a:latin typeface="Calibri"/>
                <a:ea typeface="Calibri"/>
                <a:cs typeface="Calibri"/>
              </a:rPr>
              <a:t>AirMax</a:t>
            </a:r>
            <a:r>
              <a:rPr lang="en-US" dirty="0">
                <a:solidFill>
                  <a:srgbClr val="F2F2F2"/>
                </a:solidFill>
                <a:latin typeface="Calibri"/>
                <a:ea typeface="Calibri"/>
                <a:cs typeface="Calibri"/>
              </a:rPr>
              <a:t> routers are used on both the rover and base station for peer-to-peer connection. Rover uses a 2.4 GHz 10 dB high gain omnidirectional antenna and the base station uses a 2.4 GHz 15 dB high gain 120-degree sector antenna. The Rocket M2s are connected to the base and rover's computers using ethernet cables. Both antennas are from Ubiquiti too. The system is chosen for its reliability in long-range connectivity and high-speed communication. </a:t>
            </a:r>
          </a:p>
          <a:p>
            <a:pPr algn="just">
              <a:buSzPts val="1400"/>
            </a:pPr>
            <a:endParaRPr lang="en-US" dirty="0">
              <a:solidFill>
                <a:srgbClr val="F2F2F2"/>
              </a:solidFill>
              <a:latin typeface="Calibri"/>
              <a:ea typeface="Calibri"/>
              <a:cs typeface="Calibri"/>
            </a:endParaRPr>
          </a:p>
          <a:p>
            <a:pPr>
              <a:buSzPts val="1400"/>
            </a:pPr>
            <a:r>
              <a:rPr lang="en-US" b="1" dirty="0">
                <a:solidFill>
                  <a:srgbClr val="F2F2F2"/>
                </a:solidFill>
                <a:latin typeface="Calibri"/>
                <a:ea typeface="Calibri"/>
                <a:cs typeface="Calibri"/>
              </a:rPr>
              <a:t>Strengths:</a:t>
            </a:r>
          </a:p>
          <a:p>
            <a:pPr algn="just">
              <a:buSzPts val="1400"/>
            </a:pPr>
            <a:r>
              <a:rPr lang="en-US" dirty="0">
                <a:solidFill>
                  <a:srgbClr val="F2F2F2"/>
                </a:solidFill>
                <a:latin typeface="Calibri"/>
                <a:ea typeface="Calibri"/>
                <a:cs typeface="Calibri"/>
              </a:rPr>
              <a:t>The system has high data rates (up to 150 Mbps), long-distance coverage (up to 1.5 kilometers of no-line-of-sight and up to 5 kilometers of direct line-of-sight), versatility, and ease of installation and setup. The complete setup is weather-proof (dust and rain resistant).</a:t>
            </a:r>
          </a:p>
          <a:p>
            <a:pPr algn="just">
              <a:buSzPts val="1400"/>
            </a:pPr>
            <a:endParaRPr lang="en-US" dirty="0">
              <a:solidFill>
                <a:srgbClr val="F2F2F2"/>
              </a:solidFill>
              <a:latin typeface="Calibri"/>
              <a:ea typeface="Calibri"/>
              <a:cs typeface="Calibri"/>
            </a:endParaRPr>
          </a:p>
          <a:p>
            <a:pPr algn="just">
              <a:buSzPts val="1400"/>
            </a:pPr>
            <a:r>
              <a:rPr lang="en-US" b="1" dirty="0">
                <a:solidFill>
                  <a:srgbClr val="F2F2F2"/>
                </a:solidFill>
                <a:latin typeface="Calibri"/>
                <a:ea typeface="Calibri"/>
                <a:cs typeface="Calibri"/>
              </a:rPr>
              <a:t>Weaknesses:</a:t>
            </a:r>
          </a:p>
          <a:p>
            <a:pPr algn="just">
              <a:buSzPts val="1400"/>
            </a:pPr>
            <a:r>
              <a:rPr lang="en-US" dirty="0">
                <a:solidFill>
                  <a:srgbClr val="F2F2F2"/>
                </a:solidFill>
                <a:latin typeface="Calibri"/>
                <a:ea typeface="Calibri"/>
                <a:cs typeface="Calibri"/>
              </a:rPr>
              <a:t>A clear line-of-sight between the transmitter and receiver and proper orientation of the sector antenna are necessary for optimal results. The Rocket M2 also does not provide advanced security features, which makes it vulnerable to attacks.</a:t>
            </a:r>
          </a:p>
        </p:txBody>
      </p:sp>
      <p:sp>
        <p:nvSpPr>
          <p:cNvPr id="407" name="Google Shape;4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408" name="Google Shape;408;p27"/>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10" name="Google Shape;410;p27"/>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3149465C-B61C-41EC-0928-75614ACC1F2A}"/>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8"/>
          <p:cNvSpPr txBox="1"/>
          <p:nvPr/>
        </p:nvSpPr>
        <p:spPr>
          <a:xfrm>
            <a:off x="360040"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6" name="Google Shape;416;p28"/>
          <p:cNvSpPr txBox="1"/>
          <p:nvPr/>
        </p:nvSpPr>
        <p:spPr>
          <a:xfrm>
            <a:off x="2911750" y="1370250"/>
            <a:ext cx="5854500" cy="320084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285750" indent="-285750" algn="just">
              <a:buSzPts val="1400"/>
              <a:buFont typeface="Wingdings" panose="05000000000000000000" pitchFamily="2" charset="2"/>
              <a:buChar char="v"/>
            </a:pPr>
            <a:r>
              <a:rPr lang="en-US" dirty="0">
                <a:solidFill>
                  <a:srgbClr val="F2F2F2"/>
                </a:solidFill>
                <a:latin typeface="Calibri"/>
                <a:ea typeface="Calibri"/>
                <a:cs typeface="Calibri"/>
              </a:rPr>
              <a:t>Ubiquiti Rocket M2 </a:t>
            </a:r>
            <a:r>
              <a:rPr lang="en-US" dirty="0" err="1">
                <a:solidFill>
                  <a:srgbClr val="F2F2F2"/>
                </a:solidFill>
                <a:latin typeface="Calibri"/>
                <a:ea typeface="Calibri"/>
                <a:cs typeface="Calibri"/>
              </a:rPr>
              <a:t>AirMax</a:t>
            </a:r>
            <a:r>
              <a:rPr lang="en-US" dirty="0">
                <a:solidFill>
                  <a:srgbClr val="F2F2F2"/>
                </a:solidFill>
                <a:latin typeface="Calibri"/>
                <a:ea typeface="Calibri"/>
                <a:cs typeface="Calibri"/>
              </a:rPr>
              <a:t> with Ubiquiti AMO-2G10 10dBi omni antenna is mounted on the rover for communication with the base station</a:t>
            </a:r>
            <a:endParaRPr lang="en-US" dirty="0">
              <a:latin typeface="Calibri"/>
            </a:endParaRPr>
          </a:p>
          <a:p>
            <a:pPr marL="285750" indent="-285750" algn="just">
              <a:buSzPts val="1400"/>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SzPts val="1400"/>
              <a:buFont typeface="Wingdings" panose="05000000000000000000" pitchFamily="2" charset="2"/>
              <a:buChar char="v"/>
            </a:pPr>
            <a:r>
              <a:rPr lang="en-US" dirty="0">
                <a:solidFill>
                  <a:srgbClr val="F2F2F2"/>
                </a:solidFill>
                <a:latin typeface="Calibri"/>
                <a:ea typeface="Calibri"/>
                <a:cs typeface="Calibri"/>
              </a:rPr>
              <a:t>Jetson Xavier NX is connected with Rocket M2 </a:t>
            </a:r>
            <a:r>
              <a:rPr lang="en-US" dirty="0" err="1">
                <a:solidFill>
                  <a:srgbClr val="F2F2F2"/>
                </a:solidFill>
                <a:latin typeface="Calibri"/>
                <a:ea typeface="Calibri"/>
                <a:cs typeface="Calibri"/>
              </a:rPr>
              <a:t>AirMax</a:t>
            </a:r>
            <a:r>
              <a:rPr lang="en-US" dirty="0">
                <a:solidFill>
                  <a:srgbClr val="F2F2F2"/>
                </a:solidFill>
                <a:latin typeface="Calibri"/>
                <a:ea typeface="Calibri"/>
                <a:cs typeface="Calibri"/>
              </a:rPr>
              <a:t> through ethernet. At the base station another Rocket M2 </a:t>
            </a:r>
            <a:r>
              <a:rPr lang="en-US" dirty="0" err="1">
                <a:solidFill>
                  <a:srgbClr val="F2F2F2"/>
                </a:solidFill>
                <a:latin typeface="Calibri"/>
                <a:ea typeface="Calibri"/>
                <a:cs typeface="Calibri"/>
              </a:rPr>
              <a:t>AirMax</a:t>
            </a:r>
            <a:r>
              <a:rPr lang="en-US" dirty="0">
                <a:solidFill>
                  <a:srgbClr val="F2F2F2"/>
                </a:solidFill>
                <a:latin typeface="Calibri"/>
                <a:ea typeface="Calibri"/>
                <a:cs typeface="Calibri"/>
              </a:rPr>
              <a:t> with AM-2G15 120 degree sector antenna.</a:t>
            </a:r>
          </a:p>
          <a:p>
            <a:pPr marL="285750" indent="-285750" algn="just">
              <a:buSzPts val="1400"/>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SzPts val="1400"/>
              <a:buFont typeface="Wingdings" panose="05000000000000000000" pitchFamily="2" charset="2"/>
              <a:buChar char="v"/>
            </a:pPr>
            <a:r>
              <a:rPr lang="en-US" dirty="0">
                <a:solidFill>
                  <a:srgbClr val="F2F2F2"/>
                </a:solidFill>
                <a:latin typeface="Calibri"/>
                <a:ea typeface="Calibri"/>
                <a:cs typeface="Calibri"/>
              </a:rPr>
              <a:t>Base station computers communicate with the Jetson through ROS network setup.</a:t>
            </a:r>
            <a:endParaRPr lang="en-US" dirty="0">
              <a:latin typeface="Calibri"/>
            </a:endParaRPr>
          </a:p>
          <a:p>
            <a:pPr marL="285750" indent="-285750" algn="just">
              <a:buSzPts val="1400"/>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SzPts val="1400"/>
              <a:buFont typeface="Wingdings" panose="05000000000000000000" pitchFamily="2" charset="2"/>
              <a:buChar char="v"/>
            </a:pPr>
            <a:r>
              <a:rPr lang="en-US" dirty="0">
                <a:solidFill>
                  <a:srgbClr val="F2F2F2"/>
                </a:solidFill>
                <a:latin typeface="Calibri"/>
                <a:ea typeface="Calibri"/>
                <a:cs typeface="Calibri"/>
              </a:rPr>
              <a:t>The communication system is mounted with the main chassis of the body.</a:t>
            </a:r>
          </a:p>
          <a:p>
            <a:pPr marL="285750" indent="-285750" algn="just">
              <a:buSzPts val="1400"/>
              <a:buFont typeface="Wingdings" panose="05000000000000000000" pitchFamily="2" charset="2"/>
              <a:buChar char="v"/>
            </a:pPr>
            <a:endParaRPr lang="en-US" dirty="0">
              <a:solidFill>
                <a:srgbClr val="F2F2F2"/>
              </a:solidFill>
              <a:latin typeface="Calibri"/>
              <a:ea typeface="Calibri"/>
              <a:cs typeface="Calibri"/>
            </a:endParaRPr>
          </a:p>
          <a:p>
            <a:pPr marL="285750" indent="-285750" algn="just">
              <a:buSzPts val="1400"/>
              <a:buFont typeface="Wingdings" panose="05000000000000000000" pitchFamily="2" charset="2"/>
              <a:buChar char="v"/>
            </a:pPr>
            <a:r>
              <a:rPr lang="en-US" dirty="0">
                <a:solidFill>
                  <a:srgbClr val="F2F2F2"/>
                </a:solidFill>
                <a:latin typeface="Calibri"/>
                <a:ea typeface="Calibri"/>
                <a:cs typeface="Calibri"/>
              </a:rPr>
              <a:t>The communication system allow us to have seamless data and video feed transfer with minimum lag.</a:t>
            </a:r>
          </a:p>
        </p:txBody>
      </p:sp>
      <p:sp>
        <p:nvSpPr>
          <p:cNvPr id="419" name="Google Shape;4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420" name="Google Shape;420;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22" name="Google Shape;422;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E347CD16-2264-6C12-52FD-DBDD19D412EC}"/>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9"/>
          <p:cNvSpPr txBox="1"/>
          <p:nvPr/>
        </p:nvSpPr>
        <p:spPr>
          <a:xfrm>
            <a:off x="412678" y="120418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0" name="Google Shape;43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32</a:t>
            </a:fld>
            <a:endParaRPr/>
          </a:p>
        </p:txBody>
      </p:sp>
      <p:sp>
        <p:nvSpPr>
          <p:cNvPr id="431" name="Google Shape;431;p29"/>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33" name="Google Shape;433;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Picture 1" descr="A picture containing outdoor, tree, grass, sky&#10;&#10;Description automatically generated">
            <a:extLst>
              <a:ext uri="{FF2B5EF4-FFF2-40B4-BE49-F238E27FC236}">
                <a16:creationId xmlns:a16="http://schemas.microsoft.com/office/drawing/2014/main" id="{315F713B-F59B-A3B4-27BD-506DB2C25A80}"/>
              </a:ext>
            </a:extLst>
          </p:cNvPr>
          <p:cNvPicPr>
            <a:picLocks noChangeAspect="1"/>
          </p:cNvPicPr>
          <p:nvPr/>
        </p:nvPicPr>
        <p:blipFill rotWithShape="1">
          <a:blip r:embed="rId5"/>
          <a:srcRect t="3557" r="30102" b="-395"/>
          <a:stretch/>
        </p:blipFill>
        <p:spPr>
          <a:xfrm>
            <a:off x="4927621" y="931327"/>
            <a:ext cx="3755114" cy="3317592"/>
          </a:xfrm>
          <a:prstGeom prst="rect">
            <a:avLst/>
          </a:prstGeom>
        </p:spPr>
      </p:pic>
      <p:pic>
        <p:nvPicPr>
          <p:cNvPr id="3" name="Picture 2" descr="A picture containing indoor, cluttered, messy, trash&#10;&#10;Description automatically generated">
            <a:extLst>
              <a:ext uri="{FF2B5EF4-FFF2-40B4-BE49-F238E27FC236}">
                <a16:creationId xmlns:a16="http://schemas.microsoft.com/office/drawing/2014/main" id="{AF98C02F-C982-9273-39A4-4EF12A3405A8}"/>
              </a:ext>
            </a:extLst>
          </p:cNvPr>
          <p:cNvPicPr>
            <a:picLocks noChangeAspect="1"/>
          </p:cNvPicPr>
          <p:nvPr/>
        </p:nvPicPr>
        <p:blipFill rotWithShape="1">
          <a:blip r:embed="rId6"/>
          <a:srcRect l="14094" t="20095" r="20470" b="7867"/>
          <a:stretch/>
        </p:blipFill>
        <p:spPr>
          <a:xfrm>
            <a:off x="3479257" y="931327"/>
            <a:ext cx="1357899" cy="3323864"/>
          </a:xfrm>
          <a:prstGeom prst="rect">
            <a:avLst/>
          </a:prstGeom>
        </p:spPr>
      </p:pic>
      <p:sp>
        <p:nvSpPr>
          <p:cNvPr id="4" name="TextBox 6">
            <a:extLst>
              <a:ext uri="{FF2B5EF4-FFF2-40B4-BE49-F238E27FC236}">
                <a16:creationId xmlns:a16="http://schemas.microsoft.com/office/drawing/2014/main" id="{A2D0F8FD-31C0-01FA-51DB-EFCB957D2165}"/>
              </a:ext>
            </a:extLst>
          </p:cNvPr>
          <p:cNvSpPr txBox="1"/>
          <p:nvPr/>
        </p:nvSpPr>
        <p:spPr>
          <a:xfrm>
            <a:off x="3275670" y="4335037"/>
            <a:ext cx="196261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000" b="1">
                <a:solidFill>
                  <a:schemeClr val="bg1"/>
                </a:solidFill>
                <a:latin typeface="Calibri"/>
                <a:cs typeface="Calibri"/>
              </a:rPr>
              <a:t>Base Station Sector Antenna</a:t>
            </a:r>
          </a:p>
        </p:txBody>
      </p:sp>
      <p:sp>
        <p:nvSpPr>
          <p:cNvPr id="5" name="TextBox 8">
            <a:extLst>
              <a:ext uri="{FF2B5EF4-FFF2-40B4-BE49-F238E27FC236}">
                <a16:creationId xmlns:a16="http://schemas.microsoft.com/office/drawing/2014/main" id="{738AE7AC-A30D-C737-DF06-4CDE4E739218}"/>
              </a:ext>
            </a:extLst>
          </p:cNvPr>
          <p:cNvSpPr txBox="1"/>
          <p:nvPr/>
        </p:nvSpPr>
        <p:spPr>
          <a:xfrm>
            <a:off x="5832552" y="4334108"/>
            <a:ext cx="225533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000" b="1">
                <a:solidFill>
                  <a:schemeClr val="bg1"/>
                </a:solidFill>
                <a:latin typeface="Calibri"/>
                <a:cs typeface="Calibri"/>
              </a:rPr>
              <a:t>Omni Antenna Mounted on Rover</a:t>
            </a:r>
          </a:p>
        </p:txBody>
      </p:sp>
      <p:pic>
        <p:nvPicPr>
          <p:cNvPr id="7" name="Picture 6" descr="A logo of a robot&#10;&#10;Description automatically generated">
            <a:extLst>
              <a:ext uri="{FF2B5EF4-FFF2-40B4-BE49-F238E27FC236}">
                <a16:creationId xmlns:a16="http://schemas.microsoft.com/office/drawing/2014/main" id="{B2255EA2-B247-93DA-5C05-83B4FB033FA5}"/>
              </a:ext>
            </a:extLst>
          </p:cNvPr>
          <p:cNvPicPr>
            <a:picLocks noChangeAspect="1"/>
          </p:cNvPicPr>
          <p:nvPr/>
        </p:nvPicPr>
        <p:blipFill>
          <a:blip r:embed="rId7"/>
          <a:stretch>
            <a:fillRect/>
          </a:stretch>
        </p:blipFill>
        <p:spPr>
          <a:xfrm>
            <a:off x="525517" y="4147548"/>
            <a:ext cx="727808" cy="71727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0"/>
          <p:cNvSpPr txBox="1"/>
          <p:nvPr/>
        </p:nvSpPr>
        <p:spPr>
          <a:xfrm>
            <a:off x="289225" y="1206936"/>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9" name="Google Shape;439;p30"/>
          <p:cNvSpPr txBox="1"/>
          <p:nvPr/>
        </p:nvSpPr>
        <p:spPr>
          <a:xfrm>
            <a:off x="2744076" y="1206936"/>
            <a:ext cx="5854500" cy="320084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1" dirty="0">
                <a:solidFill>
                  <a:schemeClr val="bg1"/>
                </a:solidFill>
                <a:latin typeface="Calibri"/>
                <a:cs typeface="Calibri"/>
              </a:rPr>
              <a:t>Technical Specifications:</a:t>
            </a:r>
            <a:endParaRPr lang="en-US" b="1" dirty="0">
              <a:solidFill>
                <a:schemeClr val="bg1"/>
              </a:solidFill>
            </a:endParaRPr>
          </a:p>
          <a:p>
            <a:pPr algn="just"/>
            <a:r>
              <a:rPr lang="en-US" dirty="0">
                <a:solidFill>
                  <a:schemeClr val="bg1"/>
                </a:solidFill>
                <a:latin typeface="Calibri"/>
                <a:cs typeface="Calibri"/>
              </a:rPr>
              <a:t>The system uses a 2.4 GHz frequency channel for communication between the rover and the base station that can cover a range of 1.5 kilometers for no-line-of-sight and 5 kilometers for direct line-of-sight. The Rocket M2 features a high-gain radio with a receiver sensitivity of up to –97 dBm, which can pick up weak signals in noisy environments. The base station uses a 120-degree directional antenna that reduces the impact of noise and interference by focusing the wireless signal in a specific direction.</a:t>
            </a:r>
          </a:p>
          <a:p>
            <a:pPr algn="just"/>
            <a:endParaRPr lang="en-US" dirty="0">
              <a:solidFill>
                <a:schemeClr val="bg1"/>
              </a:solidFill>
              <a:latin typeface="Calibri"/>
              <a:cs typeface="Calibri"/>
            </a:endParaRPr>
          </a:p>
          <a:p>
            <a:pPr algn="just"/>
            <a:r>
              <a:rPr lang="en-US" b="1" dirty="0">
                <a:solidFill>
                  <a:schemeClr val="bg1"/>
                </a:solidFill>
                <a:latin typeface="Calibri"/>
                <a:cs typeface="Calibri"/>
              </a:rPr>
              <a:t>System Adequacy:</a:t>
            </a:r>
          </a:p>
          <a:p>
            <a:pPr algn="just"/>
            <a:r>
              <a:rPr lang="en-US" dirty="0">
                <a:solidFill>
                  <a:schemeClr val="bg1"/>
                </a:solidFill>
                <a:latin typeface="Calibri"/>
                <a:cs typeface="Calibri"/>
              </a:rPr>
              <a:t>The communication equipment used in the rover are of industrial grade. They ensure high performance and reliability in difficult situations. The technical capabilities of the system exceed the competition requirements with ease. And it is expected to perform adequately in the competition missions.</a:t>
            </a: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33</a:t>
            </a:fld>
            <a:endParaRPr/>
          </a:p>
        </p:txBody>
      </p:sp>
      <p:sp>
        <p:nvSpPr>
          <p:cNvPr id="445" name="Google Shape;445;p30"/>
          <p:cNvSpPr txBox="1">
            <a:spLocks noGrp="1"/>
          </p:cNvSpPr>
          <p:nvPr>
            <p:ph type="ctrTitle"/>
          </p:nvPr>
        </p:nvSpPr>
        <p:spPr>
          <a:xfrm>
            <a:off x="289225" y="375878"/>
            <a:ext cx="3101352" cy="62254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47" name="Google Shape;447;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logo of a robot&#10;&#10;Description automatically generated">
            <a:extLst>
              <a:ext uri="{FF2B5EF4-FFF2-40B4-BE49-F238E27FC236}">
                <a16:creationId xmlns:a16="http://schemas.microsoft.com/office/drawing/2014/main" id="{653A30A6-12A1-659C-BA1B-120DBDBCD8C9}"/>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314922" y="1121463"/>
            <a:ext cx="1625294"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9" name="Google Shape;99;p4"/>
          <p:cNvSpPr txBox="1"/>
          <p:nvPr/>
        </p:nvSpPr>
        <p:spPr>
          <a:xfrm>
            <a:off x="1796143" y="1019376"/>
            <a:ext cx="6948541" cy="387795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GB" sz="1200" dirty="0">
                <a:solidFill>
                  <a:srgbClr val="F2F2F2"/>
                </a:solidFill>
                <a:latin typeface="Calibri"/>
              </a:rPr>
              <a:t>A sense of the unknown has always lured mankind and the greatest of the unknowns of today is outer space. The terrors, the joys, and the sense of accomplishment are epitomized in the space program, with this vision and desire for innovation a group of undergraduate students from Bangladesh University of Engineering and Technology (BUET) founded The Team </a:t>
            </a:r>
            <a:r>
              <a:rPr lang="en-GB" sz="1200" dirty="0" err="1">
                <a:solidFill>
                  <a:srgbClr val="F2F2F2"/>
                </a:solidFill>
                <a:latin typeface="Calibri"/>
              </a:rPr>
              <a:t>Interplanetar</a:t>
            </a:r>
            <a:r>
              <a:rPr lang="en-GB" sz="1200" dirty="0">
                <a:solidFill>
                  <a:srgbClr val="F2F2F2"/>
                </a:solidFill>
                <a:latin typeface="Calibri"/>
              </a:rPr>
              <a:t> in 2011 and started designing rover for international competitions. Our goal is to build, design, and discover the potential of a world-class Mars Rover, which will provide a continuous flow of scientific information and perform different operations on the rough Martian terrain. From NASA </a:t>
            </a:r>
            <a:r>
              <a:rPr lang="en-GB" sz="1200" dirty="0" err="1">
                <a:solidFill>
                  <a:srgbClr val="F2F2F2"/>
                </a:solidFill>
                <a:latin typeface="Calibri"/>
              </a:rPr>
              <a:t>Lunabotics</a:t>
            </a:r>
            <a:r>
              <a:rPr lang="en-GB" sz="1200" dirty="0">
                <a:solidFill>
                  <a:srgbClr val="F2F2F2"/>
                </a:solidFill>
                <a:latin typeface="Calibri"/>
              </a:rPr>
              <a:t> Competition - 2013 to European Rover Challenge (ERC) – 2015, 2019, 2020, 2021, 2022, and 2023; University Rover Challenge (URC)- 2016, 2021, 2022 and 2023; Indian Rover Design Challenge (IRDC) - 2020 and 2023, and IPAS-2021-it’s been almost a decade since Team </a:t>
            </a:r>
            <a:r>
              <a:rPr lang="en-GB" sz="1200" dirty="0" err="1">
                <a:solidFill>
                  <a:srgbClr val="F2F2F2"/>
                </a:solidFill>
                <a:latin typeface="Calibri"/>
              </a:rPr>
              <a:t>Interplanetar</a:t>
            </a:r>
            <a:r>
              <a:rPr lang="en-GB" sz="1200" dirty="0">
                <a:solidFill>
                  <a:srgbClr val="F2F2F2"/>
                </a:solidFill>
                <a:latin typeface="Calibri"/>
              </a:rPr>
              <a:t> has been actively participating in worldwide space- robotic competitions. The first achievement for Team </a:t>
            </a:r>
            <a:r>
              <a:rPr lang="en-GB" sz="1200" dirty="0" err="1">
                <a:solidFill>
                  <a:srgbClr val="F2F2F2"/>
                </a:solidFill>
                <a:latin typeface="Calibri"/>
              </a:rPr>
              <a:t>Interplanetar</a:t>
            </a:r>
            <a:r>
              <a:rPr lang="en-GB" sz="1200" dirty="0">
                <a:solidFill>
                  <a:srgbClr val="F2F2F2"/>
                </a:solidFill>
                <a:latin typeface="Calibri"/>
              </a:rPr>
              <a:t> was securing 5</a:t>
            </a:r>
            <a:r>
              <a:rPr lang="en-GB" sz="1200" baseline="30000" dirty="0">
                <a:solidFill>
                  <a:srgbClr val="F2F2F2"/>
                </a:solidFill>
                <a:latin typeface="Calibri"/>
              </a:rPr>
              <a:t>th</a:t>
            </a:r>
            <a:r>
              <a:rPr lang="en-GB" sz="1200" dirty="0">
                <a:solidFill>
                  <a:srgbClr val="F2F2F2"/>
                </a:solidFill>
                <a:latin typeface="Calibri"/>
              </a:rPr>
              <a:t> position in the Phobos Group of URC – 2016.</a:t>
            </a:r>
            <a:endParaRPr lang="en-GB" sz="1200" dirty="0">
              <a:latin typeface="Calibri"/>
            </a:endParaRPr>
          </a:p>
          <a:p>
            <a:pPr algn="just"/>
            <a:endParaRPr lang="en-GB" sz="1200" dirty="0">
              <a:latin typeface="Calibri"/>
            </a:endParaRPr>
          </a:p>
          <a:p>
            <a:pPr algn="just"/>
            <a:r>
              <a:rPr lang="en-GB" sz="1200" dirty="0">
                <a:solidFill>
                  <a:srgbClr val="F2F2F2"/>
                </a:solidFill>
                <a:latin typeface="Calibri"/>
              </a:rPr>
              <a:t>Current team members have the experience of achieving the team 13</a:t>
            </a:r>
            <a:r>
              <a:rPr lang="en-GB" sz="1200" baseline="30000" dirty="0">
                <a:solidFill>
                  <a:srgbClr val="F2F2F2"/>
                </a:solidFill>
                <a:latin typeface="Calibri"/>
              </a:rPr>
              <a:t>th</a:t>
            </a:r>
            <a:r>
              <a:rPr lang="en-GB" sz="1200" dirty="0">
                <a:solidFill>
                  <a:srgbClr val="F2F2F2"/>
                </a:solidFill>
                <a:latin typeface="Calibri"/>
              </a:rPr>
              <a:t> position in ERC-2023 Remote, 8</a:t>
            </a:r>
            <a:r>
              <a:rPr lang="en-GB" sz="1200" baseline="30000" dirty="0">
                <a:solidFill>
                  <a:srgbClr val="F2F2F2"/>
                </a:solidFill>
                <a:latin typeface="Calibri"/>
              </a:rPr>
              <a:t>th</a:t>
            </a:r>
            <a:r>
              <a:rPr lang="en-GB" sz="1200" dirty="0">
                <a:solidFill>
                  <a:srgbClr val="F2F2F2"/>
                </a:solidFill>
                <a:latin typeface="Calibri"/>
              </a:rPr>
              <a:t> in ERC-2022 Onsite and 4</a:t>
            </a:r>
            <a:r>
              <a:rPr lang="en-GB" sz="1200" baseline="30000" dirty="0">
                <a:solidFill>
                  <a:srgbClr val="F2F2F2"/>
                </a:solidFill>
                <a:latin typeface="Calibri"/>
              </a:rPr>
              <a:t>th</a:t>
            </a:r>
            <a:r>
              <a:rPr lang="en-GB" sz="1200" dirty="0">
                <a:solidFill>
                  <a:srgbClr val="F2F2F2"/>
                </a:solidFill>
                <a:latin typeface="Calibri"/>
              </a:rPr>
              <a:t> in ERC-2022 Remote, 16</a:t>
            </a:r>
            <a:r>
              <a:rPr lang="en-GB" sz="1200" baseline="30000" dirty="0">
                <a:solidFill>
                  <a:srgbClr val="F2F2F2"/>
                </a:solidFill>
                <a:latin typeface="Calibri"/>
              </a:rPr>
              <a:t>th</a:t>
            </a:r>
            <a:r>
              <a:rPr lang="en-GB" sz="1200" dirty="0">
                <a:solidFill>
                  <a:srgbClr val="F2F2F2"/>
                </a:solidFill>
                <a:latin typeface="Calibri"/>
              </a:rPr>
              <a:t> in ERC-2019 Onsite, 13</a:t>
            </a:r>
            <a:r>
              <a:rPr lang="en-GB" sz="1200" baseline="30000" dirty="0">
                <a:solidFill>
                  <a:srgbClr val="F2F2F2"/>
                </a:solidFill>
                <a:latin typeface="Calibri"/>
              </a:rPr>
              <a:t>th</a:t>
            </a:r>
            <a:r>
              <a:rPr lang="en-GB" sz="1200" dirty="0">
                <a:solidFill>
                  <a:srgbClr val="F2F2F2"/>
                </a:solidFill>
                <a:latin typeface="Calibri"/>
              </a:rPr>
              <a:t> in ERC-2020 Remote, 11</a:t>
            </a:r>
            <a:r>
              <a:rPr lang="en-GB" sz="1200" baseline="30000" dirty="0">
                <a:solidFill>
                  <a:srgbClr val="F2F2F2"/>
                </a:solidFill>
                <a:latin typeface="Calibri"/>
              </a:rPr>
              <a:t>th</a:t>
            </a:r>
            <a:r>
              <a:rPr lang="en-GB" sz="1200" dirty="0">
                <a:solidFill>
                  <a:srgbClr val="F2F2F2"/>
                </a:solidFill>
                <a:latin typeface="Calibri"/>
              </a:rPr>
              <a:t> in ERC-2021 Remote, 11</a:t>
            </a:r>
            <a:r>
              <a:rPr lang="en-GB" sz="1200" baseline="30000" dirty="0">
                <a:solidFill>
                  <a:srgbClr val="F2F2F2"/>
                </a:solidFill>
                <a:latin typeface="Calibri"/>
              </a:rPr>
              <a:t>th</a:t>
            </a:r>
            <a:r>
              <a:rPr lang="en-GB" sz="1200" dirty="0">
                <a:solidFill>
                  <a:srgbClr val="F2F2F2"/>
                </a:solidFill>
                <a:latin typeface="Calibri"/>
              </a:rPr>
              <a:t> in Indian Rover Design Challenge (IRDC) 2020. Our team has also achieved Innovation award for designing a revolutionary gas compression system for a Mars aerial vehicle in International Planetary Aerial System (IPAS) Challenge 2021. To continue the legacy, we are now proposing our team take part in ARC - 2024 with our new rover, </a:t>
            </a:r>
            <a:r>
              <a:rPr lang="en-GB" sz="1200" dirty="0" err="1">
                <a:solidFill>
                  <a:srgbClr val="F2F2F2"/>
                </a:solidFill>
                <a:latin typeface="Calibri"/>
              </a:rPr>
              <a:t>Prochesta</a:t>
            </a:r>
            <a:r>
              <a:rPr lang="en-GB" sz="1200" dirty="0">
                <a:solidFill>
                  <a:srgbClr val="F2F2F2"/>
                </a:solidFill>
                <a:latin typeface="Calibri"/>
              </a:rPr>
              <a:t> V3.0. As ours is an interdisciplinary team with members from different engineering backgrounds, such as electrical, mechanical, material and computer science, our members possess knowledge and experience in a multitude of technical fields related to the competition. </a:t>
            </a:r>
            <a:endParaRPr lang="en-GB" sz="1200" dirty="0">
              <a:latin typeface="Calibri"/>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103" name="Google Shape;103;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4" name="Google Shape;104;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Picture 2" descr="A logo of a robot&#10;&#10;Description automatically generated">
            <a:extLst>
              <a:ext uri="{FF2B5EF4-FFF2-40B4-BE49-F238E27FC236}">
                <a16:creationId xmlns:a16="http://schemas.microsoft.com/office/drawing/2014/main" id="{C6BD723D-DDE8-493E-9C2F-B40B60E7C798}"/>
              </a:ext>
            </a:extLst>
          </p:cNvPr>
          <p:cNvPicPr>
            <a:picLocks noChangeAspect="1"/>
          </p:cNvPicPr>
          <p:nvPr/>
        </p:nvPicPr>
        <p:blipFill>
          <a:blip r:embed="rId5"/>
          <a:stretch>
            <a:fillRect/>
          </a:stretch>
        </p:blipFill>
        <p:spPr>
          <a:xfrm>
            <a:off x="525517" y="4147548"/>
            <a:ext cx="727808" cy="7172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3109543" y="617134"/>
            <a:ext cx="2914573" cy="553968"/>
          </a:xfrm>
          <a:prstGeom prst="rect">
            <a:avLst/>
          </a:prstGeom>
          <a:noFill/>
          <a:ln>
            <a:noFill/>
          </a:ln>
        </p:spPr>
        <p:txBody>
          <a:bodyPr spcFirstLastPara="1" wrap="square" lIns="91425" tIns="91425" rIns="91425" bIns="91425" anchor="t" anchorCtr="0">
            <a:spAutoFit/>
          </a:bodyPr>
          <a:lstStyle/>
          <a:p>
            <a:pPr>
              <a:buSzPts val="2400"/>
            </a:pPr>
            <a:r>
              <a:rPr lang="tr-TR" sz="2400" b="1">
                <a:solidFill>
                  <a:srgbClr val="F2F2F2"/>
                </a:solidFill>
                <a:latin typeface="Calibri"/>
                <a:ea typeface="Calibri"/>
                <a:cs typeface="Calibri"/>
                <a:sym typeface="Calibri"/>
              </a:rPr>
              <a:t>Active </a:t>
            </a:r>
            <a:r>
              <a:rPr lang="tr-TR" sz="2400" b="1" err="1">
                <a:solidFill>
                  <a:srgbClr val="F2F2F2"/>
                </a:solidFill>
                <a:latin typeface="Calibri"/>
                <a:ea typeface="Calibri"/>
                <a:cs typeface="Calibri"/>
                <a:sym typeface="Calibri"/>
              </a:rPr>
              <a:t>Members</a:t>
            </a:r>
            <a:r>
              <a:rPr lang="tr-TR" sz="2400" b="1" i="0" u="none" strike="noStrike" cap="none">
                <a:solidFill>
                  <a:srgbClr val="F2F2F2"/>
                </a:solidFill>
                <a:latin typeface="Calibri"/>
                <a:ea typeface="Calibri"/>
                <a:cs typeface="Calibri"/>
                <a:sym typeface="Calibri"/>
              </a:rPr>
              <a:t> </a:t>
            </a:r>
            <a:r>
              <a:rPr lang="tr-TR" sz="2400" b="1" i="0" u="none" strike="noStrike" cap="none" err="1">
                <a:solidFill>
                  <a:srgbClr val="F2F2F2"/>
                </a:solidFill>
                <a:latin typeface="Calibri"/>
                <a:ea typeface="Calibri"/>
                <a:cs typeface="Calibri"/>
                <a:sym typeface="Calibri"/>
              </a:rPr>
              <a:t>List</a:t>
            </a:r>
            <a:r>
              <a:rPr lang="tr-TR" sz="2400" b="1" i="0" u="none" strike="noStrike" cap="none">
                <a:solidFill>
                  <a:srgbClr val="F2F2F2"/>
                </a:solidFill>
                <a:latin typeface="Calibri"/>
                <a:ea typeface="Calibri"/>
                <a:cs typeface="Calibri"/>
                <a:sym typeface="Calibri"/>
              </a:rPr>
              <a:t>:</a:t>
            </a:r>
            <a:endParaRPr lang="en-US" sz="2400" b="1" i="0" u="none" strike="noStrike" cap="none">
              <a:solidFill>
                <a:srgbClr val="F2F2F2"/>
              </a:solidFill>
              <a:latin typeface="Calibri"/>
              <a:ea typeface="Calibri"/>
              <a:cs typeface="Calibri"/>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E62B275-BE63-6595-3AF3-5A156A00C676}"/>
              </a:ext>
            </a:extLst>
          </p:cNvPr>
          <p:cNvPicPr>
            <a:picLocks noChangeAspect="1"/>
          </p:cNvPicPr>
          <p:nvPr/>
        </p:nvPicPr>
        <p:blipFill>
          <a:blip r:embed="rId5"/>
          <a:stretch>
            <a:fillRect/>
          </a:stretch>
        </p:blipFill>
        <p:spPr>
          <a:xfrm>
            <a:off x="-2912" y="1169070"/>
            <a:ext cx="9144000" cy="3495468"/>
          </a:xfrm>
          <a:prstGeom prst="rect">
            <a:avLst/>
          </a:prstGeom>
        </p:spPr>
      </p:pic>
      <p:pic>
        <p:nvPicPr>
          <p:cNvPr id="3" name="Picture 2" descr="A logo of a robot&#10;&#10;Description automatically generated">
            <a:extLst>
              <a:ext uri="{FF2B5EF4-FFF2-40B4-BE49-F238E27FC236}">
                <a16:creationId xmlns:a16="http://schemas.microsoft.com/office/drawing/2014/main" id="{F7FF1ED5-089E-D2AC-E298-4571D3BCF01B}"/>
              </a:ext>
            </a:extLst>
          </p:cNvPr>
          <p:cNvPicPr>
            <a:picLocks noChangeAspect="1"/>
          </p:cNvPicPr>
          <p:nvPr/>
        </p:nvPicPr>
        <p:blipFill>
          <a:blip r:embed="rId6"/>
          <a:stretch>
            <a:fillRect/>
          </a:stretch>
        </p:blipFill>
        <p:spPr>
          <a:xfrm>
            <a:off x="732582" y="3311005"/>
            <a:ext cx="1096218" cy="10734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g124afb1094a_0_0"/>
          <p:cNvSpPr txBox="1"/>
          <p:nvPr/>
        </p:nvSpPr>
        <p:spPr>
          <a:xfrm>
            <a:off x="316742" y="78966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5" name="Google Shape;125;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4"/>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Picture 2" descr="A group of people posing for a photo&#10;&#10;Description automatically generated">
            <a:extLst>
              <a:ext uri="{FF2B5EF4-FFF2-40B4-BE49-F238E27FC236}">
                <a16:creationId xmlns:a16="http://schemas.microsoft.com/office/drawing/2014/main" id="{A1A48068-C4FE-26F3-1E77-D47888254E4D}"/>
              </a:ext>
            </a:extLst>
          </p:cNvPr>
          <p:cNvPicPr>
            <a:picLocks noChangeAspect="1"/>
          </p:cNvPicPr>
          <p:nvPr/>
        </p:nvPicPr>
        <p:blipFill rotWithShape="1">
          <a:blip r:embed="rId5"/>
          <a:srcRect t="16538" r="945" b="-385"/>
          <a:stretch/>
        </p:blipFill>
        <p:spPr>
          <a:xfrm>
            <a:off x="463669" y="1285250"/>
            <a:ext cx="8222718" cy="2658197"/>
          </a:xfrm>
          <a:prstGeom prst="rect">
            <a:avLst/>
          </a:prstGeom>
        </p:spPr>
      </p:pic>
      <p:pic>
        <p:nvPicPr>
          <p:cNvPr id="4" name="Picture 3" descr="A logo of a robot&#10;&#10;Description automatically generated">
            <a:extLst>
              <a:ext uri="{FF2B5EF4-FFF2-40B4-BE49-F238E27FC236}">
                <a16:creationId xmlns:a16="http://schemas.microsoft.com/office/drawing/2014/main" id="{18B3263C-A23E-069D-ABBF-E19FD118E8B9}"/>
              </a:ext>
            </a:extLst>
          </p:cNvPr>
          <p:cNvPicPr>
            <a:picLocks noChangeAspect="1"/>
          </p:cNvPicPr>
          <p:nvPr/>
        </p:nvPicPr>
        <p:blipFill>
          <a:blip r:embed="rId6"/>
          <a:stretch>
            <a:fillRect/>
          </a:stretch>
        </p:blipFill>
        <p:spPr>
          <a:xfrm>
            <a:off x="525517" y="4147548"/>
            <a:ext cx="727808" cy="7172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sp>
        <p:nvSpPr>
          <p:cNvPr id="134" name="Google Shape;134;p6"/>
          <p:cNvSpPr txBox="1"/>
          <p:nvPr/>
        </p:nvSpPr>
        <p:spPr>
          <a:xfrm>
            <a:off x="277324" y="1008667"/>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Calendar:</a:t>
            </a:r>
            <a:endParaRPr sz="2400" b="1" i="0" u="none" strike="noStrike" cap="none">
              <a:solidFill>
                <a:srgbClr val="56B5BF"/>
              </a:solidFill>
              <a:latin typeface="Calibri"/>
              <a:ea typeface="Calibri"/>
              <a:cs typeface="Calibri"/>
              <a:sym typeface="Calibri"/>
            </a:endParaRPr>
          </a:p>
        </p:txBody>
      </p:sp>
      <p:sp>
        <p:nvSpPr>
          <p:cNvPr id="138" name="Google Shape;13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pic>
        <p:nvPicPr>
          <p:cNvPr id="140" name="Google Shape;140;p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Picture 1" descr="A black and orange machine&#10;&#10;Description automatically generated">
            <a:extLst>
              <a:ext uri="{FF2B5EF4-FFF2-40B4-BE49-F238E27FC236}">
                <a16:creationId xmlns:a16="http://schemas.microsoft.com/office/drawing/2014/main" id="{86A8AB48-0390-5563-D1AD-58606C7CD959}"/>
              </a:ext>
            </a:extLst>
          </p:cNvPr>
          <p:cNvPicPr>
            <a:picLocks noChangeAspect="1"/>
          </p:cNvPicPr>
          <p:nvPr/>
        </p:nvPicPr>
        <p:blipFill>
          <a:blip r:embed="rId5"/>
          <a:stretch>
            <a:fillRect/>
          </a:stretch>
        </p:blipFill>
        <p:spPr>
          <a:xfrm>
            <a:off x="524416" y="3950206"/>
            <a:ext cx="837137" cy="824948"/>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47DF1849-FD98-E49F-C9DC-6D94FB7F3E84}"/>
              </a:ext>
            </a:extLst>
          </p:cNvPr>
          <p:cNvPicPr>
            <a:picLocks noChangeAspect="1"/>
          </p:cNvPicPr>
          <p:nvPr/>
        </p:nvPicPr>
        <p:blipFill>
          <a:blip r:embed="rId6"/>
          <a:stretch>
            <a:fillRect/>
          </a:stretch>
        </p:blipFill>
        <p:spPr>
          <a:xfrm>
            <a:off x="1943497" y="1009650"/>
            <a:ext cx="6822678" cy="4044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pic>
        <p:nvPicPr>
          <p:cNvPr id="2" name="Picture 1" descr="A diagram of a company&#10;&#10;Description automatically generated">
            <a:extLst>
              <a:ext uri="{FF2B5EF4-FFF2-40B4-BE49-F238E27FC236}">
                <a16:creationId xmlns:a16="http://schemas.microsoft.com/office/drawing/2014/main" id="{C35B0231-CCAC-EECA-7A7F-AC23F5240B87}"/>
              </a:ext>
            </a:extLst>
          </p:cNvPr>
          <p:cNvPicPr>
            <a:picLocks noChangeAspect="1"/>
          </p:cNvPicPr>
          <p:nvPr/>
        </p:nvPicPr>
        <p:blipFill>
          <a:blip r:embed="rId4"/>
          <a:stretch>
            <a:fillRect/>
          </a:stretch>
        </p:blipFill>
        <p:spPr>
          <a:xfrm>
            <a:off x="3476276" y="884101"/>
            <a:ext cx="5356024" cy="3517754"/>
          </a:xfrm>
          <a:prstGeom prst="rect">
            <a:avLst/>
          </a:prstGeom>
        </p:spPr>
      </p:pic>
      <p:sp>
        <p:nvSpPr>
          <p:cNvPr id="145" name="Google Shape;145;p7"/>
          <p:cNvSpPr txBox="1"/>
          <p:nvPr/>
        </p:nvSpPr>
        <p:spPr>
          <a:xfrm>
            <a:off x="525475" y="1270344"/>
            <a:ext cx="2483252" cy="553968"/>
          </a:xfrm>
          <a:prstGeom prst="rect">
            <a:avLst/>
          </a:prstGeom>
          <a:noFill/>
          <a:ln>
            <a:noFill/>
          </a:ln>
        </p:spPr>
        <p:txBody>
          <a:bodyPr spcFirstLastPara="1" wrap="square" lIns="91425" tIns="91425" rIns="91425" bIns="91425" anchor="t" anchorCtr="0">
            <a:spAutoFit/>
          </a:bodyPr>
          <a:lstStyle/>
          <a:p>
            <a:pPr>
              <a:buSzPts val="2400"/>
            </a:pPr>
            <a:r>
              <a:rPr lang="tr-TR" sz="2400" b="1" dirty="0">
                <a:solidFill>
                  <a:srgbClr val="56B5BF"/>
                </a:solidFill>
                <a:latin typeface="Calibri"/>
                <a:ea typeface="Calibri"/>
                <a:cs typeface="Calibri"/>
                <a:sym typeface="Calibri"/>
              </a:rPr>
              <a:t>Team Formation</a:t>
            </a:r>
            <a:r>
              <a:rPr lang="tr-TR" sz="2400" b="1" i="0" u="none" strike="noStrike" cap="none" dirty="0">
                <a:solidFill>
                  <a:srgbClr val="56B5BF"/>
                </a:solidFill>
                <a:latin typeface="Calibri"/>
                <a:ea typeface="Calibri"/>
                <a:cs typeface="Calibri"/>
                <a:sym typeface="Calibri"/>
              </a:rPr>
              <a:t>:</a:t>
            </a:r>
            <a:endParaRPr lang="en-US" sz="2400" b="1" i="0" u="none" strike="noStrike" cap="none" dirty="0">
              <a:solidFill>
                <a:srgbClr val="56B5BF"/>
              </a:solidFill>
              <a:latin typeface="Calibri"/>
              <a:ea typeface="Calibri"/>
              <a:cs typeface="Calibri"/>
            </a:endParaRPr>
          </a:p>
        </p:txBody>
      </p:sp>
      <p:sp>
        <p:nvSpPr>
          <p:cNvPr id="147" name="Google Shape;147;p7"/>
          <p:cNvSpPr txBox="1"/>
          <p:nvPr/>
        </p:nvSpPr>
        <p:spPr>
          <a:xfrm>
            <a:off x="528703" y="1920184"/>
            <a:ext cx="3255793" cy="166196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sz="1200" dirty="0">
                <a:latin typeface="Calibri"/>
                <a:cs typeface="Calibri"/>
              </a:rPr>
              <a:t>Team </a:t>
            </a:r>
            <a:r>
              <a:rPr lang="en-US" sz="1200" dirty="0" err="1">
                <a:latin typeface="Calibri"/>
                <a:cs typeface="Calibri"/>
              </a:rPr>
              <a:t>Interplanetar</a:t>
            </a:r>
            <a:r>
              <a:rPr lang="en-US" sz="1200" dirty="0">
                <a:latin typeface="Calibri"/>
                <a:cs typeface="Calibri"/>
              </a:rPr>
              <a:t> comprises five task-specific sub-teams formed of undergraduate students from different disciplines. Each sub-team has several project managers who are designated with specific categories of responsibilities (as stated in the chart) and are responsible for assigning tasks to the members of their respective sub-team.</a:t>
            </a:r>
          </a:p>
        </p:txBody>
      </p:sp>
      <p:sp>
        <p:nvSpPr>
          <p:cNvPr id="149" name="Google Shape;14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pic>
        <p:nvPicPr>
          <p:cNvPr id="151" name="Google Shape;151;p7"/>
          <p:cNvPicPr preferRelativeResize="0"/>
          <p:nvPr/>
        </p:nvPicPr>
        <p:blipFill rotWithShape="1">
          <a:blip r:embed="rId5">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4" name="Picture 3" descr="A black and orange machine&#10;&#10;Description automatically generated">
            <a:extLst>
              <a:ext uri="{FF2B5EF4-FFF2-40B4-BE49-F238E27FC236}">
                <a16:creationId xmlns:a16="http://schemas.microsoft.com/office/drawing/2014/main" id="{6EBDA6CA-C32C-C19B-0DD8-91405974678E}"/>
              </a:ext>
            </a:extLst>
          </p:cNvPr>
          <p:cNvPicPr>
            <a:picLocks noChangeAspect="1"/>
          </p:cNvPicPr>
          <p:nvPr/>
        </p:nvPicPr>
        <p:blipFill>
          <a:blip r:embed="rId6"/>
          <a:stretch>
            <a:fillRect/>
          </a:stretch>
        </p:blipFill>
        <p:spPr>
          <a:xfrm>
            <a:off x="524416" y="3950206"/>
            <a:ext cx="837137" cy="8249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8"/>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Workplace:</a:t>
            </a:r>
            <a:endParaRPr sz="2400" b="1" i="0" u="none" strike="noStrike" cap="none">
              <a:solidFill>
                <a:srgbClr val="56B5BF"/>
              </a:solidFill>
              <a:latin typeface="Calibri"/>
              <a:ea typeface="Calibri"/>
              <a:cs typeface="Calibri"/>
              <a:sym typeface="Calibri"/>
            </a:endParaRPr>
          </a:p>
        </p:txBody>
      </p:sp>
      <p:sp>
        <p:nvSpPr>
          <p:cNvPr id="159" name="Google Shape;159;p8"/>
          <p:cNvSpPr txBox="1"/>
          <p:nvPr/>
        </p:nvSpPr>
        <p:spPr>
          <a:xfrm>
            <a:off x="2825486" y="1079108"/>
            <a:ext cx="5854500" cy="1107965"/>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sz="1200" dirty="0">
                <a:latin typeface="Calibri"/>
                <a:ea typeface="Calibri"/>
                <a:cs typeface="Calibri"/>
              </a:rPr>
              <a:t>Our university has a rover lab located in one of its buildings where the manufacturing of the rover takes place.</a:t>
            </a:r>
            <a:r>
              <a:rPr lang="en-US" sz="1200" dirty="0">
                <a:solidFill>
                  <a:srgbClr val="D1D5DB"/>
                </a:solidFill>
                <a:latin typeface="Calibri"/>
                <a:ea typeface="Calibri"/>
                <a:cs typeface="Calibri"/>
              </a:rPr>
              <a:t> </a:t>
            </a:r>
            <a:r>
              <a:rPr lang="en-US" sz="1200" dirty="0">
                <a:latin typeface="Calibri"/>
                <a:ea typeface="Calibri"/>
                <a:cs typeface="Calibri"/>
              </a:rPr>
              <a:t>Additionally, appropriate labs within the university are used to carry out welding and other machining processes. Generally, the rover's ability to traverse and navigate various terrains and obstacles are tested on the university ground and nearby construction sites.</a:t>
            </a: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pic>
        <p:nvPicPr>
          <p:cNvPr id="163" name="Google Shape;163;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4" name="Google Shape;164;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Picture 1" descr="A picture containing indoor, messy, cluttered, area&#10;&#10;Description automatically generated">
            <a:extLst>
              <a:ext uri="{FF2B5EF4-FFF2-40B4-BE49-F238E27FC236}">
                <a16:creationId xmlns:a16="http://schemas.microsoft.com/office/drawing/2014/main" id="{794BBB45-724F-4385-804D-B898A991603A}"/>
              </a:ext>
            </a:extLst>
          </p:cNvPr>
          <p:cNvPicPr>
            <a:picLocks noChangeAspect="1"/>
          </p:cNvPicPr>
          <p:nvPr/>
        </p:nvPicPr>
        <p:blipFill>
          <a:blip r:embed="rId5"/>
          <a:stretch>
            <a:fillRect/>
          </a:stretch>
        </p:blipFill>
        <p:spPr>
          <a:xfrm>
            <a:off x="2823174" y="2311790"/>
            <a:ext cx="5848350" cy="2676525"/>
          </a:xfrm>
          <a:prstGeom prst="rect">
            <a:avLst/>
          </a:prstGeom>
        </p:spPr>
      </p:pic>
      <p:pic>
        <p:nvPicPr>
          <p:cNvPr id="4" name="Picture 3" descr="A black and orange machine&#10;&#10;Description automatically generated">
            <a:extLst>
              <a:ext uri="{FF2B5EF4-FFF2-40B4-BE49-F238E27FC236}">
                <a16:creationId xmlns:a16="http://schemas.microsoft.com/office/drawing/2014/main" id="{E2F6CEE4-8160-7A0F-B8A1-A2E8913BF688}"/>
              </a:ext>
            </a:extLst>
          </p:cNvPr>
          <p:cNvPicPr>
            <a:picLocks noChangeAspect="1"/>
          </p:cNvPicPr>
          <p:nvPr/>
        </p:nvPicPr>
        <p:blipFill>
          <a:blip r:embed="rId6"/>
          <a:stretch>
            <a:fillRect/>
          </a:stretch>
        </p:blipFill>
        <p:spPr>
          <a:xfrm>
            <a:off x="524416" y="3950206"/>
            <a:ext cx="837137" cy="82494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2AF3191F520B4FBFC3EB82B55BF4D1" ma:contentTypeVersion="18" ma:contentTypeDescription="Create a new document." ma:contentTypeScope="" ma:versionID="c184478511d78c2a8a422cfd9e294de4">
  <xsd:schema xmlns:xsd="http://www.w3.org/2001/XMLSchema" xmlns:xs="http://www.w3.org/2001/XMLSchema" xmlns:p="http://schemas.microsoft.com/office/2006/metadata/properties" xmlns:ns2="2e3b9a93-6b28-4471-aa2e-03d366875449" xmlns:ns3="bb6ca009-a2a1-4241-b85a-e3324af2184b" targetNamespace="http://schemas.microsoft.com/office/2006/metadata/properties" ma:root="true" ma:fieldsID="48208789aafc0656fdd160954c3293fc" ns2:_="" ns3:_="">
    <xsd:import namespace="2e3b9a93-6b28-4471-aa2e-03d366875449"/>
    <xsd:import namespace="bb6ca009-a2a1-4241-b85a-e3324af218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b9a93-6b28-4471-aa2e-03d366875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e39378-e5b3-4363-9849-d730c44b92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6ca009-a2a1-4241-b85a-e3324af2184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db2c5b5-55f5-4a2e-988e-eb2144f6f3e7}" ma:internalName="TaxCatchAll" ma:showField="CatchAllData" ma:web="bb6ca009-a2a1-4241-b85a-e3324af21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040C21-D34C-4646-867E-0237D66FED05}">
  <ds:schemaRefs>
    <ds:schemaRef ds:uri="http://schemas.microsoft.com/sharepoint/v3/contenttype/forms"/>
  </ds:schemaRefs>
</ds:datastoreItem>
</file>

<file path=customXml/itemProps2.xml><?xml version="1.0" encoding="utf-8"?>
<ds:datastoreItem xmlns:ds="http://schemas.openxmlformats.org/officeDocument/2006/customXml" ds:itemID="{6FB89446-E867-431E-ACD8-32DD68D84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b9a93-6b28-4471-aa2e-03d366875449"/>
    <ds:schemaRef ds:uri="bb6ca009-a2a1-4241-b85a-e3324af218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274</TotalTime>
  <Words>4003</Words>
  <Application>Microsoft Office PowerPoint</Application>
  <PresentationFormat>On-screen Show (16:9)</PresentationFormat>
  <Paragraphs>281</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Arial,Sans-Serif</vt:lpstr>
      <vt:lpstr>Calibri</vt:lpstr>
      <vt:lpstr>Wingdings</vt:lpstr>
      <vt:lpstr>Simple Light</vt:lpstr>
      <vt:lpstr>PowerPoint Presentation</vt:lpstr>
      <vt:lpstr>TEAM INFO</vt:lpstr>
      <vt:lpstr>TEAM INFO</vt:lpstr>
      <vt:lpstr>PowerPoint Presentation</vt:lpstr>
      <vt:lpstr>PowerPoint Presentation</vt:lpstr>
      <vt:lpstr>PowerPoint Presentation</vt:lpstr>
      <vt:lpstr>MANAGEMENT</vt:lpstr>
      <vt:lpstr>PowerPoint Presentation</vt:lpstr>
      <vt:lpstr>PowerPoint Presentation</vt:lpstr>
      <vt:lpstr>PowerPoint Presentation</vt:lpstr>
      <vt:lpstr>MANAGEMENT</vt:lpstr>
      <vt:lpstr>ROVER DESIGN</vt:lpstr>
      <vt:lpstr>PowerPoint Presentation</vt:lpstr>
      <vt:lpstr>PowerPoint Presentation</vt:lpstr>
      <vt:lpstr>ROVER DESIGN</vt:lpstr>
      <vt:lpstr>ROVER DESIGN</vt:lpstr>
      <vt:lpstr>ROVER DESIGN</vt:lpstr>
      <vt:lpstr>ROVER DESIGN</vt:lpstr>
      <vt:lpstr>PowerPoint Presentation</vt:lpstr>
      <vt:lpstr>ROVER DESIGN</vt:lpstr>
      <vt:lpstr>ROVER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ROVER DESIGN</vt:lpstr>
      <vt:lpstr>PowerPoint Presentation</vt:lpstr>
      <vt:lpstr>PowerPoint Presentation</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Zeynep Elmas</dc:creator>
  <cp:lastModifiedBy>1810172 - Nafiz Imtiaz</cp:lastModifiedBy>
  <cp:revision>6</cp:revision>
  <dcterms:modified xsi:type="dcterms:W3CDTF">2024-04-29T21:10:59Z</dcterms:modified>
</cp:coreProperties>
</file>