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sc1fNd+OSktelUNgr4OK58zzh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DF767-D19E-EDC5-22ED-4CD7E2EF65B2}" v="40" dt="2024-05-01T19:08:28.229"/>
    <p1510:client id="{7FBD9794-1011-0D13-EF42-EC967168DFA4}" v="2956" dt="2024-05-01T15:47:11.353"/>
    <p1510:client id="{9A947206-3279-AA77-1EDE-56C57BB0A29A}" v="1596" dt="2024-05-01T16:57:21.676"/>
    <p1510:client id="{E5560AD9-619E-042E-942F-87CA57F1F7D6}" v="110" dt="2024-05-01T17:30:19.656"/>
    <p1510:client id="{FC1A4CED-4E91-828C-95FF-B5D1A1F0617A}" v="292" dt="2024-04-30T10:57:48.778"/>
    <p1510:client id="{FC49B181-5352-6FA0-121E-18FEA9DCA4D1}" v="2663" dt="2024-05-01T20:24:44.205"/>
    <p1510:client id="{FE5304C2-B2CC-44AD-2834-B796B9DB483F}" v="466" dt="2024-05-01T15:10:09.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kratosbitsgoa" TargetMode="External"/><Relationship Id="rId5" Type="http://schemas.openxmlformats.org/officeDocument/2006/relationships/hyperlink" Target="https://www.instagram.com/kratosbitsgoa/" TargetMode="External"/><Relationship Id="rId4" Type="http://schemas.openxmlformats.org/officeDocument/2006/relationships/hyperlink" Target="mailto:kratosbitsgoa@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a:t>
            </a:r>
            <a:r>
              <a:rPr lang="tr-TR" sz="2400" b="1">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Funding :</a:t>
            </a:r>
            <a:endParaRPr sz="2400" b="1" i="0" u="none" strike="noStrike" cap="none">
              <a:solidFill>
                <a:srgbClr val="56B5BF"/>
              </a:solidFill>
              <a:latin typeface="Calibri"/>
              <a:ea typeface="Calibri"/>
              <a:cs typeface="Calibri"/>
              <a:sym typeface="Calibri"/>
            </a:endParaRPr>
          </a:p>
        </p:txBody>
      </p:sp>
      <p:sp>
        <p:nvSpPr>
          <p:cNvPr id="170" name="Google Shape;170;p9"/>
          <p:cNvSpPr txBox="1"/>
          <p:nvPr/>
        </p:nvSpPr>
        <p:spPr>
          <a:xfrm>
            <a:off x="660558" y="169617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Present the funds of the project at the time of submission of this document? (In dollar currency)</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Calibri"/>
              <a:ea typeface="Calibri"/>
              <a:cs typeface="Calibri"/>
              <a:sym typeface="Calibri"/>
            </a:endParaRPr>
          </a:p>
        </p:txBody>
      </p:sp>
      <p:sp>
        <p:nvSpPr>
          <p:cNvPr id="171" name="Google Shape;171;p9"/>
          <p:cNvSpPr txBox="1"/>
          <p:nvPr/>
        </p:nvSpPr>
        <p:spPr>
          <a:xfrm>
            <a:off x="2911750" y="1359845"/>
            <a:ext cx="5854500" cy="2554515"/>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285750" indent="-285750">
              <a:buSzPts val="1400"/>
              <a:buFont typeface="Arial"/>
              <a:buChar char="•"/>
            </a:pPr>
            <a:r>
              <a:rPr lang="en-US">
                <a:solidFill>
                  <a:schemeClr val="tx1"/>
                </a:solidFill>
                <a:latin typeface="Calibri"/>
                <a:ea typeface="Calibri"/>
                <a:cs typeface="Calibri"/>
              </a:rPr>
              <a:t>The project receives constant financial support from the university and our alumni network.</a:t>
            </a:r>
            <a:endParaRPr lang="en-US">
              <a:solidFill>
                <a:schemeClr val="tx1"/>
              </a:solidFill>
            </a:endParaRPr>
          </a:p>
          <a:p>
            <a:pPr marL="285750" indent="-285750">
              <a:buSzPts val="1400"/>
              <a:buFont typeface="Arial"/>
              <a:buChar char="•"/>
            </a:pPr>
            <a:r>
              <a:rPr lang="en-US">
                <a:solidFill>
                  <a:schemeClr val="tx1"/>
                </a:solidFill>
                <a:latin typeface="Calibri"/>
                <a:ea typeface="Calibri"/>
                <a:cs typeface="Calibri"/>
              </a:rPr>
              <a:t>Apart from this we also gather support from crowdfunding and by selling our own </a:t>
            </a:r>
            <a:r>
              <a:rPr lang="en-US">
                <a:solidFill>
                  <a:schemeClr val="tx1"/>
                </a:solidFill>
                <a:latin typeface="Calibri"/>
                <a:ea typeface="Calibri"/>
              </a:rPr>
              <a:t>merchandise </a:t>
            </a:r>
            <a:r>
              <a:rPr lang="en-US">
                <a:solidFill>
                  <a:schemeClr val="tx1"/>
                </a:solidFill>
                <a:latin typeface="Calibri"/>
                <a:ea typeface="Calibri"/>
                <a:cs typeface="Calibri"/>
              </a:rPr>
              <a:t>across campus.</a:t>
            </a:r>
          </a:p>
          <a:p>
            <a:pPr marL="285750" indent="-285750">
              <a:buSzPts val="1400"/>
              <a:buFont typeface="Arial"/>
              <a:buChar char="•"/>
            </a:pPr>
            <a:r>
              <a:rPr lang="en-US">
                <a:solidFill>
                  <a:schemeClr val="tx1"/>
                </a:solidFill>
                <a:latin typeface="Calibri"/>
                <a:ea typeface="Calibri"/>
                <a:cs typeface="Calibri"/>
              </a:rPr>
              <a:t>Our project also has some reserve funds for unforeseen situations that can be used when required.</a:t>
            </a:r>
          </a:p>
          <a:p>
            <a:pPr marL="285750" indent="-285750">
              <a:buSzPts val="1400"/>
              <a:buFont typeface="Arial"/>
              <a:buChar char="•"/>
            </a:pPr>
            <a:r>
              <a:rPr lang="en-US">
                <a:solidFill>
                  <a:schemeClr val="tx1"/>
                </a:solidFill>
                <a:latin typeface="Calibri"/>
                <a:ea typeface="Calibri"/>
                <a:cs typeface="Calibri"/>
              </a:rPr>
              <a:t>The university also grants funds in such cases of emergency and we receive funds from our institute based academic departments for developments.</a:t>
            </a:r>
          </a:p>
          <a:p>
            <a:pPr marL="285750" indent="-285750">
              <a:buSzPts val="1400"/>
              <a:buFont typeface="Arial"/>
              <a:buChar char="•"/>
            </a:pPr>
            <a:r>
              <a:rPr lang="en-US">
                <a:solidFill>
                  <a:schemeClr val="tx1"/>
                </a:solidFill>
                <a:latin typeface="Calibri"/>
                <a:ea typeface="Calibri"/>
                <a:cs typeface="Calibri"/>
              </a:rPr>
              <a:t>As a last resort, the team members can also contribute an amount that can later get reimbursed by the university.</a:t>
            </a:r>
          </a:p>
        </p:txBody>
      </p:sp>
      <p:sp>
        <p:nvSpPr>
          <p:cNvPr id="172" name="Google Shape;172;p9"/>
          <p:cNvSpPr/>
          <p:nvPr/>
        </p:nvSpPr>
        <p:spPr>
          <a:xfrm rot="2700000">
            <a:off x="471611" y="1921360"/>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9"/>
          <p:cNvSpPr/>
          <p:nvPr/>
        </p:nvSpPr>
        <p:spPr>
          <a:xfrm rot="2700000">
            <a:off x="471609" y="2530374"/>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9"/>
          <p:cNvSpPr/>
          <p:nvPr/>
        </p:nvSpPr>
        <p:spPr>
          <a:xfrm rot="2700000">
            <a:off x="471610" y="3122548"/>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txBox="1"/>
          <p:nvPr/>
        </p:nvSpPr>
        <p:spPr>
          <a:xfrm>
            <a:off x="660550" y="2233193"/>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much spending is expected for the development costs? How much spending is expected for the travel costs?</a:t>
            </a:r>
            <a:endParaRPr sz="800" b="0" i="0" u="none" strike="noStrike" cap="none">
              <a:solidFill>
                <a:srgbClr val="999999"/>
              </a:solidFill>
              <a:latin typeface="Arial"/>
              <a:ea typeface="Arial"/>
              <a:cs typeface="Arial"/>
              <a:sym typeface="Arial"/>
            </a:endParaRPr>
          </a:p>
        </p:txBody>
      </p:sp>
      <p:sp>
        <p:nvSpPr>
          <p:cNvPr id="176" name="Google Shape;176;p9"/>
          <p:cNvSpPr txBox="1"/>
          <p:nvPr/>
        </p:nvSpPr>
        <p:spPr>
          <a:xfrm>
            <a:off x="660558" y="2924319"/>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What is the team's plan in an insufficient funding situation by the competition date?</a:t>
            </a:r>
            <a:endParaRPr sz="800" b="0" i="0" u="none" strike="noStrike" cap="none">
              <a:solidFill>
                <a:srgbClr val="999999"/>
              </a:solidFill>
              <a:latin typeface="Arial"/>
              <a:ea typeface="Arial"/>
              <a:cs typeface="Arial"/>
              <a:sym typeface="Arial"/>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sp>
        <p:nvSpPr>
          <p:cNvPr id="178" name="Google Shape;178;p9"/>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rgbClr val="56B5BF"/>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93ACFFD-F289-4918-65AD-495BE4B6458F}"/>
              </a:ext>
            </a:extLst>
          </p:cNvPr>
          <p:cNvPicPr>
            <a:picLocks noChangeAspect="1"/>
          </p:cNvPicPr>
          <p:nvPr/>
        </p:nvPicPr>
        <p:blipFill>
          <a:blip r:embed="rId5"/>
          <a:stretch>
            <a:fillRect/>
          </a:stretch>
        </p:blipFill>
        <p:spPr>
          <a:xfrm>
            <a:off x="413845" y="4306519"/>
            <a:ext cx="1704649" cy="5408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p:nvPr/>
        </p:nvSpPr>
        <p:spPr>
          <a:xfrm>
            <a:off x="525475" y="12060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Logistics:</a:t>
            </a:r>
            <a:endParaRPr sz="2400" b="1" i="0" u="none" strike="noStrike" cap="none">
              <a:solidFill>
                <a:srgbClr val="56B5BF"/>
              </a:solidFill>
              <a:latin typeface="Calibri"/>
              <a:ea typeface="Calibri"/>
              <a:cs typeface="Calibri"/>
              <a:sym typeface="Calibri"/>
            </a:endParaRPr>
          </a:p>
        </p:txBody>
      </p:sp>
      <p:sp>
        <p:nvSpPr>
          <p:cNvPr id="186" name="Google Shape;186;p10"/>
          <p:cNvSpPr txBox="1"/>
          <p:nvPr/>
        </p:nvSpPr>
        <p:spPr>
          <a:xfrm>
            <a:off x="525475" y="1664332"/>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What is the team's plan to package and bring the rover to competition site by July? (4-6 sentences)</a:t>
            </a:r>
            <a:endParaRPr sz="800" b="0" i="0" u="none" strike="noStrike" cap="none">
              <a:solidFill>
                <a:srgbClr val="999999"/>
              </a:solidFill>
              <a:latin typeface="Arial"/>
              <a:ea typeface="Arial"/>
              <a:cs typeface="Arial"/>
              <a:sym typeface="Arial"/>
            </a:endParaRPr>
          </a:p>
        </p:txBody>
      </p:sp>
      <p:sp>
        <p:nvSpPr>
          <p:cNvPr id="187" name="Google Shape;187;p10"/>
          <p:cNvSpPr txBox="1"/>
          <p:nvPr/>
        </p:nvSpPr>
        <p:spPr>
          <a:xfrm>
            <a:off x="2911750" y="1359845"/>
            <a:ext cx="5854500" cy="2123628"/>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US">
                <a:solidFill>
                  <a:schemeClr val="tx1"/>
                </a:solidFill>
                <a:latin typeface="Calibri"/>
                <a:ea typeface="Calibri"/>
                <a:cs typeface="Calibri"/>
              </a:rPr>
              <a:t>The rover is designed to be modular and can be carried in smaller components which makes it easier to package and transport. To save costs, we pack the rover in multiple check-in </a:t>
            </a:r>
            <a:r>
              <a:rPr lang="en-US" err="1">
                <a:solidFill>
                  <a:schemeClr val="tx1"/>
                </a:solidFill>
                <a:latin typeface="Calibri"/>
                <a:ea typeface="Calibri"/>
                <a:cs typeface="Calibri"/>
              </a:rPr>
              <a:t>baggages</a:t>
            </a:r>
            <a:r>
              <a:rPr lang="en-US">
                <a:solidFill>
                  <a:schemeClr val="tx1"/>
                </a:solidFill>
                <a:latin typeface="Calibri"/>
                <a:ea typeface="Calibri"/>
                <a:cs typeface="Calibri"/>
              </a:rPr>
              <a:t> which weigh under our travel limitations. </a:t>
            </a:r>
            <a:br>
              <a:rPr lang="en-US">
                <a:latin typeface="Calibri"/>
                <a:ea typeface="Calibri"/>
                <a:cs typeface="Calibri"/>
              </a:rPr>
            </a:br>
            <a:r>
              <a:rPr lang="en-US">
                <a:solidFill>
                  <a:schemeClr val="tx1"/>
                </a:solidFill>
                <a:latin typeface="Calibri"/>
                <a:ea typeface="Calibri"/>
                <a:cs typeface="Calibri"/>
              </a:rPr>
              <a:t>We have in-house designed and assembled a 2S2P configuration Li-Po battery to fit within the international travel limitations such that it also meets our specific rover requirements and for efficient power transmission.</a:t>
            </a:r>
          </a:p>
          <a:p>
            <a:pPr>
              <a:buSzPts val="1400"/>
            </a:pPr>
            <a:r>
              <a:rPr lang="en-US">
                <a:solidFill>
                  <a:schemeClr val="tx1"/>
                </a:solidFill>
                <a:latin typeface="Calibri"/>
                <a:ea typeface="Calibri"/>
                <a:cs typeface="Calibri"/>
              </a:rPr>
              <a:t>In order to avoid confusion with authorities during transit, we plan to carry a checklist which includes every rover part along with their picture.</a:t>
            </a:r>
          </a:p>
        </p:txBody>
      </p:sp>
      <p:sp>
        <p:nvSpPr>
          <p:cNvPr id="188" name="Google Shape;188;p10"/>
          <p:cNvSpPr/>
          <p:nvPr/>
        </p:nvSpPr>
        <p:spPr>
          <a:xfrm rot="2700000">
            <a:off x="473644" y="190001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sp>
        <p:nvSpPr>
          <p:cNvPr id="190" name="Google Shape;190;p10"/>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rgbClr val="56B5BF"/>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91" name="Google Shape;191;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2" name="Google Shape;192;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60D664F-8BEC-3E14-7055-186C5AE47339}"/>
              </a:ext>
            </a:extLst>
          </p:cNvPr>
          <p:cNvPicPr>
            <a:picLocks noChangeAspect="1"/>
          </p:cNvPicPr>
          <p:nvPr/>
        </p:nvPicPr>
        <p:blipFill>
          <a:blip r:embed="rId5"/>
          <a:stretch>
            <a:fillRect/>
          </a:stretch>
        </p:blipFill>
        <p:spPr>
          <a:xfrm>
            <a:off x="413845" y="4306519"/>
            <a:ext cx="1704649" cy="5408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199" name="Google Shape;199;p11"/>
          <p:cNvSpPr txBox="1"/>
          <p:nvPr/>
        </p:nvSpPr>
        <p:spPr>
          <a:xfrm>
            <a:off x="525475" y="207874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0" name="Google Shape;200;p11"/>
          <p:cNvSpPr txBox="1"/>
          <p:nvPr/>
        </p:nvSpPr>
        <p:spPr>
          <a:xfrm>
            <a:off x="2911750" y="1370250"/>
            <a:ext cx="5854500" cy="298540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• For the suspension, a modified double lambda rocker bogie is used to navigate through rough terrain. </a:t>
            </a:r>
            <a:endParaRPr lang="en-US">
              <a:solidFill>
                <a:schemeClr val="bg1"/>
              </a:solidFill>
            </a:endParaRPr>
          </a:p>
          <a:p>
            <a:r>
              <a:rPr lang="en-US">
                <a:solidFill>
                  <a:schemeClr val="bg1"/>
                </a:solidFill>
                <a:latin typeface="Calibri"/>
                <a:cs typeface="Calibri"/>
              </a:rPr>
              <a:t>•</a:t>
            </a:r>
            <a:r>
              <a:rPr lang="en-US">
                <a:solidFill>
                  <a:schemeClr val="bg1"/>
                </a:solidFill>
              </a:rPr>
              <a:t> Suspension is mostly made up of carbon fiber rods and aluminum metal for lighter weight and increased strength.</a:t>
            </a:r>
          </a:p>
          <a:p>
            <a:r>
              <a:rPr lang="en-US">
                <a:solidFill>
                  <a:schemeClr val="bg1"/>
                </a:solidFill>
                <a:latin typeface="Calibri"/>
                <a:cs typeface="Calibri"/>
              </a:rPr>
              <a:t>•</a:t>
            </a:r>
            <a:r>
              <a:rPr lang="en-US">
                <a:solidFill>
                  <a:schemeClr val="bg1"/>
                </a:solidFill>
              </a:rPr>
              <a:t> This system is effective in navigation on rough terrain and provides stability at uneven surfaces due to its mechanism which allows any 5 wheels to be in contact with surface at any given time.</a:t>
            </a:r>
          </a:p>
          <a:p>
            <a:r>
              <a:rPr lang="en-US">
                <a:solidFill>
                  <a:schemeClr val="bg1"/>
                </a:solidFill>
                <a:latin typeface="Calibri"/>
                <a:cs typeface="Calibri"/>
              </a:rPr>
              <a:t>•</a:t>
            </a:r>
            <a:r>
              <a:rPr lang="en-US">
                <a:solidFill>
                  <a:schemeClr val="bg1"/>
                </a:solidFill>
              </a:rPr>
              <a:t> Due to this design there is a speed limit on the rover. The carbon fiber rods can twist due to pressure.</a:t>
            </a:r>
          </a:p>
          <a:p>
            <a:r>
              <a:rPr lang="en-US">
                <a:solidFill>
                  <a:schemeClr val="bg1"/>
                </a:solidFill>
                <a:latin typeface="Calibri"/>
                <a:cs typeface="Calibri"/>
              </a:rPr>
              <a:t>•</a:t>
            </a:r>
            <a:r>
              <a:rPr lang="en-US">
                <a:solidFill>
                  <a:schemeClr val="bg1"/>
                </a:solidFill>
              </a:rPr>
              <a:t> 3D printed wheels are used with modified honeycomb support patterns improved the shock absorbance. Grousers printed on the wheel provide grip on loose sand.</a:t>
            </a:r>
          </a:p>
          <a:p>
            <a:pPr marL="0" marR="0" lvl="0" indent="0" algn="l">
              <a:lnSpc>
                <a:spcPct val="100000"/>
              </a:lnSpc>
              <a:spcBef>
                <a:spcPts val="0"/>
              </a:spcBef>
              <a:spcAft>
                <a:spcPts val="0"/>
              </a:spcAft>
              <a:buSzPts val="1400"/>
              <a:buFont typeface="Arial"/>
              <a:buNone/>
            </a:pPr>
            <a:endParaRPr lang="en-US" sz="1400" b="0" i="0" u="none" strike="noStrike" cap="none">
              <a:solidFill>
                <a:schemeClr val="bg1"/>
              </a:solidFill>
              <a:latin typeface="Calibri"/>
              <a:ea typeface="Calibri"/>
              <a:cs typeface="Calibri"/>
            </a:endParaRPr>
          </a:p>
        </p:txBody>
      </p:sp>
      <p:sp>
        <p:nvSpPr>
          <p:cNvPr id="201" name="Google Shape;201;p11"/>
          <p:cNvSpPr/>
          <p:nvPr/>
        </p:nvSpPr>
        <p:spPr>
          <a:xfrm rot="2700000">
            <a:off x="473644" y="22529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1"/>
          <p:cNvSpPr txBox="1"/>
          <p:nvPr/>
        </p:nvSpPr>
        <p:spPr>
          <a:xfrm>
            <a:off x="525475" y="240021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3" name="Google Shape;203;p11"/>
          <p:cNvSpPr/>
          <p:nvPr/>
        </p:nvSpPr>
        <p:spPr>
          <a:xfrm rot="2700000">
            <a:off x="473645" y="2699699"/>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sp>
        <p:nvSpPr>
          <p:cNvPr id="205" name="Google Shape;205;p11"/>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79D3728D-ADAA-5E8C-5EC2-03339E0FAC12}"/>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2" name="Google Shape;212;p12"/>
          <p:cNvSpPr txBox="1"/>
          <p:nvPr/>
        </p:nvSpPr>
        <p:spPr>
          <a:xfrm>
            <a:off x="2911750" y="1370250"/>
            <a:ext cx="5854500" cy="147729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• The chassis is made up of aluminum t-slots which gives freedom to mount other payloads at any location on chassis, increasing the modularity of the rover.</a:t>
            </a:r>
            <a:endParaRPr lang="en-US">
              <a:solidFill>
                <a:schemeClr val="bg1"/>
              </a:solidFill>
            </a:endParaRPr>
          </a:p>
          <a:p>
            <a:r>
              <a:rPr lang="en-US">
                <a:solidFill>
                  <a:schemeClr val="bg1"/>
                </a:solidFill>
                <a:latin typeface="Calibri"/>
                <a:cs typeface="Calibri"/>
              </a:rPr>
              <a:t>• Rover uses a differential mechanism for balancing on uneven surfaces and helps in climbing staircase </a:t>
            </a:r>
            <a:endParaRPr lang="en-US">
              <a:solidFill>
                <a:schemeClr val="bg1"/>
              </a:solidFill>
            </a:endParaRPr>
          </a:p>
          <a:p>
            <a:pPr marL="0" marR="0" lvl="0" indent="0" algn="l">
              <a:lnSpc>
                <a:spcPct val="100000"/>
              </a:lnSpc>
              <a:spcBef>
                <a:spcPts val="0"/>
              </a:spcBef>
              <a:spcAft>
                <a:spcPts val="0"/>
              </a:spcAft>
              <a:buSzPts val="1400"/>
              <a:buFont typeface="Arial"/>
              <a:buNone/>
            </a:pPr>
            <a:endParaRPr lang="en-US" sz="1400" b="0" i="0" u="none" strike="noStrike" cap="none">
              <a:solidFill>
                <a:srgbClr val="F2F2F2"/>
              </a:solidFill>
              <a:latin typeface="Calibri"/>
              <a:ea typeface="Calibri"/>
              <a:cs typeface="Calibri"/>
            </a:endParaRPr>
          </a:p>
        </p:txBody>
      </p:sp>
      <p:sp>
        <p:nvSpPr>
          <p:cNvPr id="213" name="Google Shape;213;p12"/>
          <p:cNvSpPr txBox="1"/>
          <p:nvPr/>
        </p:nvSpPr>
        <p:spPr>
          <a:xfrm>
            <a:off x="525475" y="213510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14" name="Google Shape;214;p12"/>
          <p:cNvSpPr/>
          <p:nvPr/>
        </p:nvSpPr>
        <p:spPr>
          <a:xfrm rot="2700000">
            <a:off x="473644" y="230928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sp>
        <p:nvSpPr>
          <p:cNvPr id="216" name="Google Shape;216;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217" name="Google Shape;217;p12"/>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18" name="Google Shape;218;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82ED98CA-F7EA-C503-4C1D-75DCCEE96C97}"/>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24" name="Google Shape;224;p13"/>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800" b="0" i="0" u="none" strike="noStrike" cap="none">
              <a:solidFill>
                <a:srgbClr val="D9D9D9"/>
              </a:solidFill>
              <a:latin typeface="Arial"/>
              <a:ea typeface="Arial"/>
              <a:cs typeface="Arial"/>
              <a:sym typeface="Arial"/>
            </a:endParaRPr>
          </a:p>
        </p:txBody>
      </p:sp>
      <p:sp>
        <p:nvSpPr>
          <p:cNvPr id="225" name="Google Shape;225;p13"/>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228" name="Google Shape;228;p13"/>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4677DEC6-5BBC-0390-9012-7D088E571870}"/>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2" name="Picture 1" descr="A robot on wheels with wheels and a motorcycle in the background&#10;&#10;Description automatically generated">
            <a:extLst>
              <a:ext uri="{FF2B5EF4-FFF2-40B4-BE49-F238E27FC236}">
                <a16:creationId xmlns:a16="http://schemas.microsoft.com/office/drawing/2014/main" id="{120AB8E5-BECA-A16D-68A4-C73598B011CC}"/>
              </a:ext>
            </a:extLst>
          </p:cNvPr>
          <p:cNvPicPr>
            <a:picLocks noChangeAspect="1"/>
          </p:cNvPicPr>
          <p:nvPr/>
        </p:nvPicPr>
        <p:blipFill>
          <a:blip r:embed="rId6"/>
          <a:stretch>
            <a:fillRect/>
          </a:stretch>
        </p:blipFill>
        <p:spPr>
          <a:xfrm>
            <a:off x="2539027" y="1176184"/>
            <a:ext cx="3457575" cy="1943100"/>
          </a:xfrm>
          <a:prstGeom prst="rect">
            <a:avLst/>
          </a:prstGeom>
        </p:spPr>
      </p:pic>
      <p:pic>
        <p:nvPicPr>
          <p:cNvPr id="4" name="Picture 3" descr="A robot on the ground&#10;&#10;Description automatically generated">
            <a:extLst>
              <a:ext uri="{FF2B5EF4-FFF2-40B4-BE49-F238E27FC236}">
                <a16:creationId xmlns:a16="http://schemas.microsoft.com/office/drawing/2014/main" id="{8EAF476C-5E75-590B-9EB1-C11221A8B9DE}"/>
              </a:ext>
            </a:extLst>
          </p:cNvPr>
          <p:cNvPicPr>
            <a:picLocks noChangeAspect="1"/>
          </p:cNvPicPr>
          <p:nvPr/>
        </p:nvPicPr>
        <p:blipFill>
          <a:blip r:embed="rId7"/>
          <a:stretch>
            <a:fillRect/>
          </a:stretch>
        </p:blipFill>
        <p:spPr>
          <a:xfrm>
            <a:off x="6085919" y="2691959"/>
            <a:ext cx="2669197" cy="21306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35" name="Google Shape;235;p14"/>
          <p:cNvSpPr txBox="1"/>
          <p:nvPr/>
        </p:nvSpPr>
        <p:spPr>
          <a:xfrm>
            <a:off x="2911750" y="1370250"/>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• Dimensions of the rover are 110x95x145 mm.</a:t>
            </a:r>
            <a:endParaRPr lang="en-US">
              <a:solidFill>
                <a:schemeClr val="bg1"/>
              </a:solidFill>
              <a:latin typeface="Calibri"/>
            </a:endParaRPr>
          </a:p>
          <a:p>
            <a:r>
              <a:rPr lang="en-US">
                <a:solidFill>
                  <a:schemeClr val="bg1"/>
                </a:solidFill>
                <a:latin typeface="Calibri"/>
                <a:cs typeface="Calibri"/>
              </a:rPr>
              <a:t>• The rover weighs 45 kg with the arm and 37.5 kg without the arm.</a:t>
            </a:r>
            <a:endParaRPr lang="en-US">
              <a:solidFill>
                <a:schemeClr val="bg1"/>
              </a:solidFill>
              <a:latin typeface="Calibri"/>
            </a:endParaRPr>
          </a:p>
          <a:p>
            <a:r>
              <a:rPr lang="en-US">
                <a:solidFill>
                  <a:schemeClr val="bg1"/>
                </a:solidFill>
                <a:latin typeface="Calibri"/>
                <a:cs typeface="Calibri"/>
              </a:rPr>
              <a:t>• Wheels are made up of TPU (</a:t>
            </a:r>
            <a:r>
              <a:rPr lang="en-US">
                <a:solidFill>
                  <a:schemeClr val="bg1"/>
                </a:solidFill>
                <a:latin typeface="Calibri"/>
              </a:rPr>
              <a:t>thermoplastic polyurethane) and have a diameter of 23 cm.</a:t>
            </a:r>
          </a:p>
          <a:p>
            <a:r>
              <a:rPr lang="en-US">
                <a:solidFill>
                  <a:schemeClr val="bg1"/>
                </a:solidFill>
                <a:latin typeface="Calibri"/>
                <a:cs typeface="Calibri"/>
              </a:rPr>
              <a:t>• The chassis is made up of aluminum T-slots for light weight and provides a modular way to attach payloads. </a:t>
            </a:r>
            <a:endParaRPr lang="en-US">
              <a:solidFill>
                <a:schemeClr val="bg1"/>
              </a:solidFill>
              <a:latin typeface="Calibri"/>
            </a:endParaRPr>
          </a:p>
          <a:p>
            <a:r>
              <a:rPr lang="en-US">
                <a:solidFill>
                  <a:schemeClr val="bg1"/>
                </a:solidFill>
                <a:latin typeface="Calibri"/>
                <a:cs typeface="Calibri"/>
              </a:rPr>
              <a:t>• This system is adequate for this competition due to its stability on rough terrain and better control while driving.</a:t>
            </a:r>
            <a:endParaRPr lang="en-US">
              <a:solidFill>
                <a:schemeClr val="bg1"/>
              </a:solidFill>
              <a:latin typeface="Calibri"/>
            </a:endParaRPr>
          </a:p>
          <a:p>
            <a:r>
              <a:rPr lang="en-US">
                <a:solidFill>
                  <a:schemeClr val="bg1"/>
                </a:solidFill>
                <a:latin typeface="Calibri"/>
                <a:cs typeface="Calibri"/>
              </a:rPr>
              <a:t>• This mechanism uses differential drive which allows it to turn at a single point. </a:t>
            </a:r>
            <a:endParaRPr lang="en-US">
              <a:solidFill>
                <a:schemeClr val="bg1"/>
              </a:solidFill>
            </a:endParaRPr>
          </a:p>
        </p:txBody>
      </p:sp>
      <p:sp>
        <p:nvSpPr>
          <p:cNvPr id="236" name="Google Shape;236;p14"/>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size (3-5 sentences)</a:t>
            </a:r>
            <a:endParaRPr sz="800" b="0" i="0" u="none" strike="noStrike" cap="none">
              <a:solidFill>
                <a:srgbClr val="D9D9D9"/>
              </a:solidFill>
              <a:latin typeface="Arial"/>
              <a:ea typeface="Arial"/>
              <a:cs typeface="Arial"/>
              <a:sym typeface="Arial"/>
            </a:endParaRPr>
          </a:p>
        </p:txBody>
      </p:sp>
      <p:sp>
        <p:nvSpPr>
          <p:cNvPr id="237" name="Google Shape;237;p14"/>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4"/>
          <p:cNvSpPr txBox="1"/>
          <p:nvPr/>
        </p:nvSpPr>
        <p:spPr>
          <a:xfrm>
            <a:off x="525475" y="2462125"/>
            <a:ext cx="2132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800" b="0" i="0" u="none" strike="noStrike" cap="none">
              <a:solidFill>
                <a:srgbClr val="D9D9D9"/>
              </a:solidFill>
              <a:latin typeface="Arial"/>
              <a:ea typeface="Arial"/>
              <a:cs typeface="Arial"/>
              <a:sym typeface="Arial"/>
            </a:endParaRPr>
          </a:p>
        </p:txBody>
      </p:sp>
      <p:sp>
        <p:nvSpPr>
          <p:cNvPr id="239" name="Google Shape;239;p14"/>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41" name="Google Shape;241;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242" name="Google Shape;242;p14"/>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43" name="Google Shape;243;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720E9FAB-8152-30D9-4DA3-82C1E855CACC}"/>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911750" y="1370250"/>
            <a:ext cx="5846096" cy="3200846"/>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rPr>
              <a:t>A combination of Lithium Ion and LiFePO4 batteries with built-in BMS and Cell balancing has been used to power the </a:t>
            </a:r>
            <a:r>
              <a:rPr lang="en-US" err="1">
                <a:solidFill>
                  <a:srgbClr val="F2F2F2"/>
                </a:solidFill>
              </a:rPr>
              <a:t>rover.We</a:t>
            </a:r>
            <a:r>
              <a:rPr lang="en-US">
                <a:solidFill>
                  <a:srgbClr val="F2F2F2"/>
                </a:solidFill>
              </a:rPr>
              <a:t> have custom derived and assembles a 2s-2p configuration battery pack for the Drive. This has been integrated with BMS with Voltage &amp; Current requirements.</a:t>
            </a:r>
            <a:endParaRPr lang="en-US"/>
          </a:p>
          <a:p>
            <a:r>
              <a:rPr lang="en-US">
                <a:solidFill>
                  <a:srgbClr val="F2F2F2"/>
                </a:solidFill>
              </a:rPr>
              <a:t>We have made custom PCBs for every major electronic system </a:t>
            </a:r>
            <a:r>
              <a:rPr lang="en-US" err="1">
                <a:solidFill>
                  <a:srgbClr val="F2F2F2"/>
                </a:solidFill>
              </a:rPr>
              <a:t>present.We</a:t>
            </a:r>
            <a:r>
              <a:rPr lang="en-US">
                <a:solidFill>
                  <a:srgbClr val="F2F2F2"/>
                </a:solidFill>
              </a:rPr>
              <a:t> use MMDS30 </a:t>
            </a:r>
            <a:r>
              <a:rPr lang="en-US" err="1">
                <a:solidFill>
                  <a:srgbClr val="F2F2F2"/>
                </a:solidFill>
              </a:rPr>
              <a:t>cytron</a:t>
            </a:r>
            <a:r>
              <a:rPr lang="en-US">
                <a:solidFill>
                  <a:srgbClr val="F2F2F2"/>
                </a:solidFill>
              </a:rPr>
              <a:t> Motor drivers to control the wheels</a:t>
            </a:r>
            <a:endParaRPr lang="en-US"/>
          </a:p>
          <a:p>
            <a:r>
              <a:rPr lang="en-US">
                <a:solidFill>
                  <a:srgbClr val="F2F2F2"/>
                </a:solidFill>
              </a:rPr>
              <a:t>The </a:t>
            </a:r>
            <a:r>
              <a:rPr lang="en-US" err="1">
                <a:solidFill>
                  <a:srgbClr val="F2F2F2"/>
                </a:solidFill>
              </a:rPr>
              <a:t>cytrons</a:t>
            </a:r>
            <a:r>
              <a:rPr lang="en-US">
                <a:solidFill>
                  <a:srgbClr val="F2F2F2"/>
                </a:solidFill>
              </a:rPr>
              <a:t> receive input through an esp32 chosen for its fast </a:t>
            </a:r>
            <a:r>
              <a:rPr lang="en-US" err="1">
                <a:solidFill>
                  <a:srgbClr val="F2F2F2"/>
                </a:solidFill>
              </a:rPr>
              <a:t>processing.The</a:t>
            </a:r>
            <a:r>
              <a:rPr lang="en-US">
                <a:solidFill>
                  <a:srgbClr val="F2F2F2"/>
                </a:solidFill>
              </a:rPr>
              <a:t> Jetson Communicates to the esp32 via serial communication</a:t>
            </a:r>
            <a:endParaRPr lang="en-US"/>
          </a:p>
          <a:p>
            <a:r>
              <a:rPr lang="en-US">
                <a:solidFill>
                  <a:schemeClr val="bg1"/>
                </a:solidFill>
                <a:latin typeface="Calibri"/>
                <a:cs typeface="Calibri"/>
              </a:rPr>
              <a:t>•</a:t>
            </a:r>
            <a:r>
              <a:rPr lang="en-US">
                <a:solidFill>
                  <a:srgbClr val="F2F2F2"/>
                </a:solidFill>
              </a:rPr>
              <a:t> Lithium-based batteries has been opted owing to their high energy/kg. Custom PCBs and wire connectors are chosen due to their ease of use once integrated, along with making easy to debug. Making the electronics on board more modular is the motive.</a:t>
            </a:r>
            <a:endParaRPr lang="en-US"/>
          </a:p>
        </p:txBody>
      </p:sp>
      <p:sp>
        <p:nvSpPr>
          <p:cNvPr id="250" name="Google Shape;250;p15"/>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1" name="Google Shape;251;p15"/>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5"/>
          <p:cNvSpPr txBox="1"/>
          <p:nvPr/>
        </p:nvSpPr>
        <p:spPr>
          <a:xfrm>
            <a:off x="525475" y="2861317"/>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3" name="Google Shape;253;p15"/>
          <p:cNvSpPr/>
          <p:nvPr/>
        </p:nvSpPr>
        <p:spPr>
          <a:xfrm rot="2700000">
            <a:off x="473643" y="314839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55" name="Google Shape;255;p15"/>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256" name="Google Shape;256;p15"/>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57" name="Google Shape;257;p15"/>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AC5EC46F-A7ED-E1ED-1387-C4A1AF610493}"/>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3" name="Google Shape;263;p16"/>
          <p:cNvSpPr txBox="1"/>
          <p:nvPr/>
        </p:nvSpPr>
        <p:spPr>
          <a:xfrm>
            <a:off x="2911750" y="1370250"/>
            <a:ext cx="5854500"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ea typeface="Calibri"/>
                <a:cs typeface="Calibri"/>
              </a:rPr>
              <a:t>• </a:t>
            </a:r>
            <a:r>
              <a:rPr lang="en-US" b="1">
                <a:solidFill>
                  <a:srgbClr val="F2F2F2"/>
                </a:solidFill>
                <a:ea typeface="Calibri"/>
              </a:rPr>
              <a:t>Coulomb counting method</a:t>
            </a:r>
            <a:r>
              <a:rPr lang="en-US">
                <a:solidFill>
                  <a:srgbClr val="F2F2F2"/>
                </a:solidFill>
                <a:ea typeface="Calibri"/>
              </a:rPr>
              <a:t> is implemented to determine the </a:t>
            </a:r>
            <a:r>
              <a:rPr lang="en-US" b="1">
                <a:solidFill>
                  <a:srgbClr val="F2F2F2"/>
                </a:solidFill>
                <a:ea typeface="Calibri"/>
              </a:rPr>
              <a:t>State of Charge (SOC) of batteries</a:t>
            </a:r>
            <a:r>
              <a:rPr lang="en-US">
                <a:solidFill>
                  <a:srgbClr val="F2F2F2"/>
                </a:solidFill>
                <a:ea typeface="Calibri"/>
              </a:rPr>
              <a:t> . Voltage sensors is connected between motors to detect whether the robot is killed or not. Our unique electronics box encapsulates all the components with its purpose to protect the components from dust, heat, water etc.</a:t>
            </a:r>
            <a:endParaRPr lang="en-US"/>
          </a:p>
          <a:p>
            <a:endParaRPr lang="en-US">
              <a:solidFill>
                <a:srgbClr val="F2F2F2"/>
              </a:solidFill>
              <a:ea typeface="Calibri"/>
            </a:endParaRPr>
          </a:p>
          <a:p>
            <a:r>
              <a:rPr lang="en-US">
                <a:solidFill>
                  <a:schemeClr val="bg1"/>
                </a:solidFill>
                <a:latin typeface="Calibri"/>
                <a:ea typeface="Calibri"/>
                <a:cs typeface="Calibri"/>
              </a:rPr>
              <a:t>•</a:t>
            </a:r>
            <a:r>
              <a:rPr lang="en-US">
                <a:solidFill>
                  <a:srgbClr val="F2F2F2"/>
                </a:solidFill>
                <a:ea typeface="Calibri"/>
              </a:rPr>
              <a:t> The inspiration behind this system was the modularity of a laptop. We wanted our system to be as modular as possible, with each component being hot swappable like the peripherals in a laptop, with the PCBs being the core of the system. </a:t>
            </a:r>
            <a:endParaRPr lang="en-US"/>
          </a:p>
        </p:txBody>
      </p:sp>
      <p:sp>
        <p:nvSpPr>
          <p:cNvPr id="264" name="Google Shape;264;p16"/>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65" name="Google Shape;265;p16"/>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67" name="Google Shape;267;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68" name="Google Shape;268;p16"/>
          <p:cNvPicPr preferRelativeResize="0"/>
          <p:nvPr/>
        </p:nvPicPr>
        <p:blipFill rotWithShape="1">
          <a:blip r:embed="rId4">
            <a:alphaModFix/>
          </a:blip>
          <a:srcRect/>
          <a:stretch/>
        </p:blipFill>
        <p:spPr>
          <a:xfrm>
            <a:off x="7550025" y="445025"/>
            <a:ext cx="1196781" cy="342161"/>
          </a:xfrm>
          <a:prstGeom prst="rect">
            <a:avLst/>
          </a:prstGeom>
          <a:noFill/>
          <a:ln>
            <a:noFill/>
          </a:ln>
        </p:spPr>
      </p:pic>
      <p:sp>
        <p:nvSpPr>
          <p:cNvPr id="269" name="Google Shape;269;p16"/>
          <p:cNvSpPr txBox="1"/>
          <p:nvPr/>
        </p:nvSpPr>
        <p:spPr>
          <a:xfrm>
            <a:off x="456759" y="4306019"/>
            <a:ext cx="1623600" cy="5541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 name="Picture 2" descr="A black and white logo&#10;&#10;Description automatically generated">
            <a:extLst>
              <a:ext uri="{FF2B5EF4-FFF2-40B4-BE49-F238E27FC236}">
                <a16:creationId xmlns:a16="http://schemas.microsoft.com/office/drawing/2014/main" id="{E4FC0B40-96A7-2743-B15B-DD69C92CAF85}"/>
              </a:ext>
            </a:extLst>
          </p:cNvPr>
          <p:cNvPicPr>
            <a:picLocks noChangeAspect="1"/>
          </p:cNvPicPr>
          <p:nvPr/>
        </p:nvPicPr>
        <p:blipFill>
          <a:blip r:embed="rId5"/>
          <a:stretch>
            <a:fillRect/>
          </a:stretch>
        </p:blipFill>
        <p:spPr>
          <a:xfrm>
            <a:off x="455538" y="4345653"/>
            <a:ext cx="1556960" cy="4700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17"/>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a:buSzPts val="2400"/>
            </a:pPr>
            <a:r>
              <a:rPr lang="tr-TR" sz="2400" b="1" i="0" u="none" strike="noStrike" cap="none" err="1">
                <a:solidFill>
                  <a:srgbClr val="F2F2F2"/>
                </a:solidFill>
                <a:latin typeface="Calibri"/>
                <a:ea typeface="Calibri"/>
                <a:cs typeface="Calibri"/>
                <a:sym typeface="Calibri"/>
              </a:rPr>
              <a:t>Electronics</a:t>
            </a:r>
            <a:r>
              <a:rPr lang="tr-TR" sz="2400" b="1" i="0" u="none" strike="noStrike" cap="none">
                <a:solidFill>
                  <a:srgbClr val="F2F2F2"/>
                </a:solidFill>
                <a:latin typeface="Calibri"/>
                <a:ea typeface="Calibri"/>
                <a:cs typeface="Calibri"/>
                <a:sym typeface="Calibri"/>
              </a:rPr>
              <a:t> </a:t>
            </a:r>
            <a:r>
              <a:rPr lang="tr-TR" sz="2400" b="1" i="0" u="none" strike="noStrike" cap="none" err="1">
                <a:solidFill>
                  <a:srgbClr val="F2F2F2"/>
                </a:solidFill>
                <a:latin typeface="Calibri"/>
                <a:ea typeface="Calibri"/>
                <a:cs typeface="Calibri"/>
                <a:sym typeface="Calibri"/>
              </a:rPr>
              <a:t>and</a:t>
            </a:r>
            <a:r>
              <a:rPr lang="tr-TR" sz="2400" b="1" i="0" u="none" strike="noStrike" cap="none">
                <a:solidFill>
                  <a:srgbClr val="F2F2F2"/>
                </a:solidFill>
                <a:latin typeface="Calibri"/>
                <a:ea typeface="Calibri"/>
                <a:cs typeface="Calibri"/>
                <a:sym typeface="Calibri"/>
              </a:rPr>
              <a:t> </a:t>
            </a:r>
            <a:r>
              <a:rPr lang="tr-TR" sz="2400" b="1" i="0" u="none" strike="noStrike" cap="none" err="1">
                <a:solidFill>
                  <a:srgbClr val="F2F2F2"/>
                </a:solidFill>
                <a:latin typeface="Calibri"/>
                <a:ea typeface="Calibri"/>
                <a:cs typeface="Calibri"/>
                <a:sym typeface="Calibri"/>
              </a:rPr>
              <a:t>power</a:t>
            </a:r>
            <a:r>
              <a:rPr lang="tr-TR" sz="2400" b="1" i="0" u="none" strike="noStrike" cap="none">
                <a:solidFill>
                  <a:srgbClr val="F2F2F2"/>
                </a:solidFill>
                <a:latin typeface="Calibri"/>
                <a:ea typeface="Calibri"/>
                <a:cs typeface="Calibri"/>
                <a:sym typeface="Calibri"/>
              </a:rPr>
              <a:t> </a:t>
            </a:r>
            <a:r>
              <a:rPr lang="tr-TR" sz="2400" b="1" i="0" u="none" strike="noStrike" cap="none" err="1">
                <a:solidFill>
                  <a:srgbClr val="F2F2F2"/>
                </a:solidFill>
                <a:latin typeface="Calibri"/>
                <a:ea typeface="Calibri"/>
                <a:cs typeface="Calibri"/>
                <a:sym typeface="Calibri"/>
              </a:rPr>
              <a:t>system</a:t>
            </a:r>
            <a:r>
              <a:rPr lang="tr-TR" sz="2400" b="1" i="0" u="none" strike="noStrike" cap="none">
                <a:solidFill>
                  <a:srgbClr val="F2F2F2"/>
                </a:solidFill>
                <a:latin typeface="Calibri"/>
                <a:ea typeface="Calibri"/>
                <a:cs typeface="Calibri"/>
                <a:sym typeface="Calibri"/>
              </a:rPr>
              <a:t>:</a:t>
            </a:r>
            <a:r>
              <a:rPr lang="tr-TR" sz="2400" b="1">
                <a:solidFill>
                  <a:srgbClr val="F2F2F2"/>
                </a:solidFill>
                <a:latin typeface="Calibri"/>
                <a:ea typeface="Calibri"/>
                <a:cs typeface="Calibri"/>
                <a:sym typeface="Calibri"/>
              </a:rPr>
              <a:t> </a:t>
            </a:r>
            <a:endParaRPr sz="2400" b="1" i="0" u="none" strike="noStrike" cap="none">
              <a:solidFill>
                <a:srgbClr val="F2F2F2"/>
              </a:solidFill>
              <a:latin typeface="Calibri"/>
              <a:ea typeface="Calibri"/>
              <a:cs typeface="Calibri"/>
              <a:sym typeface="Calibri"/>
            </a:endParaRPr>
          </a:p>
        </p:txBody>
      </p:sp>
      <p:sp>
        <p:nvSpPr>
          <p:cNvPr id="275" name="Google Shape;275;p17"/>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276" name="Google Shape;276;p17"/>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sp>
        <p:nvSpPr>
          <p:cNvPr id="278" name="Google Shape;278;p17"/>
          <p:cNvSpPr txBox="1"/>
          <p:nvPr/>
        </p:nvSpPr>
        <p:spPr>
          <a:xfrm>
            <a:off x="456759" y="4306019"/>
            <a:ext cx="1623600" cy="5541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79" name="Google Shape;279;p1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 name="Picture 2" descr="A black and white logo&#10;&#10;Description automatically generated">
            <a:extLst>
              <a:ext uri="{FF2B5EF4-FFF2-40B4-BE49-F238E27FC236}">
                <a16:creationId xmlns:a16="http://schemas.microsoft.com/office/drawing/2014/main" id="{33C00107-E396-0529-3E61-E161DE76435F}"/>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2" name="Picture 1" descr="A green circuit board with wires and other electronic components&#10;&#10;Description automatically generated">
            <a:extLst>
              <a:ext uri="{FF2B5EF4-FFF2-40B4-BE49-F238E27FC236}">
                <a16:creationId xmlns:a16="http://schemas.microsoft.com/office/drawing/2014/main" id="{F569DCE7-0BCD-E29F-D96B-EB74B8A8D7B6}"/>
              </a:ext>
            </a:extLst>
          </p:cNvPr>
          <p:cNvPicPr>
            <a:picLocks noChangeAspect="1"/>
          </p:cNvPicPr>
          <p:nvPr/>
        </p:nvPicPr>
        <p:blipFill>
          <a:blip r:embed="rId6"/>
          <a:stretch>
            <a:fillRect/>
          </a:stretch>
        </p:blipFill>
        <p:spPr>
          <a:xfrm>
            <a:off x="5461369" y="1304858"/>
            <a:ext cx="3562350" cy="2400300"/>
          </a:xfrm>
          <a:prstGeom prst="rect">
            <a:avLst/>
          </a:prstGeom>
        </p:spPr>
      </p:pic>
      <p:pic>
        <p:nvPicPr>
          <p:cNvPr id="4" name="Picture 3" descr="A close up of a device&#10;&#10;Description automatically generated">
            <a:extLst>
              <a:ext uri="{FF2B5EF4-FFF2-40B4-BE49-F238E27FC236}">
                <a16:creationId xmlns:a16="http://schemas.microsoft.com/office/drawing/2014/main" id="{B2E75F4E-AD2A-1D2B-2C23-65412E39DD0E}"/>
              </a:ext>
            </a:extLst>
          </p:cNvPr>
          <p:cNvPicPr>
            <a:picLocks noChangeAspect="1"/>
          </p:cNvPicPr>
          <p:nvPr/>
        </p:nvPicPr>
        <p:blipFill>
          <a:blip r:embed="rId7"/>
          <a:stretch>
            <a:fillRect/>
          </a:stretch>
        </p:blipFill>
        <p:spPr>
          <a:xfrm>
            <a:off x="2761535" y="1296733"/>
            <a:ext cx="2397464" cy="31908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18"/>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86" name="Google Shape;286;p18"/>
          <p:cNvSpPr txBox="1"/>
          <p:nvPr/>
        </p:nvSpPr>
        <p:spPr>
          <a:xfrm>
            <a:off x="2911750" y="1479507"/>
            <a:ext cx="5846096" cy="2339072"/>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ea typeface="Calibri"/>
                <a:cs typeface="Calibri"/>
              </a:rPr>
              <a:t>•</a:t>
            </a:r>
            <a:r>
              <a:rPr lang="en-US">
                <a:solidFill>
                  <a:srgbClr val="F2F2F2"/>
                </a:solidFill>
                <a:ea typeface="Calibri"/>
              </a:rPr>
              <a:t> The rover has a Li-Io battery and a LiPo battery, each with 6 cells that weigh 1.5 kg and 1650 g respectively. Our unique electronics box encapsulates all the components with its purpose to protect the components from dust, heat, water etc. The motors for the bogie in the rocker-bogie suspension are coupled in the motor drivers to help with the differential drive mechanism.</a:t>
            </a:r>
            <a:endParaRPr lang="en-US"/>
          </a:p>
          <a:p>
            <a:r>
              <a:rPr lang="en-US">
                <a:solidFill>
                  <a:schemeClr val="bg1"/>
                </a:solidFill>
                <a:latin typeface="Calibri"/>
                <a:ea typeface="Calibri"/>
                <a:cs typeface="Calibri"/>
              </a:rPr>
              <a:t>• </a:t>
            </a:r>
            <a:r>
              <a:rPr lang="en-US">
                <a:solidFill>
                  <a:srgbClr val="F2F2F2"/>
                </a:solidFill>
                <a:ea typeface="Calibri"/>
              </a:rPr>
              <a:t>The rover has been tested for 90 mins of continuous traversal in multiple terrain. Electronics box has been manufactured keeping in mind the dusty and rocky terrain of competition site. Kill switch is employed to shutdown the rover in case of emergency.</a:t>
            </a:r>
            <a:endParaRPr lang="en-US"/>
          </a:p>
        </p:txBody>
      </p:sp>
      <p:sp>
        <p:nvSpPr>
          <p:cNvPr id="287" name="Google Shape;287;p18"/>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288" name="Google Shape;288;p18"/>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8"/>
          <p:cNvSpPr/>
          <p:nvPr/>
        </p:nvSpPr>
        <p:spPr>
          <a:xfrm rot="2700000">
            <a:off x="473645" y="306716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8"/>
          <p:cNvSpPr txBox="1"/>
          <p:nvPr/>
        </p:nvSpPr>
        <p:spPr>
          <a:xfrm>
            <a:off x="525475" y="2893100"/>
            <a:ext cx="2100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291" name="Google Shape;29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sp>
        <p:nvSpPr>
          <p:cNvPr id="292" name="Google Shape;292;p18"/>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293" name="Google Shape;293;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94" name="Google Shape;294;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 name="Picture 2" descr="A black and white logo&#10;&#10;Description automatically generated">
            <a:extLst>
              <a:ext uri="{FF2B5EF4-FFF2-40B4-BE49-F238E27FC236}">
                <a16:creationId xmlns:a16="http://schemas.microsoft.com/office/drawing/2014/main" id="{0FB475C9-17CA-DD73-4B62-4D91DB01CAE9}"/>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a:solidFill>
                <a:srgbClr val="F2F2F2"/>
              </a:solidFill>
              <a:latin typeface="Calibri"/>
              <a:ea typeface="Calibri"/>
              <a:cs typeface="Calibri"/>
              <a:sym typeface="Calibri"/>
            </a:endParaRPr>
          </a:p>
        </p:txBody>
      </p:sp>
      <p:sp>
        <p:nvSpPr>
          <p:cNvPr id="69" name="Google Shape;69;p2"/>
          <p:cNvSpPr txBox="1"/>
          <p:nvPr/>
        </p:nvSpPr>
        <p:spPr>
          <a:xfrm>
            <a:off x="525475" y="20599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team and if applies,</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rover.</a:t>
            </a:r>
            <a:endParaRPr sz="800" b="0" i="0" u="none" strike="noStrike" cap="none">
              <a:solidFill>
                <a:srgbClr val="999999"/>
              </a:solidFill>
              <a:latin typeface="Calibri"/>
              <a:ea typeface="Calibri"/>
              <a:cs typeface="Calibri"/>
              <a:sym typeface="Calibri"/>
            </a:endParaRPr>
          </a:p>
        </p:txBody>
      </p:sp>
      <p:sp>
        <p:nvSpPr>
          <p:cNvPr id="70" name="Google Shape;70;p2"/>
          <p:cNvSpPr txBox="1"/>
          <p:nvPr/>
        </p:nvSpPr>
        <p:spPr>
          <a:xfrm>
            <a:off x="525475" y="3209088"/>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Contact information and</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social media links of the team.</a:t>
            </a:r>
            <a:endParaRPr sz="800" b="0" i="0" u="none" strike="noStrike" cap="none">
              <a:solidFill>
                <a:srgbClr val="999999"/>
              </a:solidFill>
              <a:latin typeface="Calibri"/>
              <a:ea typeface="Calibri"/>
              <a:cs typeface="Calibri"/>
              <a:sym typeface="Calibri"/>
            </a:endParaRPr>
          </a:p>
        </p:txBody>
      </p:sp>
      <p:sp>
        <p:nvSpPr>
          <p:cNvPr id="71" name="Google Shape;71;p2"/>
          <p:cNvSpPr txBox="1"/>
          <p:nvPr/>
        </p:nvSpPr>
        <p:spPr>
          <a:xfrm>
            <a:off x="2911750" y="1844025"/>
            <a:ext cx="5854500" cy="40020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IN">
                <a:solidFill>
                  <a:srgbClr val="F2F2F2"/>
                </a:solidFill>
                <a:latin typeface="Calibri"/>
                <a:ea typeface="Calibri"/>
                <a:sym typeface="Calibri"/>
              </a:rPr>
              <a:t>Team: </a:t>
            </a:r>
            <a:r>
              <a:rPr lang="en-IN" sz="1400" b="0" i="0" u="none" strike="noStrike" cap="none">
                <a:solidFill>
                  <a:srgbClr val="F2F2F2"/>
                </a:solidFill>
                <a:latin typeface="Calibri"/>
                <a:ea typeface="Calibri"/>
                <a:sym typeface="Calibri"/>
              </a:rPr>
              <a:t>Projec</a:t>
            </a:r>
            <a:r>
              <a:rPr lang="en-IN">
                <a:solidFill>
                  <a:srgbClr val="F2F2F2"/>
                </a:solidFill>
                <a:latin typeface="Calibri"/>
                <a:ea typeface="Calibri"/>
                <a:sym typeface="Calibri"/>
              </a:rPr>
              <a:t>t Kratos | Rover name : Kratos Mark IV</a:t>
            </a:r>
            <a:endParaRPr lang="en-US">
              <a:latin typeface="Calibri"/>
            </a:endParaRPr>
          </a:p>
        </p:txBody>
      </p:sp>
      <p:sp>
        <p:nvSpPr>
          <p:cNvPr id="72" name="Google Shape;72;p2"/>
          <p:cNvSpPr txBox="1"/>
          <p:nvPr/>
        </p:nvSpPr>
        <p:spPr>
          <a:xfrm>
            <a:off x="2911750" y="2992925"/>
            <a:ext cx="5854500" cy="104641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a:solidFill>
                  <a:srgbClr val="F2F2F2"/>
                </a:solidFill>
                <a:latin typeface="Calibri"/>
                <a:ea typeface="Calibri"/>
                <a:cs typeface="Calibri"/>
                <a:sym typeface="Calibri"/>
                <a:hlinkClick r:id="rId4"/>
              </a:rPr>
              <a:t>kratosbitsgoa@gmail.com</a:t>
            </a:r>
            <a:r>
              <a:rPr lang="en-IN">
                <a:solidFill>
                  <a:srgbClr val="F2F2F2"/>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SzPts val="1400"/>
              <a:buFont typeface="Arial"/>
              <a:buNone/>
            </a:pPr>
            <a:r>
              <a:rPr lang="en-IN">
                <a:solidFill>
                  <a:srgbClr val="F2F2F2"/>
                </a:solidFill>
                <a:latin typeface="Calibri"/>
                <a:ea typeface="Calibri"/>
                <a:cs typeface="Calibri"/>
                <a:sym typeface="Calibri"/>
              </a:rPr>
              <a:t>Instagram: </a:t>
            </a:r>
            <a:r>
              <a:rPr lang="en-IN">
                <a:solidFill>
                  <a:srgbClr val="F2F2F2"/>
                </a:solidFill>
                <a:latin typeface="Calibri"/>
                <a:ea typeface="Calibri"/>
                <a:cs typeface="Calibri"/>
                <a:sym typeface="Calibri"/>
                <a:hlinkClick r:id="rId5"/>
              </a:rPr>
              <a:t>https://www.instagram.com/kratosbitsgoa/</a:t>
            </a:r>
            <a:r>
              <a:rPr lang="en-IN">
                <a:solidFill>
                  <a:srgbClr val="F2F2F2"/>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SzPts val="1400"/>
              <a:buFont typeface="Arial"/>
              <a:buNone/>
            </a:pPr>
            <a:r>
              <a:rPr lang="en-IN">
                <a:solidFill>
                  <a:srgbClr val="F2F2F2"/>
                </a:solidFill>
                <a:latin typeface="Calibri"/>
                <a:ea typeface="Calibri"/>
                <a:cs typeface="Calibri"/>
                <a:sym typeface="Calibri"/>
              </a:rPr>
              <a:t>YouTube: </a:t>
            </a:r>
            <a:r>
              <a:rPr lang="en-IN">
                <a:solidFill>
                  <a:srgbClr val="F2F2F2"/>
                </a:solidFill>
                <a:latin typeface="Calibri"/>
                <a:ea typeface="Calibri"/>
                <a:cs typeface="Calibri"/>
                <a:sym typeface="Calibri"/>
                <a:hlinkClick r:id="rId6"/>
              </a:rPr>
              <a:t>https://www.youtube.com/@kratosbitsgoa</a:t>
            </a:r>
            <a:endParaRPr lang="en-IN">
              <a:solidFill>
                <a:srgbClr val="F2F2F2"/>
              </a:solidFill>
              <a:latin typeface="Calibri"/>
              <a:ea typeface="Calibri"/>
              <a:cs typeface="Calibri"/>
            </a:endParaRPr>
          </a:p>
          <a:p>
            <a:pPr>
              <a:buSzPts val="1400"/>
            </a:pPr>
            <a:r>
              <a:rPr lang="en-IN">
                <a:solidFill>
                  <a:srgbClr val="F2F2F2"/>
                </a:solidFill>
                <a:latin typeface="Calibri"/>
                <a:ea typeface="Calibri"/>
                <a:cs typeface="Calibri"/>
              </a:rPr>
              <a:t>Contact No. : +91 70438 33651</a:t>
            </a:r>
          </a:p>
        </p:txBody>
      </p:sp>
      <p:sp>
        <p:nvSpPr>
          <p:cNvPr id="73" name="Google Shape;73;p2"/>
          <p:cNvSpPr/>
          <p:nvPr/>
        </p:nvSpPr>
        <p:spPr>
          <a:xfrm rot="2700000">
            <a:off x="473644" y="2234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rot="2700000">
            <a:off x="473644" y="338328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76" name="Google Shape;76;p2"/>
          <p:cNvPicPr preferRelativeResize="0"/>
          <p:nvPr/>
        </p:nvPicPr>
        <p:blipFill rotWithShape="1">
          <a:blip r:embed="rId7">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C303C937-B7FA-6038-726F-E1F201D551D0}"/>
              </a:ext>
            </a:extLst>
          </p:cNvPr>
          <p:cNvPicPr>
            <a:picLocks noChangeAspect="1"/>
          </p:cNvPicPr>
          <p:nvPr/>
        </p:nvPicPr>
        <p:blipFill>
          <a:blip r:embed="rId8"/>
          <a:stretch>
            <a:fillRect/>
          </a:stretch>
        </p:blipFill>
        <p:spPr>
          <a:xfrm>
            <a:off x="455538" y="4345654"/>
            <a:ext cx="1556960" cy="4700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00" name="Google Shape;300;p19"/>
          <p:cNvSpPr txBox="1"/>
          <p:nvPr/>
        </p:nvSpPr>
        <p:spPr>
          <a:xfrm>
            <a:off x="2911750" y="1370250"/>
            <a:ext cx="5854500" cy="2123628"/>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• The robotic arm has 5 degrees of freedom. It uses linear actuators for the movement of the shoulder and the elbow joints. A bevel gear mechanism  is used for the pitch and roll of the end effector.</a:t>
            </a:r>
            <a:endParaRPr lang="en-US">
              <a:solidFill>
                <a:schemeClr val="bg1"/>
              </a:solidFill>
              <a:latin typeface="Calibri"/>
            </a:endParaRPr>
          </a:p>
          <a:p>
            <a:r>
              <a:rPr lang="en-US">
                <a:solidFill>
                  <a:schemeClr val="bg1"/>
                </a:solidFill>
                <a:latin typeface="Calibri"/>
                <a:cs typeface="Calibri"/>
              </a:rPr>
              <a:t>• The end effector uses a linear mechanism which offers a higher gripping force and more gripping surface.</a:t>
            </a:r>
            <a:endParaRPr lang="en-US">
              <a:solidFill>
                <a:schemeClr val="bg1"/>
              </a:solidFill>
              <a:latin typeface="Calibri"/>
            </a:endParaRPr>
          </a:p>
          <a:p>
            <a:r>
              <a:rPr lang="en-US">
                <a:solidFill>
                  <a:schemeClr val="bg1"/>
                </a:solidFill>
                <a:latin typeface="Calibri"/>
                <a:cs typeface="Calibri"/>
              </a:rPr>
              <a:t>• The arm links are made up of carbon fiber rods for lighter weight and increased strength.</a:t>
            </a:r>
            <a:endParaRPr lang="en-US">
              <a:solidFill>
                <a:schemeClr val="bg1"/>
              </a:solidFill>
              <a:latin typeface="Calibri"/>
            </a:endParaRPr>
          </a:p>
          <a:p>
            <a:r>
              <a:rPr lang="en-US">
                <a:solidFill>
                  <a:schemeClr val="bg1"/>
                </a:solidFill>
                <a:latin typeface="Calibri"/>
                <a:cs typeface="Calibri"/>
              </a:rPr>
              <a:t>• The base plate of the arm uses a planetary gear mechanism to rotate the arm.</a:t>
            </a:r>
            <a:endParaRPr lang="en-US">
              <a:solidFill>
                <a:schemeClr val="bg1"/>
              </a:solidFill>
              <a:latin typeface="Calibri"/>
            </a:endParaRPr>
          </a:p>
        </p:txBody>
      </p:sp>
      <p:sp>
        <p:nvSpPr>
          <p:cNvPr id="301" name="Google Shape;301;p19"/>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02" name="Google Shape;302;p19"/>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9"/>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9"/>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sp>
        <p:nvSpPr>
          <p:cNvPr id="306" name="Google Shape;306;p19"/>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07" name="Google Shape;307;p19"/>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EEFF0BF7-F95F-FA86-9A58-919A1C0C8F3C}"/>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14" name="Google Shape;314;p20"/>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rPr>
              <a:t>•</a:t>
            </a:r>
            <a:r>
              <a:rPr lang="en-US">
                <a:solidFill>
                  <a:schemeClr val="bg1"/>
                </a:solidFill>
                <a:latin typeface="Calibri"/>
                <a:cs typeface="Calibri"/>
              </a:rPr>
              <a:t> Linear actuators with a proportional controller are used to give precise control, as they have minimal backlash and high strength to weight ratio.</a:t>
            </a:r>
            <a:endParaRPr lang="en-US">
              <a:solidFill>
                <a:schemeClr val="bg1"/>
              </a:solidFill>
              <a:latin typeface="Calibri"/>
            </a:endParaRPr>
          </a:p>
          <a:p>
            <a:r>
              <a:rPr lang="en-US">
                <a:solidFill>
                  <a:schemeClr val="bg1"/>
                </a:solidFill>
                <a:latin typeface="Calibri"/>
              </a:rPr>
              <a:t>•</a:t>
            </a:r>
            <a:r>
              <a:rPr lang="en-US">
                <a:solidFill>
                  <a:schemeClr val="bg1"/>
                </a:solidFill>
                <a:latin typeface="Calibri"/>
                <a:cs typeface="Calibri"/>
              </a:rPr>
              <a:t> The end-effector is a two jaw gripper with Differential bevel gears to control its roll and pitch motion, enabling the rover to perform tasks like flipping switches, pushing buttons, operating a joystick and opening drawers.</a:t>
            </a:r>
          </a:p>
          <a:p>
            <a:r>
              <a:rPr lang="en-US">
                <a:solidFill>
                  <a:schemeClr val="bg1"/>
                </a:solidFill>
                <a:latin typeface="Calibri"/>
              </a:rPr>
              <a:t>•</a:t>
            </a:r>
            <a:r>
              <a:rPr lang="en-US">
                <a:solidFill>
                  <a:schemeClr val="bg1"/>
                </a:solidFill>
                <a:latin typeface="Calibri"/>
                <a:cs typeface="Calibri"/>
              </a:rPr>
              <a:t> Our inspiration for this robotic arm is a human's arm itself. Just like our human arm has two links ( shoulder and elbow ) and a wrist, that can perform roll and pitch motion, our robotic arm is proficient in doing the same. </a:t>
            </a:r>
            <a:endParaRPr lang="en-US">
              <a:solidFill>
                <a:schemeClr val="bg1"/>
              </a:solidFill>
              <a:latin typeface="Calibri"/>
            </a:endParaRPr>
          </a:p>
        </p:txBody>
      </p:sp>
      <p:sp>
        <p:nvSpPr>
          <p:cNvPr id="315" name="Google Shape;315;p20"/>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16" name="Google Shape;316;p20"/>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sp>
        <p:nvSpPr>
          <p:cNvPr id="318" name="Google Shape;318;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19" name="Google Shape;319;p20"/>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20" name="Google Shape;320;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C03C55AA-4A4B-5E39-B58D-CDB4B808B40A}"/>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26" name="Google Shape;326;p21"/>
          <p:cNvSpPr/>
          <p:nvPr/>
        </p:nvSpPr>
        <p:spPr>
          <a:xfrm rot="2700000">
            <a:off x="473643" y="232723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1"/>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328" name="Google Shape;32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sp>
        <p:nvSpPr>
          <p:cNvPr id="329" name="Google Shape;329;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30" name="Google Shape;330;p21"/>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14F78964-53BA-01B4-6B25-57EF8DC587E4}"/>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6" name="Picture 5" descr="A blue and black tool&#10;&#10;Description automatically generated">
            <a:extLst>
              <a:ext uri="{FF2B5EF4-FFF2-40B4-BE49-F238E27FC236}">
                <a16:creationId xmlns:a16="http://schemas.microsoft.com/office/drawing/2014/main" id="{4BE0DCD2-527C-8542-70CF-EC9D2E156CDC}"/>
              </a:ext>
            </a:extLst>
          </p:cNvPr>
          <p:cNvPicPr>
            <a:picLocks noChangeAspect="1"/>
          </p:cNvPicPr>
          <p:nvPr/>
        </p:nvPicPr>
        <p:blipFill>
          <a:blip r:embed="rId6"/>
          <a:stretch>
            <a:fillRect/>
          </a:stretch>
        </p:blipFill>
        <p:spPr>
          <a:xfrm>
            <a:off x="2924517" y="2771562"/>
            <a:ext cx="2871421" cy="2089638"/>
          </a:xfrm>
          <a:prstGeom prst="rect">
            <a:avLst/>
          </a:prstGeom>
        </p:spPr>
      </p:pic>
      <p:pic>
        <p:nvPicPr>
          <p:cNvPr id="7" name="Picture 6" descr="A mechanical arm with gears&#10;&#10;Description automatically generated">
            <a:extLst>
              <a:ext uri="{FF2B5EF4-FFF2-40B4-BE49-F238E27FC236}">
                <a16:creationId xmlns:a16="http://schemas.microsoft.com/office/drawing/2014/main" id="{2B6BED79-0E71-E4FF-F13C-93A27DFFCBE9}"/>
              </a:ext>
            </a:extLst>
          </p:cNvPr>
          <p:cNvPicPr>
            <a:picLocks noChangeAspect="1"/>
          </p:cNvPicPr>
          <p:nvPr/>
        </p:nvPicPr>
        <p:blipFill>
          <a:blip r:embed="rId7"/>
          <a:stretch>
            <a:fillRect/>
          </a:stretch>
        </p:blipFill>
        <p:spPr>
          <a:xfrm>
            <a:off x="4360537" y="783922"/>
            <a:ext cx="2795692" cy="1848629"/>
          </a:xfrm>
          <a:prstGeom prst="rect">
            <a:avLst/>
          </a:prstGeom>
        </p:spPr>
      </p:pic>
      <p:pic>
        <p:nvPicPr>
          <p:cNvPr id="8" name="Picture 7" descr="A robot arm with wires and a metal box&#10;&#10;Description automatically generated">
            <a:extLst>
              <a:ext uri="{FF2B5EF4-FFF2-40B4-BE49-F238E27FC236}">
                <a16:creationId xmlns:a16="http://schemas.microsoft.com/office/drawing/2014/main" id="{ECBD8FB4-D6F8-F072-D108-EE8F683D465E}"/>
              </a:ext>
            </a:extLst>
          </p:cNvPr>
          <p:cNvPicPr>
            <a:picLocks noChangeAspect="1"/>
          </p:cNvPicPr>
          <p:nvPr/>
        </p:nvPicPr>
        <p:blipFill>
          <a:blip r:embed="rId8"/>
          <a:stretch>
            <a:fillRect/>
          </a:stretch>
        </p:blipFill>
        <p:spPr>
          <a:xfrm>
            <a:off x="6083887" y="2770854"/>
            <a:ext cx="2659318" cy="20998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Manipulation system:</a:t>
            </a:r>
            <a:endParaRPr sz="2400" b="1" i="0" u="none" strike="noStrike" cap="none">
              <a:solidFill>
                <a:srgbClr val="F2F2F2"/>
              </a:solidFill>
              <a:latin typeface="Calibri"/>
              <a:ea typeface="Calibri"/>
              <a:cs typeface="Calibri"/>
              <a:sym typeface="Calibri"/>
            </a:endParaRPr>
          </a:p>
        </p:txBody>
      </p:sp>
      <p:sp>
        <p:nvSpPr>
          <p:cNvPr id="337" name="Google Shape;337;p22"/>
          <p:cNvSpPr txBox="1"/>
          <p:nvPr/>
        </p:nvSpPr>
        <p:spPr>
          <a:xfrm>
            <a:off x="2911750" y="137025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• The robotic arm weighs 7.5 kg and is mounted at the </a:t>
            </a:r>
            <a:r>
              <a:rPr lang="en-US" err="1">
                <a:solidFill>
                  <a:schemeClr val="bg1"/>
                </a:solidFill>
                <a:latin typeface="Calibri"/>
                <a:cs typeface="Calibri"/>
              </a:rPr>
              <a:t>centre</a:t>
            </a:r>
            <a:r>
              <a:rPr lang="en-US">
                <a:solidFill>
                  <a:schemeClr val="bg1"/>
                </a:solidFill>
                <a:latin typeface="Calibri"/>
                <a:cs typeface="Calibri"/>
              </a:rPr>
              <a:t> on the chassis.</a:t>
            </a:r>
            <a:endParaRPr lang="en-US">
              <a:solidFill>
                <a:schemeClr val="bg1"/>
              </a:solidFill>
            </a:endParaRPr>
          </a:p>
          <a:p>
            <a:r>
              <a:rPr lang="en-US">
                <a:solidFill>
                  <a:schemeClr val="bg1"/>
                </a:solidFill>
                <a:latin typeface="Calibri"/>
                <a:cs typeface="Calibri"/>
              </a:rPr>
              <a:t>• The arm is capable of lifting loads up to 12 kg.</a:t>
            </a:r>
            <a:endParaRPr lang="en-US">
              <a:solidFill>
                <a:schemeClr val="bg1"/>
              </a:solidFill>
            </a:endParaRPr>
          </a:p>
          <a:p>
            <a:r>
              <a:rPr lang="en-US">
                <a:solidFill>
                  <a:schemeClr val="bg1"/>
                </a:solidFill>
                <a:latin typeface="Calibri"/>
                <a:cs typeface="Calibri"/>
              </a:rPr>
              <a:t>• Our improved gripper is capable of gripping objects with a wider diameter which when measured comes out to be </a:t>
            </a:r>
            <a:r>
              <a:rPr lang="en-US" err="1">
                <a:solidFill>
                  <a:schemeClr val="bg1"/>
                </a:solidFill>
                <a:latin typeface="Calibri"/>
                <a:cs typeface="Calibri"/>
              </a:rPr>
              <a:t>upto</a:t>
            </a:r>
            <a:r>
              <a:rPr lang="en-US">
                <a:solidFill>
                  <a:schemeClr val="bg1"/>
                </a:solidFill>
                <a:latin typeface="Calibri"/>
                <a:cs typeface="Calibri"/>
              </a:rPr>
              <a:t> 10 cm.</a:t>
            </a:r>
          </a:p>
          <a:p>
            <a:r>
              <a:rPr lang="en-US">
                <a:solidFill>
                  <a:schemeClr val="bg1"/>
                </a:solidFill>
                <a:latin typeface="Calibri"/>
                <a:cs typeface="Calibri"/>
              </a:rPr>
              <a:t>• Our arm follows a linear trajectory during its movement, this is done using a PID controller which allows for tasks to be completed more accurately and faster.</a:t>
            </a:r>
            <a:endParaRPr lang="en-US">
              <a:solidFill>
                <a:schemeClr val="bg1"/>
              </a:solidFill>
            </a:endParaRPr>
          </a:p>
          <a:p>
            <a:r>
              <a:rPr lang="en-US">
                <a:solidFill>
                  <a:schemeClr val="bg1"/>
                </a:solidFill>
                <a:latin typeface="Calibri"/>
                <a:cs typeface="Calibri"/>
              </a:rPr>
              <a:t>• The two linear actuators used for the arm help us in precise motion and gives a maximum extension of 4 inches and 6 inches per actuator respectively.</a:t>
            </a:r>
            <a:endParaRPr lang="en-US">
              <a:solidFill>
                <a:schemeClr val="bg1"/>
              </a:solidFill>
            </a:endParaRPr>
          </a:p>
          <a:p>
            <a:r>
              <a:rPr lang="en-US">
                <a:solidFill>
                  <a:schemeClr val="bg1"/>
                </a:solidFill>
                <a:latin typeface="Calibri"/>
                <a:cs typeface="Calibri"/>
              </a:rPr>
              <a:t>• The base motors provide high loading torque which allows us to pull heavy objects with ease and accuracy.</a:t>
            </a:r>
          </a:p>
        </p:txBody>
      </p:sp>
      <p:sp>
        <p:nvSpPr>
          <p:cNvPr id="338" name="Google Shape;338;p22"/>
          <p:cNvSpPr txBox="1"/>
          <p:nvPr/>
        </p:nvSpPr>
        <p:spPr>
          <a:xfrm>
            <a:off x="525475" y="2109553"/>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max payload and size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39" name="Google Shape;339;p22"/>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2"/>
          <p:cNvSpPr/>
          <p:nvPr/>
        </p:nvSpPr>
        <p:spPr>
          <a:xfrm rot="2700000">
            <a:off x="473643" y="275170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txBox="1"/>
          <p:nvPr/>
        </p:nvSpPr>
        <p:spPr>
          <a:xfrm>
            <a:off x="525475" y="2559475"/>
            <a:ext cx="211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44" name="Google Shape;344;p22"/>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1574B251-5337-0073-EF4D-02C8F641314D}"/>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23"/>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51" name="Google Shape;351;p23"/>
          <p:cNvSpPr txBox="1"/>
          <p:nvPr/>
        </p:nvSpPr>
        <p:spPr>
          <a:xfrm>
            <a:off x="2911750" y="1139806"/>
            <a:ext cx="5854500" cy="3631733"/>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latin typeface="Calibri"/>
                <a:cs typeface="Calibri"/>
              </a:rPr>
              <a:t>A robotic arm with an auger for an end effector is used to collect soil. Johnson motors are used to control the motion of the arm. </a:t>
            </a:r>
            <a:endParaRPr lang="en-US"/>
          </a:p>
          <a:p>
            <a:r>
              <a:rPr lang="en-US">
                <a:solidFill>
                  <a:schemeClr val="bg1"/>
                </a:solidFill>
                <a:latin typeface="Calibri"/>
                <a:cs typeface="Calibri"/>
              </a:rPr>
              <a:t>• </a:t>
            </a:r>
            <a:r>
              <a:rPr lang="en-US">
                <a:solidFill>
                  <a:srgbClr val="F2F2F2"/>
                </a:solidFill>
                <a:latin typeface="Calibri"/>
                <a:cs typeface="Calibri"/>
              </a:rPr>
              <a:t>Multiple containers are then used to store the samples for later chemical analysis.</a:t>
            </a:r>
            <a:endParaRPr lang="en-US"/>
          </a:p>
          <a:p>
            <a:r>
              <a:rPr lang="en-US">
                <a:solidFill>
                  <a:schemeClr val="bg1"/>
                </a:solidFill>
                <a:latin typeface="Calibri"/>
                <a:cs typeface="Calibri"/>
              </a:rPr>
              <a:t>• </a:t>
            </a:r>
            <a:r>
              <a:rPr lang="en-US">
                <a:solidFill>
                  <a:srgbClr val="F2F2F2"/>
                </a:solidFill>
                <a:latin typeface="Calibri"/>
                <a:cs typeface="Calibri"/>
              </a:rPr>
              <a:t>The auger system was implemented based on our learning from the previous iterations of ARC, IRC and URC, where we faced issues with soil collection using a ratchet wheel mechanism, The main weakness of that design was its weight and high power consumption. The arm design solves that issue and allows us to collect soil with more precision than before.</a:t>
            </a:r>
            <a:endParaRPr lang="en-US">
              <a:solidFill>
                <a:srgbClr val="F2F2F2"/>
              </a:solidFill>
            </a:endParaRPr>
          </a:p>
          <a:p>
            <a:r>
              <a:rPr lang="en-US">
                <a:solidFill>
                  <a:schemeClr val="bg1"/>
                </a:solidFill>
                <a:latin typeface="Calibri"/>
                <a:cs typeface="Calibri"/>
              </a:rPr>
              <a:t>• </a:t>
            </a:r>
            <a:r>
              <a:rPr lang="en-US">
                <a:solidFill>
                  <a:srgbClr val="F2F2F2"/>
                </a:solidFill>
                <a:latin typeface="Calibri"/>
                <a:cs typeface="Calibri"/>
              </a:rPr>
              <a:t>Our auger allows us to drill into harder soil and collect samples from the expected depth of 5 cm and collect upwards of 30 g in soil. </a:t>
            </a:r>
            <a:endParaRPr lang="en-US"/>
          </a:p>
          <a:p>
            <a:r>
              <a:rPr lang="en-US">
                <a:solidFill>
                  <a:schemeClr val="bg1"/>
                </a:solidFill>
                <a:latin typeface="Calibri"/>
                <a:cs typeface="Calibri"/>
              </a:rPr>
              <a:t>• </a:t>
            </a:r>
            <a:r>
              <a:rPr lang="en-US">
                <a:solidFill>
                  <a:srgbClr val="F2F2F2"/>
                </a:solidFill>
                <a:latin typeface="Calibri"/>
                <a:cs typeface="Calibri"/>
              </a:rPr>
              <a:t>Our main weakness with the auger design is contamination, since our design does not incorporate multiple augers we are faced with a potential issue for cross contamination within sites, to minimize this we would make multiple sample extractions before extracting the final sample at each site to ensure that residual traces of previous collected soil are kept to a minimum.</a:t>
            </a:r>
            <a:endParaRPr lang="en-US">
              <a:solidFill>
                <a:srgbClr val="F2F2F2"/>
              </a:solidFill>
            </a:endParaRPr>
          </a:p>
        </p:txBody>
      </p:sp>
      <p:sp>
        <p:nvSpPr>
          <p:cNvPr id="352" name="Google Shape;352;p23"/>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53" name="Google Shape;353;p23"/>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3"/>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3"/>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56" name="Google Shape;35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57" name="Google Shape;35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58" name="Google Shape;358;p23"/>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59" name="Google Shape;359;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2647F122-6AA0-BDAB-92FC-0BC86A73FC0D}"/>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4"/>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5" name="Google Shape;365;p24"/>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latin typeface="Calibri"/>
                <a:cs typeface="Calibri"/>
              </a:rPr>
              <a:t>The arm base plate has the capability to rotate 180 degrees, thus making it easier to collect samples without worrying about lining up the extraction mechanism with the sample size. This cuts down the time required to carry out the task significantly.</a:t>
            </a:r>
            <a:endParaRPr lang="en-US"/>
          </a:p>
          <a:p>
            <a:r>
              <a:rPr lang="en-US">
                <a:solidFill>
                  <a:schemeClr val="bg1"/>
                </a:solidFill>
                <a:latin typeface="Calibri"/>
                <a:cs typeface="Calibri"/>
              </a:rPr>
              <a:t>• </a:t>
            </a:r>
            <a:r>
              <a:rPr lang="en-US">
                <a:solidFill>
                  <a:srgbClr val="F2F2F2"/>
                </a:solidFill>
                <a:latin typeface="Calibri"/>
                <a:cs typeface="Calibri"/>
              </a:rPr>
              <a:t>We use a ML model for rock detection on board the rover. Logitech cameras are used to capture the images, then they are processed by a CNN model trained on a homegrown dataset with 10 categories of rocks. We are working on increasing the categories.</a:t>
            </a:r>
            <a:endParaRPr lang="en-US"/>
          </a:p>
        </p:txBody>
      </p:sp>
      <p:sp>
        <p:nvSpPr>
          <p:cNvPr id="366" name="Google Shape;366;p24"/>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67" name="Google Shape;367;p24"/>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69" name="Google Shape;36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70" name="Google Shape;370;p24"/>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71" name="Google Shape;371;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DA96539A-D409-10DE-27F5-C86C23026796}"/>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77" name="Google Shape;377;p25"/>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photo/screenshots)</a:t>
            </a:r>
            <a:endParaRPr sz="1400" b="0" i="0" u="none" strike="noStrike" cap="none">
              <a:solidFill>
                <a:srgbClr val="000000"/>
              </a:solidFill>
              <a:latin typeface="Arial"/>
              <a:ea typeface="Arial"/>
              <a:cs typeface="Arial"/>
              <a:sym typeface="Arial"/>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381" name="Google Shape;381;p25"/>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F132C759-2C69-923E-573D-2176C8D946EA}"/>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4" name="Picture 3" descr="A machine with wires and a metal box&#10;&#10;Description automatically generated">
            <a:extLst>
              <a:ext uri="{FF2B5EF4-FFF2-40B4-BE49-F238E27FC236}">
                <a16:creationId xmlns:a16="http://schemas.microsoft.com/office/drawing/2014/main" id="{ACE7F62B-81CF-D7BA-E7CC-99C39E7FF65B}"/>
              </a:ext>
            </a:extLst>
          </p:cNvPr>
          <p:cNvPicPr>
            <a:picLocks noChangeAspect="1"/>
          </p:cNvPicPr>
          <p:nvPr/>
        </p:nvPicPr>
        <p:blipFill>
          <a:blip r:embed="rId6"/>
          <a:stretch>
            <a:fillRect/>
          </a:stretch>
        </p:blipFill>
        <p:spPr>
          <a:xfrm>
            <a:off x="2080598" y="1007192"/>
            <a:ext cx="3120821" cy="1737238"/>
          </a:xfrm>
          <a:prstGeom prst="rect">
            <a:avLst/>
          </a:prstGeom>
        </p:spPr>
      </p:pic>
      <p:pic>
        <p:nvPicPr>
          <p:cNvPr id="5" name="Picture 4" descr="A plastic container with dirt in it&#10;&#10;Description automatically generated">
            <a:extLst>
              <a:ext uri="{FF2B5EF4-FFF2-40B4-BE49-F238E27FC236}">
                <a16:creationId xmlns:a16="http://schemas.microsoft.com/office/drawing/2014/main" id="{D959F176-DC70-639D-0F5E-223ED0654D0E}"/>
              </a:ext>
            </a:extLst>
          </p:cNvPr>
          <p:cNvPicPr>
            <a:picLocks noChangeAspect="1"/>
          </p:cNvPicPr>
          <p:nvPr/>
        </p:nvPicPr>
        <p:blipFill>
          <a:blip r:embed="rId7"/>
          <a:stretch>
            <a:fillRect/>
          </a:stretch>
        </p:blipFill>
        <p:spPr>
          <a:xfrm>
            <a:off x="5451173" y="2713107"/>
            <a:ext cx="3433916" cy="194924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6"/>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8" name="Google Shape;388;p26"/>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• Science payload is of 4 kg including arm and the container.</a:t>
            </a:r>
            <a:endParaRPr lang="en-US">
              <a:solidFill>
                <a:schemeClr val="bg1"/>
              </a:solidFill>
            </a:endParaRPr>
          </a:p>
          <a:p>
            <a:r>
              <a:rPr lang="en-US">
                <a:solidFill>
                  <a:schemeClr val="bg1"/>
                </a:solidFill>
                <a:latin typeface="Calibri"/>
                <a:cs typeface="Calibri"/>
              </a:rPr>
              <a:t>• The arm is capable of precisely depositing the soil in the container. </a:t>
            </a:r>
            <a:endParaRPr lang="en-US">
              <a:solidFill>
                <a:schemeClr val="bg1"/>
              </a:solidFill>
            </a:endParaRPr>
          </a:p>
          <a:p>
            <a:r>
              <a:rPr lang="en-US">
                <a:solidFill>
                  <a:schemeClr val="bg1"/>
                </a:solidFill>
                <a:latin typeface="Calibri"/>
                <a:cs typeface="Calibri"/>
              </a:rPr>
              <a:t>• </a:t>
            </a:r>
            <a:r>
              <a:rPr lang="en-US">
                <a:solidFill>
                  <a:srgbClr val="F2F2F2"/>
                </a:solidFill>
                <a:latin typeface="Calibri"/>
                <a:cs typeface="Calibri"/>
              </a:rPr>
              <a:t>The robotic arm is powered by a 12000 </a:t>
            </a:r>
            <a:r>
              <a:rPr lang="en-US" err="1">
                <a:solidFill>
                  <a:srgbClr val="F2F2F2"/>
                </a:solidFill>
                <a:latin typeface="Calibri"/>
                <a:cs typeface="Calibri"/>
              </a:rPr>
              <a:t>MaH</a:t>
            </a:r>
            <a:r>
              <a:rPr lang="en-US">
                <a:solidFill>
                  <a:srgbClr val="F2F2F2"/>
                </a:solidFill>
                <a:latin typeface="Calibri"/>
                <a:cs typeface="Calibri"/>
              </a:rPr>
              <a:t> 12.6V </a:t>
            </a:r>
            <a:r>
              <a:rPr lang="en-US" err="1">
                <a:solidFill>
                  <a:srgbClr val="F2F2F2"/>
                </a:solidFill>
                <a:latin typeface="Calibri"/>
                <a:cs typeface="Calibri"/>
              </a:rPr>
              <a:t>Jetfire</a:t>
            </a:r>
            <a:r>
              <a:rPr lang="en-US">
                <a:solidFill>
                  <a:srgbClr val="F2F2F2"/>
                </a:solidFill>
                <a:latin typeface="Calibri"/>
                <a:cs typeface="Calibri"/>
              </a:rPr>
              <a:t> LiPo Battery.</a:t>
            </a:r>
            <a:endParaRPr lang="en-US"/>
          </a:p>
          <a:p>
            <a:r>
              <a:rPr lang="en-US">
                <a:solidFill>
                  <a:schemeClr val="bg1"/>
                </a:solidFill>
                <a:latin typeface="Calibri"/>
                <a:cs typeface="Calibri"/>
              </a:rPr>
              <a:t>• </a:t>
            </a:r>
            <a:r>
              <a:rPr lang="en-US">
                <a:solidFill>
                  <a:srgbClr val="F2F2F2"/>
                </a:solidFill>
                <a:latin typeface="Calibri"/>
                <a:cs typeface="Calibri"/>
              </a:rPr>
              <a:t>The Science assembly also consists of 4 atmospheric and gas sensor assembled on a custom PCB using </a:t>
            </a:r>
            <a:r>
              <a:rPr lang="en-US" err="1">
                <a:solidFill>
                  <a:srgbClr val="F2F2F2"/>
                </a:solidFill>
                <a:latin typeface="Calibri"/>
                <a:cs typeface="Calibri"/>
              </a:rPr>
              <a:t>sensorboard</a:t>
            </a:r>
            <a:r>
              <a:rPr lang="en-US">
                <a:solidFill>
                  <a:srgbClr val="F2F2F2"/>
                </a:solidFill>
                <a:latin typeface="Calibri"/>
                <a:cs typeface="Calibri"/>
              </a:rPr>
              <a:t> PCB. The Arm PCB is integrated for motors on the assembly.</a:t>
            </a:r>
            <a:endParaRPr lang="en-US"/>
          </a:p>
          <a:p>
            <a:r>
              <a:rPr lang="en-US">
                <a:solidFill>
                  <a:schemeClr val="bg1"/>
                </a:solidFill>
                <a:latin typeface="Calibri"/>
                <a:cs typeface="Calibri"/>
              </a:rPr>
              <a:t>• </a:t>
            </a:r>
            <a:r>
              <a:rPr lang="en-US">
                <a:solidFill>
                  <a:srgbClr val="F2F2F2"/>
                </a:solidFill>
                <a:latin typeface="Calibri"/>
                <a:cs typeface="Calibri"/>
              </a:rPr>
              <a:t>Our batteries provides sufficient charge for the entire duration of the task.</a:t>
            </a:r>
            <a:endParaRPr lang="en-US"/>
          </a:p>
          <a:p>
            <a:r>
              <a:rPr lang="en-US">
                <a:solidFill>
                  <a:schemeClr val="bg1"/>
                </a:solidFill>
                <a:latin typeface="Calibri"/>
                <a:cs typeface="Calibri"/>
              </a:rPr>
              <a:t>• </a:t>
            </a:r>
            <a:r>
              <a:rPr lang="en-US">
                <a:solidFill>
                  <a:srgbClr val="F2F2F2"/>
                </a:solidFill>
                <a:latin typeface="Calibri"/>
                <a:cs typeface="Calibri"/>
              </a:rPr>
              <a:t>The whole rover along with the science assembly weighs around 40 Kg.</a:t>
            </a:r>
            <a:endParaRPr lang="en-US"/>
          </a:p>
        </p:txBody>
      </p:sp>
      <p:sp>
        <p:nvSpPr>
          <p:cNvPr id="389" name="Google Shape;389;p26"/>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390" name="Google Shape;390;p26"/>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6"/>
          <p:cNvSpPr/>
          <p:nvPr/>
        </p:nvSpPr>
        <p:spPr>
          <a:xfrm rot="2700000">
            <a:off x="473644" y="273353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6"/>
          <p:cNvSpPr txBox="1"/>
          <p:nvPr/>
        </p:nvSpPr>
        <p:spPr>
          <a:xfrm>
            <a:off x="525475" y="2559475"/>
            <a:ext cx="2093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393" name="Google Shape;39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394" name="Google Shape;394;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395" name="Google Shape;395;p26"/>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96" name="Google Shape;396;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87443537-6776-9B50-3812-0F5B413DB5FE}"/>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7"/>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02" name="Google Shape;402;p27"/>
          <p:cNvSpPr txBox="1"/>
          <p:nvPr/>
        </p:nvSpPr>
        <p:spPr>
          <a:xfrm>
            <a:off x="2889937" y="1287360"/>
            <a:ext cx="5854500" cy="276995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latin typeface="Calibri"/>
              </a:rPr>
              <a:t>A combination of Lithium Ion and LiFePO4 batteries with built-in BMS and Cell balancing has been used to power the </a:t>
            </a:r>
            <a:r>
              <a:rPr lang="en-US" err="1">
                <a:solidFill>
                  <a:srgbClr val="F2F2F2"/>
                </a:solidFill>
                <a:latin typeface="Calibri"/>
              </a:rPr>
              <a:t>rover.We</a:t>
            </a:r>
            <a:r>
              <a:rPr lang="en-US">
                <a:solidFill>
                  <a:srgbClr val="F2F2F2"/>
                </a:solidFill>
                <a:latin typeface="Calibri"/>
              </a:rPr>
              <a:t> have custom derived and assembles a 2s-2p configuration battery pack for the Drive. This has been integrated with BMS with Voltage &amp; Current requirements.</a:t>
            </a:r>
            <a:endParaRPr lang="en-US">
              <a:latin typeface="Calibri"/>
            </a:endParaRPr>
          </a:p>
          <a:p>
            <a:r>
              <a:rPr lang="en-US">
                <a:solidFill>
                  <a:srgbClr val="F2F2F2"/>
                </a:solidFill>
                <a:latin typeface="Calibri"/>
              </a:rPr>
              <a:t>We have made custom PCBs for every major electronic system </a:t>
            </a:r>
            <a:r>
              <a:rPr lang="en-US" err="1">
                <a:solidFill>
                  <a:srgbClr val="F2F2F2"/>
                </a:solidFill>
                <a:latin typeface="Calibri"/>
              </a:rPr>
              <a:t>present.We</a:t>
            </a:r>
            <a:r>
              <a:rPr lang="en-US">
                <a:solidFill>
                  <a:srgbClr val="F2F2F2"/>
                </a:solidFill>
                <a:latin typeface="Calibri"/>
              </a:rPr>
              <a:t> use MMDS30 </a:t>
            </a:r>
            <a:r>
              <a:rPr lang="en-US" err="1">
                <a:solidFill>
                  <a:srgbClr val="F2F2F2"/>
                </a:solidFill>
                <a:latin typeface="Calibri"/>
              </a:rPr>
              <a:t>cytron</a:t>
            </a:r>
            <a:r>
              <a:rPr lang="en-US">
                <a:solidFill>
                  <a:srgbClr val="F2F2F2"/>
                </a:solidFill>
                <a:latin typeface="Calibri"/>
              </a:rPr>
              <a:t> Motor drivers to control the wheels</a:t>
            </a:r>
            <a:endParaRPr lang="en-US">
              <a:latin typeface="Calibri"/>
            </a:endParaRPr>
          </a:p>
          <a:p>
            <a:r>
              <a:rPr lang="en-US">
                <a:solidFill>
                  <a:srgbClr val="F2F2F2"/>
                </a:solidFill>
                <a:latin typeface="Calibri"/>
              </a:rPr>
              <a:t>The </a:t>
            </a:r>
            <a:r>
              <a:rPr lang="en-US" err="1">
                <a:solidFill>
                  <a:srgbClr val="F2F2F2"/>
                </a:solidFill>
                <a:latin typeface="Calibri"/>
              </a:rPr>
              <a:t>cytrons</a:t>
            </a:r>
            <a:r>
              <a:rPr lang="en-US">
                <a:solidFill>
                  <a:srgbClr val="F2F2F2"/>
                </a:solidFill>
                <a:latin typeface="Calibri"/>
              </a:rPr>
              <a:t> receive input through an esp32 chosen for its fast </a:t>
            </a:r>
            <a:r>
              <a:rPr lang="en-US" err="1">
                <a:solidFill>
                  <a:srgbClr val="F2F2F2"/>
                </a:solidFill>
                <a:latin typeface="Calibri"/>
              </a:rPr>
              <a:t>processing.The</a:t>
            </a:r>
            <a:r>
              <a:rPr lang="en-US">
                <a:solidFill>
                  <a:srgbClr val="F2F2F2"/>
                </a:solidFill>
                <a:latin typeface="Calibri"/>
              </a:rPr>
              <a:t> Jetson Communicates to the esp32 via serial communication</a:t>
            </a:r>
            <a:endParaRPr lang="en-US">
              <a:latin typeface="Calibri"/>
            </a:endParaRPr>
          </a:p>
          <a:p>
            <a:r>
              <a:rPr lang="en-US">
                <a:solidFill>
                  <a:schemeClr val="bg1"/>
                </a:solidFill>
                <a:latin typeface="Calibri"/>
                <a:cs typeface="Calibri"/>
              </a:rPr>
              <a:t>• </a:t>
            </a:r>
            <a:r>
              <a:rPr lang="en-US">
                <a:solidFill>
                  <a:srgbClr val="F2F2F2"/>
                </a:solidFill>
                <a:latin typeface="Calibri"/>
              </a:rPr>
              <a:t>Lithium-based batteries has been opted owing to their high energy/kg. Custom PCBs and wire connectors are chosen due to their ease of use once integrated, along with making easy to debug. Making the electronics on board more modular is the motive.</a:t>
            </a:r>
            <a:endParaRPr lang="en-US">
              <a:latin typeface="Calibri"/>
            </a:endParaRPr>
          </a:p>
        </p:txBody>
      </p:sp>
      <p:sp>
        <p:nvSpPr>
          <p:cNvPr id="403" name="Google Shape;403;p27"/>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7"/>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05" name="Google Shape;405;p27"/>
          <p:cNvSpPr txBox="1"/>
          <p:nvPr/>
        </p:nvSpPr>
        <p:spPr>
          <a:xfrm>
            <a:off x="525474" y="330075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06" name="Google Shape;406;p27"/>
          <p:cNvSpPr/>
          <p:nvPr/>
        </p:nvSpPr>
        <p:spPr>
          <a:xfrm rot="2700000">
            <a:off x="483259" y="3591134"/>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408" name="Google Shape;408;p27"/>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409" name="Google Shape;409;p27"/>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410" name="Google Shape;410;p27"/>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EBB302BE-2523-BD7F-742D-105EC2FB1092}"/>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8"/>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6" name="Google Shape;416;p28"/>
          <p:cNvSpPr txBox="1"/>
          <p:nvPr/>
        </p:nvSpPr>
        <p:spPr>
          <a:xfrm>
            <a:off x="2911750" y="1370250"/>
            <a:ext cx="5854500" cy="1908184"/>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latin typeface="Calibri"/>
                <a:cs typeface="Calibri"/>
              </a:rPr>
              <a:t>The arm base plate has the capability to rotate 180 degrees, thus making it easier to collect samples without worrying about lining up the extraction mechanism with the sample size. This cuts down the time required to carry out the task significantly.</a:t>
            </a:r>
            <a:endParaRPr lang="en-US"/>
          </a:p>
          <a:p>
            <a:r>
              <a:rPr lang="en-US">
                <a:solidFill>
                  <a:schemeClr val="bg1"/>
                </a:solidFill>
                <a:latin typeface="Calibri"/>
                <a:cs typeface="Calibri"/>
              </a:rPr>
              <a:t>• </a:t>
            </a:r>
            <a:r>
              <a:rPr lang="en-US">
                <a:solidFill>
                  <a:srgbClr val="F2F2F2"/>
                </a:solidFill>
                <a:latin typeface="Calibri"/>
                <a:cs typeface="Calibri"/>
              </a:rPr>
              <a:t>We use a ML model for rock detection on board the rover. Logitech cameras are used to capture the images, then they are processed by a CNN model trained on a homegrown dataset with 10 categories of rocks. We are working on increasing the categories.</a:t>
            </a:r>
            <a:endParaRPr lang="en-US"/>
          </a:p>
        </p:txBody>
      </p:sp>
      <p:sp>
        <p:nvSpPr>
          <p:cNvPr id="417" name="Google Shape;417;p28"/>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8"/>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419" name="Google Shape;4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420" name="Google Shape;420;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sp>
        <p:nvSpPr>
          <p:cNvPr id="421" name="Google Shape;421;p28"/>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422" name="Google Shape;422;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B748BE84-BFE9-D706-F136-1DE9ED353A1C}"/>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Consultant:</a:t>
            </a:r>
            <a:endParaRPr sz="2400" b="1" i="0" u="none" strike="noStrike" cap="non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and address of the affiliated academic institution.</a:t>
            </a:r>
            <a:endParaRPr sz="800" b="0" i="0" u="none" strike="noStrike" cap="non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affiliated academic institution and contact information of academic consultant.</a:t>
            </a:r>
            <a:endParaRPr sz="800" b="0" i="0" u="none" strike="noStrike" cap="none">
              <a:solidFill>
                <a:srgbClr val="999999"/>
              </a:solidFill>
              <a:latin typeface="Calibri"/>
              <a:ea typeface="Calibri"/>
              <a:cs typeface="Calibri"/>
              <a:sym typeface="Calibri"/>
            </a:endParaRPr>
          </a:p>
        </p:txBody>
      </p:sp>
      <p:sp>
        <p:nvSpPr>
          <p:cNvPr id="87" name="Google Shape;87;p3"/>
          <p:cNvSpPr txBox="1"/>
          <p:nvPr/>
        </p:nvSpPr>
        <p:spPr>
          <a:xfrm>
            <a:off x="2917766" y="1370250"/>
            <a:ext cx="5854500"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l"/>
            <a:r>
              <a:rPr lang="en-US" b="0" i="0">
                <a:solidFill>
                  <a:srgbClr val="E8E8E8"/>
                </a:solidFill>
                <a:effectLst/>
                <a:latin typeface="Calibri"/>
              </a:rPr>
              <a:t>BITS Pilani K </a:t>
            </a:r>
            <a:r>
              <a:rPr lang="en-US" b="0" i="0" err="1">
                <a:solidFill>
                  <a:srgbClr val="E8E8E8"/>
                </a:solidFill>
                <a:effectLst/>
                <a:latin typeface="Calibri"/>
              </a:rPr>
              <a:t>K</a:t>
            </a:r>
            <a:r>
              <a:rPr lang="en-US" b="0" i="0">
                <a:solidFill>
                  <a:srgbClr val="E8E8E8"/>
                </a:solidFill>
                <a:effectLst/>
                <a:latin typeface="Calibri"/>
              </a:rPr>
              <a:t> Birla Goa Campus</a:t>
            </a:r>
          </a:p>
          <a:p>
            <a:pPr algn="l"/>
            <a:r>
              <a:rPr lang="en-IN">
                <a:solidFill>
                  <a:srgbClr val="E8E8E8"/>
                </a:solidFill>
                <a:latin typeface="Calibri"/>
              </a:rPr>
              <a:t>Address</a:t>
            </a:r>
            <a:r>
              <a:rPr lang="en-IN" b="1" i="0">
                <a:solidFill>
                  <a:srgbClr val="E8E8E8"/>
                </a:solidFill>
                <a:effectLst/>
                <a:latin typeface="Calibri"/>
              </a:rPr>
              <a:t>: </a:t>
            </a:r>
            <a:r>
              <a:rPr lang="en-IN" b="0" i="0">
                <a:solidFill>
                  <a:srgbClr val="E8E8E8"/>
                </a:solidFill>
                <a:effectLst/>
                <a:latin typeface="Calibri"/>
              </a:rPr>
              <a:t>NH 17B, Bypass, Road, </a:t>
            </a:r>
            <a:r>
              <a:rPr lang="en-IN" b="0" i="0" err="1">
                <a:solidFill>
                  <a:srgbClr val="E8E8E8"/>
                </a:solidFill>
                <a:effectLst/>
                <a:latin typeface="Calibri"/>
              </a:rPr>
              <a:t>Zuarinagar</a:t>
            </a:r>
            <a:r>
              <a:rPr lang="en-IN" b="0" i="0">
                <a:solidFill>
                  <a:srgbClr val="E8E8E8"/>
                </a:solidFill>
                <a:effectLst/>
                <a:latin typeface="Calibri"/>
              </a:rPr>
              <a:t>, </a:t>
            </a:r>
            <a:r>
              <a:rPr lang="en-IN" err="1">
                <a:solidFill>
                  <a:srgbClr val="E8E8E8"/>
                </a:solidFill>
                <a:latin typeface="Calibri"/>
              </a:rPr>
              <a:t>Sancoale</a:t>
            </a:r>
            <a:r>
              <a:rPr lang="en-IN" b="0" i="0">
                <a:solidFill>
                  <a:srgbClr val="E8E8E8"/>
                </a:solidFill>
                <a:effectLst/>
                <a:latin typeface="Calibri"/>
              </a:rPr>
              <a:t>, Goa 403726</a:t>
            </a:r>
            <a:endParaRPr lang="en-US" b="0" i="0">
              <a:solidFill>
                <a:srgbClr val="E8E8E8"/>
              </a:solidFill>
              <a:effectLst/>
              <a:latin typeface="Calibri"/>
            </a:endParaRPr>
          </a:p>
        </p:txBody>
      </p:sp>
      <p:sp>
        <p:nvSpPr>
          <p:cNvPr id="88" name="Google Shape;88;p3"/>
          <p:cNvSpPr txBox="1"/>
          <p:nvPr/>
        </p:nvSpPr>
        <p:spPr>
          <a:xfrm>
            <a:off x="2911750" y="2767600"/>
            <a:ext cx="5854500" cy="61552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a:solidFill>
                  <a:srgbClr val="E8E8E8"/>
                </a:solidFill>
                <a:latin typeface="Calibri"/>
              </a:rPr>
              <a:t>Prof. Toby Joseph, </a:t>
            </a:r>
            <a:r>
              <a:rPr lang="en-US" b="0" i="0">
                <a:solidFill>
                  <a:srgbClr val="E8E8E8"/>
                </a:solidFill>
                <a:effectLst/>
                <a:latin typeface="Calibri"/>
              </a:rPr>
              <a:t>BITS Pilani</a:t>
            </a:r>
            <a:r>
              <a:rPr lang="en-US">
                <a:solidFill>
                  <a:srgbClr val="E8E8E8"/>
                </a:solidFill>
                <a:latin typeface="Calibri"/>
              </a:rPr>
              <a:t>, K.K</a:t>
            </a:r>
            <a:r>
              <a:rPr lang="en-US" b="0" i="0">
                <a:solidFill>
                  <a:srgbClr val="E8E8E8"/>
                </a:solidFill>
                <a:effectLst/>
                <a:latin typeface="Calibri"/>
              </a:rPr>
              <a:t>.</a:t>
            </a:r>
            <a:r>
              <a:rPr lang="en-US">
                <a:solidFill>
                  <a:srgbClr val="E8E8E8"/>
                </a:solidFill>
                <a:latin typeface="Calibri"/>
              </a:rPr>
              <a:t> Birla Goa Campus </a:t>
            </a:r>
            <a:endParaRPr lang="en-US">
              <a:latin typeface="Calibri"/>
            </a:endParaRPr>
          </a:p>
          <a:p>
            <a:r>
              <a:rPr lang="en-US">
                <a:solidFill>
                  <a:srgbClr val="E8E8E8"/>
                </a:solidFill>
                <a:latin typeface="Calibri"/>
              </a:rPr>
              <a:t>Contact No. : +91 94032 70043</a:t>
            </a:r>
            <a:endParaRPr lang="en-US">
              <a:latin typeface="Calibri"/>
            </a:endParaRPr>
          </a:p>
        </p:txBody>
      </p:sp>
      <p:sp>
        <p:nvSpPr>
          <p:cNvPr id="89" name="Google Shape;89;p3"/>
          <p:cNvSpPr/>
          <p:nvPr/>
        </p:nvSpPr>
        <p:spPr>
          <a:xfrm rot="2700000">
            <a:off x="473644" y="21599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
          <p:cNvSpPr txBox="1"/>
          <p:nvPr/>
        </p:nvSpPr>
        <p:spPr>
          <a:xfrm>
            <a:off x="456759" y="4306019"/>
            <a:ext cx="1623502" cy="40006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92" name="Google Shape;92;p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33A7F54C-8471-6C9C-5E09-512E9043DB96}"/>
              </a:ext>
            </a:extLst>
          </p:cNvPr>
          <p:cNvPicPr>
            <a:picLocks noChangeAspect="1"/>
          </p:cNvPicPr>
          <p:nvPr/>
        </p:nvPicPr>
        <p:blipFill>
          <a:blip r:embed="rId5"/>
          <a:stretch>
            <a:fillRect/>
          </a:stretch>
        </p:blipFill>
        <p:spPr>
          <a:xfrm>
            <a:off x="455538" y="4271753"/>
            <a:ext cx="1556960" cy="4700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9"/>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28" name="Google Shape;428;p29"/>
          <p:cNvSpPr txBox="1"/>
          <p:nvPr/>
        </p:nvSpPr>
        <p:spPr>
          <a:xfrm>
            <a:off x="525474" y="287366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429" name="Google Shape;429;p29"/>
          <p:cNvSpPr/>
          <p:nvPr/>
        </p:nvSpPr>
        <p:spPr>
          <a:xfrm rot="2700000">
            <a:off x="483259" y="30477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431" name="Google Shape;431;p29"/>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432" name="Google Shape;432;p29"/>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433" name="Google Shape;433;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8B315019-CA3B-80CD-BB87-727901F0FD72}"/>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2" name="Picture 1" descr="A machine with wires and a metal box&#10;&#10;Description automatically generated">
            <a:extLst>
              <a:ext uri="{FF2B5EF4-FFF2-40B4-BE49-F238E27FC236}">
                <a16:creationId xmlns:a16="http://schemas.microsoft.com/office/drawing/2014/main" id="{55422C65-6182-2108-9C54-3369554B22E0}"/>
              </a:ext>
            </a:extLst>
          </p:cNvPr>
          <p:cNvPicPr>
            <a:picLocks noChangeAspect="1"/>
          </p:cNvPicPr>
          <p:nvPr/>
        </p:nvPicPr>
        <p:blipFill>
          <a:blip r:embed="rId6"/>
          <a:stretch>
            <a:fillRect/>
          </a:stretch>
        </p:blipFill>
        <p:spPr>
          <a:xfrm>
            <a:off x="3076114" y="1007192"/>
            <a:ext cx="3342046" cy="1847851"/>
          </a:xfrm>
          <a:prstGeom prst="rect">
            <a:avLst/>
          </a:prstGeom>
        </p:spPr>
      </p:pic>
      <p:pic>
        <p:nvPicPr>
          <p:cNvPr id="4" name="Picture 3" descr="A plastic container with dirt in it&#10;&#10;Description automatically generated">
            <a:extLst>
              <a:ext uri="{FF2B5EF4-FFF2-40B4-BE49-F238E27FC236}">
                <a16:creationId xmlns:a16="http://schemas.microsoft.com/office/drawing/2014/main" id="{C14D3C38-869F-B92E-36D0-40957DB21306}"/>
              </a:ext>
            </a:extLst>
          </p:cNvPr>
          <p:cNvPicPr>
            <a:picLocks noChangeAspect="1"/>
          </p:cNvPicPr>
          <p:nvPr/>
        </p:nvPicPr>
        <p:blipFill>
          <a:blip r:embed="rId7"/>
          <a:stretch>
            <a:fillRect/>
          </a:stretch>
        </p:blipFill>
        <p:spPr>
          <a:xfrm>
            <a:off x="5495925" y="3090402"/>
            <a:ext cx="2973030" cy="167271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0"/>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9" name="Google Shape;439;p30"/>
          <p:cNvSpPr txBox="1"/>
          <p:nvPr/>
        </p:nvSpPr>
        <p:spPr>
          <a:xfrm>
            <a:off x="2911750" y="1370250"/>
            <a:ext cx="5854500" cy="147729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bg1"/>
                </a:solidFill>
                <a:latin typeface="Calibri"/>
                <a:cs typeface="Calibri"/>
              </a:rPr>
              <a:t>• </a:t>
            </a:r>
            <a:r>
              <a:rPr lang="en-US">
                <a:solidFill>
                  <a:srgbClr val="F2F2F2"/>
                </a:solidFill>
                <a:latin typeface="Calibri"/>
                <a:cs typeface="Calibri"/>
              </a:rPr>
              <a:t>The robotic arm is powered by a 12000 </a:t>
            </a:r>
            <a:r>
              <a:rPr lang="en-US" err="1">
                <a:solidFill>
                  <a:srgbClr val="F2F2F2"/>
                </a:solidFill>
                <a:latin typeface="Calibri"/>
                <a:cs typeface="Calibri"/>
              </a:rPr>
              <a:t>MaH</a:t>
            </a:r>
            <a:r>
              <a:rPr lang="en-US">
                <a:solidFill>
                  <a:srgbClr val="F2F2F2"/>
                </a:solidFill>
                <a:latin typeface="Calibri"/>
                <a:cs typeface="Calibri"/>
              </a:rPr>
              <a:t> 12.6V </a:t>
            </a:r>
            <a:r>
              <a:rPr lang="en-US" err="1">
                <a:solidFill>
                  <a:srgbClr val="F2F2F2"/>
                </a:solidFill>
                <a:latin typeface="Calibri"/>
                <a:cs typeface="Calibri"/>
              </a:rPr>
              <a:t>Jetfire</a:t>
            </a:r>
            <a:r>
              <a:rPr lang="en-US">
                <a:solidFill>
                  <a:srgbClr val="F2F2F2"/>
                </a:solidFill>
                <a:latin typeface="Calibri"/>
                <a:cs typeface="Calibri"/>
              </a:rPr>
              <a:t> LiPo Battery.</a:t>
            </a:r>
            <a:endParaRPr lang="en-US"/>
          </a:p>
          <a:p>
            <a:r>
              <a:rPr lang="en-US">
                <a:solidFill>
                  <a:schemeClr val="bg1"/>
                </a:solidFill>
                <a:latin typeface="Calibri"/>
                <a:cs typeface="Calibri"/>
              </a:rPr>
              <a:t>• </a:t>
            </a:r>
            <a:r>
              <a:rPr lang="en-US">
                <a:solidFill>
                  <a:srgbClr val="F2F2F2"/>
                </a:solidFill>
                <a:latin typeface="Calibri"/>
                <a:cs typeface="Calibri"/>
              </a:rPr>
              <a:t>The Science assembly also consists of 4 atmospheric and gas sensor assembled on a custom PCB using </a:t>
            </a:r>
            <a:r>
              <a:rPr lang="en-US" err="1">
                <a:solidFill>
                  <a:srgbClr val="F2F2F2"/>
                </a:solidFill>
                <a:latin typeface="Calibri"/>
                <a:cs typeface="Calibri"/>
              </a:rPr>
              <a:t>sensorboard</a:t>
            </a:r>
            <a:r>
              <a:rPr lang="en-US">
                <a:solidFill>
                  <a:srgbClr val="F2F2F2"/>
                </a:solidFill>
                <a:latin typeface="Calibri"/>
                <a:cs typeface="Calibri"/>
              </a:rPr>
              <a:t> PCB. The Arm PCB is integrated for motors on the assembly.</a:t>
            </a:r>
            <a:endParaRPr lang="en-US"/>
          </a:p>
          <a:p>
            <a:r>
              <a:rPr lang="en-US">
                <a:solidFill>
                  <a:schemeClr val="bg1"/>
                </a:solidFill>
                <a:latin typeface="Calibri"/>
                <a:cs typeface="Calibri"/>
              </a:rPr>
              <a:t>• </a:t>
            </a:r>
            <a:r>
              <a:rPr lang="en-US">
                <a:solidFill>
                  <a:srgbClr val="F2F2F2"/>
                </a:solidFill>
                <a:latin typeface="Calibri"/>
                <a:cs typeface="Calibri"/>
              </a:rPr>
              <a:t>Our batteries provides sufficient charge for the entire duration of the task.</a:t>
            </a:r>
            <a:endParaRPr lang="en-US"/>
          </a:p>
          <a:p>
            <a:r>
              <a:rPr lang="en-US">
                <a:solidFill>
                  <a:schemeClr val="bg1"/>
                </a:solidFill>
                <a:latin typeface="Calibri"/>
                <a:cs typeface="Calibri"/>
              </a:rPr>
              <a:t>• </a:t>
            </a:r>
            <a:r>
              <a:rPr lang="en-US">
                <a:solidFill>
                  <a:srgbClr val="F2F2F2"/>
                </a:solidFill>
                <a:latin typeface="Calibri"/>
                <a:cs typeface="Calibri"/>
              </a:rPr>
              <a:t>The whole rover along with the science assembly weighs around 40 Kg.</a:t>
            </a:r>
            <a:endParaRPr lang="en-US"/>
          </a:p>
        </p:txBody>
      </p:sp>
      <p:sp>
        <p:nvSpPr>
          <p:cNvPr id="440" name="Google Shape;440;p30"/>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txBox="1"/>
          <p:nvPr/>
        </p:nvSpPr>
        <p:spPr>
          <a:xfrm>
            <a:off x="525474" y="287178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resilience to noise and communication range (3-5 sentences)</a:t>
            </a:r>
            <a:endParaRPr sz="1400" b="0" i="0" u="none" strike="noStrike" cap="none">
              <a:solidFill>
                <a:srgbClr val="000000"/>
              </a:solidFill>
              <a:latin typeface="Arial"/>
              <a:ea typeface="Arial"/>
              <a:cs typeface="Arial"/>
              <a:sym typeface="Arial"/>
            </a:endParaRPr>
          </a:p>
        </p:txBody>
      </p:sp>
      <p:sp>
        <p:nvSpPr>
          <p:cNvPr id="442" name="Google Shape;442;p30"/>
          <p:cNvSpPr txBox="1"/>
          <p:nvPr/>
        </p:nvSpPr>
        <p:spPr>
          <a:xfrm>
            <a:off x="525475" y="3300750"/>
            <a:ext cx="2124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system's adequacy for its role in competition missions. (3-5 sentences)</a:t>
            </a: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rot="2700000">
            <a:off x="483259" y="3474816"/>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445" name="Google Shape;445;p30"/>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446" name="Google Shape;446;p30"/>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447" name="Google Shape;447;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7E33BF0A-9608-D213-45DB-A6E22BF845C1}"/>
              </a:ext>
            </a:extLst>
          </p:cNvPr>
          <p:cNvPicPr>
            <a:picLocks noChangeAspect="1"/>
          </p:cNvPicPr>
          <p:nvPr/>
        </p:nvPicPr>
        <p:blipFill>
          <a:blip r:embed="rId5"/>
          <a:stretch>
            <a:fillRect/>
          </a:stretch>
        </p:blipFill>
        <p:spPr>
          <a:xfrm>
            <a:off x="455538" y="4345654"/>
            <a:ext cx="1556960" cy="4700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8" name="Google Shape;98;p4"/>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paragraph of teams history including foundation date, attended competitions and experience. </a:t>
            </a:r>
            <a:endParaRPr sz="800" b="0" i="0" u="none" strike="noStrike" cap="none">
              <a:solidFill>
                <a:srgbClr val="999999"/>
              </a:solidFill>
              <a:latin typeface="Calibri"/>
              <a:ea typeface="Calibri"/>
              <a:cs typeface="Calibri"/>
              <a:sym typeface="Calibri"/>
            </a:endParaRPr>
          </a:p>
        </p:txBody>
      </p:sp>
      <p:sp>
        <p:nvSpPr>
          <p:cNvPr id="99" name="Google Shape;99;p4"/>
          <p:cNvSpPr txBox="1"/>
          <p:nvPr/>
        </p:nvSpPr>
        <p:spPr>
          <a:xfrm>
            <a:off x="2911750" y="1370250"/>
            <a:ext cx="5843243" cy="3200846"/>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b="0" i="0" u="none" strike="noStrike" baseline="0">
                <a:solidFill>
                  <a:schemeClr val="bg1"/>
                </a:solidFill>
                <a:latin typeface="Calibri"/>
                <a:ea typeface="Calibri" panose="020F0502020204030204" pitchFamily="34" charset="0"/>
              </a:rPr>
              <a:t>Project Kratos </a:t>
            </a:r>
            <a:r>
              <a:rPr lang="en-US">
                <a:solidFill>
                  <a:schemeClr val="bg1"/>
                </a:solidFill>
                <a:latin typeface="Calibri"/>
                <a:ea typeface="Calibri" panose="020F0502020204030204" pitchFamily="34" charset="0"/>
              </a:rPr>
              <a:t>was established on 12th May, </a:t>
            </a:r>
            <a:r>
              <a:rPr lang="en-US" b="0" i="0" u="none" strike="noStrike" baseline="0">
                <a:solidFill>
                  <a:schemeClr val="bg1"/>
                </a:solidFill>
                <a:latin typeface="Calibri"/>
                <a:ea typeface="Calibri" panose="020F0502020204030204" pitchFamily="34" charset="0"/>
              </a:rPr>
              <a:t>2018 </a:t>
            </a:r>
            <a:r>
              <a:rPr lang="en-US">
                <a:solidFill>
                  <a:schemeClr val="bg1"/>
                </a:solidFill>
                <a:latin typeface="Calibri"/>
                <a:ea typeface="Calibri" panose="020F0502020204030204" pitchFamily="34" charset="0"/>
              </a:rPr>
              <a:t>by </a:t>
            </a:r>
            <a:r>
              <a:rPr lang="en-US" b="0" i="0" u="none" strike="noStrike" baseline="0">
                <a:solidFill>
                  <a:schemeClr val="bg1"/>
                </a:solidFill>
                <a:latin typeface="Calibri"/>
                <a:ea typeface="Calibri" panose="020F0502020204030204" pitchFamily="34" charset="0"/>
              </a:rPr>
              <a:t>a group of students </a:t>
            </a:r>
            <a:r>
              <a:rPr lang="en-US">
                <a:solidFill>
                  <a:schemeClr val="bg1"/>
                </a:solidFill>
                <a:latin typeface="Calibri"/>
                <a:ea typeface="Calibri" panose="020F0502020204030204" pitchFamily="34" charset="0"/>
              </a:rPr>
              <a:t>from various academic disciplines.</a:t>
            </a:r>
            <a:r>
              <a:rPr lang="en-US" b="0" i="0" u="none" strike="noStrike" baseline="0">
                <a:solidFill>
                  <a:schemeClr val="bg1"/>
                </a:solidFill>
                <a:latin typeface="Calibri"/>
                <a:ea typeface="Calibri" panose="020F0502020204030204" pitchFamily="34" charset="0"/>
              </a:rPr>
              <a:t> The </a:t>
            </a:r>
            <a:r>
              <a:rPr lang="en-US">
                <a:solidFill>
                  <a:schemeClr val="bg1"/>
                </a:solidFill>
                <a:latin typeface="Calibri"/>
                <a:ea typeface="Calibri" panose="020F0502020204030204" pitchFamily="34" charset="0"/>
              </a:rPr>
              <a:t>project has participated in the </a:t>
            </a:r>
            <a:r>
              <a:rPr lang="en-US" b="0" i="0" u="none" strike="noStrike" baseline="0">
                <a:solidFill>
                  <a:schemeClr val="bg1"/>
                </a:solidFill>
                <a:latin typeface="Calibri"/>
                <a:ea typeface="Calibri" panose="020F0502020204030204" pitchFamily="34" charset="0"/>
              </a:rPr>
              <a:t>Indian </a:t>
            </a:r>
            <a:r>
              <a:rPr lang="en-US">
                <a:solidFill>
                  <a:schemeClr val="bg1"/>
                </a:solidFill>
                <a:latin typeface="Calibri"/>
                <a:ea typeface="Calibri" panose="020F0502020204030204" pitchFamily="34" charset="0"/>
              </a:rPr>
              <a:t>Rover Challenge</a:t>
            </a:r>
            <a:r>
              <a:rPr lang="en-US" b="0" i="0" u="none" strike="noStrike" baseline="0">
                <a:solidFill>
                  <a:schemeClr val="bg1"/>
                </a:solidFill>
                <a:latin typeface="Calibri"/>
                <a:ea typeface="Calibri" panose="020F0502020204030204" pitchFamily="34" charset="0"/>
              </a:rPr>
              <a:t> </a:t>
            </a:r>
            <a:r>
              <a:rPr lang="en-US">
                <a:solidFill>
                  <a:schemeClr val="bg1"/>
                </a:solidFill>
                <a:latin typeface="Calibri"/>
                <a:ea typeface="Calibri" panose="020F0502020204030204" pitchFamily="34" charset="0"/>
              </a:rPr>
              <a:t>2020</a:t>
            </a:r>
            <a:r>
              <a:rPr lang="en-US" b="0" i="0" u="none" strike="noStrike" baseline="0">
                <a:solidFill>
                  <a:schemeClr val="bg1"/>
                </a:solidFill>
                <a:latin typeface="Calibri"/>
                <a:ea typeface="Calibri" panose="020F0502020204030204" pitchFamily="34" charset="0"/>
              </a:rPr>
              <a:t>, the </a:t>
            </a:r>
            <a:r>
              <a:rPr lang="en-US">
                <a:solidFill>
                  <a:schemeClr val="bg1"/>
                </a:solidFill>
                <a:latin typeface="Calibri"/>
                <a:ea typeface="Calibri" panose="020F0502020204030204" pitchFamily="34" charset="0"/>
              </a:rPr>
              <a:t>International Mars Hackathon (IMH) conducted by </a:t>
            </a:r>
            <a:r>
              <a:rPr lang="en-US" err="1">
                <a:solidFill>
                  <a:schemeClr val="bg1"/>
                </a:solidFill>
                <a:latin typeface="Calibri"/>
                <a:ea typeface="Calibri" panose="020F0502020204030204" pitchFamily="34" charset="0"/>
              </a:rPr>
              <a:t>MSSA,International</a:t>
            </a:r>
            <a:r>
              <a:rPr lang="en-US">
                <a:solidFill>
                  <a:schemeClr val="bg1"/>
                </a:solidFill>
                <a:latin typeface="Calibri"/>
                <a:ea typeface="Calibri" panose="020F0502020204030204" pitchFamily="34" charset="0"/>
              </a:rPr>
              <a:t> Rover Design Challenge (IRDC) 2021 </a:t>
            </a:r>
            <a:r>
              <a:rPr lang="en-US" b="0" i="0" u="none" strike="noStrike" baseline="0">
                <a:solidFill>
                  <a:schemeClr val="bg1"/>
                </a:solidFill>
                <a:latin typeface="Calibri"/>
                <a:ea typeface="Calibri" panose="020F0502020204030204" pitchFamily="34" charset="0"/>
              </a:rPr>
              <a:t>and </a:t>
            </a:r>
            <a:r>
              <a:rPr lang="en-US">
                <a:solidFill>
                  <a:schemeClr val="bg1"/>
                </a:solidFill>
                <a:latin typeface="Calibri"/>
                <a:ea typeface="Calibri" panose="020F0502020204030204" pitchFamily="34" charset="0"/>
              </a:rPr>
              <a:t>URC 2022. At </a:t>
            </a:r>
            <a:r>
              <a:rPr lang="en-US" b="0" i="0" u="none" strike="noStrike" baseline="0">
                <a:solidFill>
                  <a:schemeClr val="bg1"/>
                </a:solidFill>
                <a:latin typeface="Calibri"/>
                <a:ea typeface="Calibri" panose="020F0502020204030204" pitchFamily="34" charset="0"/>
              </a:rPr>
              <a:t>the</a:t>
            </a:r>
            <a:endParaRPr lang="en-US">
              <a:solidFill>
                <a:schemeClr val="bg1"/>
              </a:solidFill>
              <a:latin typeface="Calibri"/>
            </a:endParaRPr>
          </a:p>
          <a:p>
            <a:r>
              <a:rPr lang="en-US">
                <a:solidFill>
                  <a:schemeClr val="bg1"/>
                </a:solidFill>
                <a:latin typeface="Calibri"/>
                <a:ea typeface="Calibri" panose="020F0502020204030204" pitchFamily="34" charset="0"/>
              </a:rPr>
              <a:t>International Rover Challenge 2020, Project Kratos had qualified top</a:t>
            </a:r>
            <a:r>
              <a:rPr lang="en-US" b="0" i="0" u="none" strike="noStrike" baseline="0">
                <a:solidFill>
                  <a:schemeClr val="bg1"/>
                </a:solidFill>
                <a:latin typeface="Calibri"/>
                <a:ea typeface="Calibri" panose="020F0502020204030204" pitchFamily="34" charset="0"/>
              </a:rPr>
              <a:t> among the</a:t>
            </a:r>
            <a:r>
              <a:rPr lang="en-US">
                <a:solidFill>
                  <a:schemeClr val="bg1"/>
                </a:solidFill>
                <a:latin typeface="Calibri"/>
                <a:ea typeface="Calibri" panose="020F0502020204030204" pitchFamily="34" charset="0"/>
              </a:rPr>
              <a:t> new teams and has also won the overall excellence award in the 2023 edition of the same competition.</a:t>
            </a:r>
            <a:endParaRPr lang="en-US">
              <a:solidFill>
                <a:schemeClr val="bg1"/>
              </a:solidFill>
              <a:latin typeface="Calibri"/>
            </a:endParaRPr>
          </a:p>
          <a:p>
            <a:r>
              <a:rPr lang="en-US">
                <a:solidFill>
                  <a:schemeClr val="bg1"/>
                </a:solidFill>
                <a:latin typeface="Calibri"/>
                <a:ea typeface="Calibri" panose="020F0502020204030204" pitchFamily="34" charset="0"/>
              </a:rPr>
              <a:t>In the</a:t>
            </a:r>
            <a:r>
              <a:rPr lang="en-US" b="0" i="0" u="none" strike="noStrike" baseline="0">
                <a:solidFill>
                  <a:schemeClr val="bg1"/>
                </a:solidFill>
                <a:latin typeface="Calibri"/>
                <a:ea typeface="Calibri" panose="020F0502020204030204" pitchFamily="34" charset="0"/>
              </a:rPr>
              <a:t> </a:t>
            </a:r>
            <a:r>
              <a:rPr lang="en-US">
                <a:solidFill>
                  <a:schemeClr val="bg1"/>
                </a:solidFill>
                <a:latin typeface="Calibri"/>
                <a:ea typeface="Calibri" panose="020F0502020204030204" pitchFamily="34" charset="0"/>
              </a:rPr>
              <a:t>University Rover Challenge (URC 2022) which takes place annually at the Mars Desert Research Station in Utah USA, t</a:t>
            </a:r>
            <a:r>
              <a:rPr lang="en-US">
                <a:solidFill>
                  <a:schemeClr val="bg1"/>
                </a:solidFill>
                <a:latin typeface="Calibri"/>
                <a:ea typeface="Calibri" panose="020F0502020204030204" pitchFamily="34" charset="0"/>
                <a:cs typeface="Calibri"/>
              </a:rPr>
              <a:t>he</a:t>
            </a:r>
            <a:r>
              <a:rPr lang="en-US" b="0" i="0" u="none" strike="noStrike" baseline="0">
                <a:solidFill>
                  <a:schemeClr val="bg1"/>
                </a:solidFill>
                <a:latin typeface="Calibri"/>
                <a:ea typeface="Calibri" panose="020F0502020204030204" pitchFamily="34" charset="0"/>
                <a:cs typeface="Calibri"/>
              </a:rPr>
              <a:t> team placed 1st in India, 2nd in Asia, and 20th globally.</a:t>
            </a:r>
            <a:r>
              <a:rPr lang="en-US">
                <a:solidFill>
                  <a:schemeClr val="bg1"/>
                </a:solidFill>
                <a:latin typeface="Calibri"/>
                <a:ea typeface="Calibri" panose="020F0502020204030204" pitchFamily="34" charset="0"/>
                <a:cs typeface="Calibri"/>
              </a:rPr>
              <a:t>  </a:t>
            </a:r>
            <a:r>
              <a:rPr lang="en-IN">
                <a:solidFill>
                  <a:schemeClr val="bg1"/>
                </a:solidFill>
                <a:latin typeface="Calibri"/>
                <a:ea typeface="Calibri" panose="020F0502020204030204" pitchFamily="34" charset="0"/>
                <a:cs typeface="Calibri"/>
                <a:sym typeface="Calibri"/>
              </a:rPr>
              <a:t> </a:t>
            </a:r>
            <a:endParaRPr lang="en-IN">
              <a:solidFill>
                <a:schemeClr val="bg1"/>
              </a:solidFill>
              <a:latin typeface="Calibri"/>
              <a:ea typeface="Calibri" panose="020F0502020204030204" pitchFamily="34" charset="0"/>
              <a:cs typeface="Calibri" panose="020F0502020204030204" pitchFamily="34" charset="0"/>
            </a:endParaRPr>
          </a:p>
          <a:p>
            <a:r>
              <a:rPr lang="en-IN">
                <a:solidFill>
                  <a:schemeClr val="bg1"/>
                </a:solidFill>
                <a:latin typeface="Calibri"/>
              </a:rPr>
              <a:t>In the Anatolian Rover Challenge’22 (ARC) which was held in Istanbul, Turkey. The team secured 2nd place overall and missed out on 1st position only by a difference of 2 points. The team was also awarded the best ‘Autonomous and Controls Vertical’ and the best ‘Science Vertical’.</a:t>
            </a:r>
          </a:p>
        </p:txBody>
      </p:sp>
      <p:sp>
        <p:nvSpPr>
          <p:cNvPr id="100" name="Google Shape;100;p4"/>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sp>
        <p:nvSpPr>
          <p:cNvPr id="102" name="Google Shape;102;p4"/>
          <p:cNvSpPr txBox="1"/>
          <p:nvPr/>
        </p:nvSpPr>
        <p:spPr>
          <a:xfrm>
            <a:off x="456759" y="4306019"/>
            <a:ext cx="1623502" cy="40006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03" name="Google Shape;103;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4" name="Google Shape;104;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2" name="Picture 1" descr="A black and white logo&#10;&#10;Description automatically generated">
            <a:extLst>
              <a:ext uri="{FF2B5EF4-FFF2-40B4-BE49-F238E27FC236}">
                <a16:creationId xmlns:a16="http://schemas.microsoft.com/office/drawing/2014/main" id="{4C108DC3-9B25-CD9D-A5AE-455F1B2AEB19}"/>
              </a:ext>
            </a:extLst>
          </p:cNvPr>
          <p:cNvPicPr>
            <a:picLocks noChangeAspect="1"/>
          </p:cNvPicPr>
          <p:nvPr/>
        </p:nvPicPr>
        <p:blipFill>
          <a:blip r:embed="rId5"/>
          <a:stretch>
            <a:fillRect/>
          </a:stretch>
        </p:blipFill>
        <p:spPr>
          <a:xfrm>
            <a:off x="455538" y="4271753"/>
            <a:ext cx="1556960" cy="4700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0" name="Google Shape;110;p5"/>
          <p:cNvSpPr txBox="1"/>
          <p:nvPr/>
        </p:nvSpPr>
        <p:spPr>
          <a:xfrm>
            <a:off x="532402" y="2043770"/>
            <a:ext cx="2008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table of active members including following information: Name, University Major</a:t>
            </a:r>
            <a:r>
              <a:rPr lang="tr-TR" sz="700" b="0" i="0" u="none" strike="noStrike" cap="none">
                <a:solidFill>
                  <a:srgbClr val="999999"/>
                </a:solidFill>
                <a:latin typeface="Arial"/>
                <a:ea typeface="Arial"/>
                <a:cs typeface="Arial"/>
                <a:sym typeface="Arial"/>
              </a:rPr>
              <a:t>*</a:t>
            </a:r>
            <a:r>
              <a:rPr lang="tr-TR" sz="800" b="0" i="0" u="none" strike="noStrike" cap="none">
                <a:solidFill>
                  <a:srgbClr val="999999"/>
                </a:solidFill>
                <a:latin typeface="Arial"/>
                <a:ea typeface="Arial"/>
                <a:cs typeface="Arial"/>
                <a:sym typeface="Arial"/>
              </a:rPr>
              <a:t>, and duty in the team.</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700" b="0" i="0" u="none" strike="noStrike" cap="none">
                <a:solidFill>
                  <a:srgbClr val="999999"/>
                </a:solidFill>
                <a:latin typeface="Arial"/>
                <a:ea typeface="Arial"/>
                <a:cs typeface="Arial"/>
                <a:sym typeface="Arial"/>
              </a:rPr>
              <a:t>* University majors should be written without abbreviations.</a:t>
            </a:r>
            <a:endParaRPr sz="700" b="0" i="0" u="none" strike="noStrike" cap="none">
              <a:solidFill>
                <a:srgbClr val="999999"/>
              </a:solidFill>
              <a:latin typeface="Arial"/>
              <a:ea typeface="Arial"/>
              <a:cs typeface="Arial"/>
              <a:sym typeface="Arial"/>
            </a:endParaRPr>
          </a:p>
        </p:txBody>
      </p:sp>
      <p:sp>
        <p:nvSpPr>
          <p:cNvPr id="112" name="Google Shape;112;p5"/>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sp>
        <p:nvSpPr>
          <p:cNvPr id="114" name="Google Shape;114;p5"/>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Picture 2" descr="A black and white logo&#10;&#10;Description automatically generated">
            <a:extLst>
              <a:ext uri="{FF2B5EF4-FFF2-40B4-BE49-F238E27FC236}">
                <a16:creationId xmlns:a16="http://schemas.microsoft.com/office/drawing/2014/main" id="{D8EDC22D-2DA3-3691-8665-B7F7CC9D03E5}"/>
              </a:ext>
            </a:extLst>
          </p:cNvPr>
          <p:cNvPicPr>
            <a:picLocks noChangeAspect="1"/>
          </p:cNvPicPr>
          <p:nvPr/>
        </p:nvPicPr>
        <p:blipFill>
          <a:blip r:embed="rId5"/>
          <a:stretch>
            <a:fillRect/>
          </a:stretch>
        </p:blipFill>
        <p:spPr>
          <a:xfrm>
            <a:off x="455538" y="4345654"/>
            <a:ext cx="1556960" cy="470003"/>
          </a:xfrm>
          <a:prstGeom prst="rect">
            <a:avLst/>
          </a:prstGeom>
        </p:spPr>
      </p:pic>
      <p:graphicFrame>
        <p:nvGraphicFramePr>
          <p:cNvPr id="2" name="Table 1">
            <a:extLst>
              <a:ext uri="{FF2B5EF4-FFF2-40B4-BE49-F238E27FC236}">
                <a16:creationId xmlns:a16="http://schemas.microsoft.com/office/drawing/2014/main" id="{A7A3C45C-10C7-9092-B7F0-FCD7846740A5}"/>
              </a:ext>
            </a:extLst>
          </p:cNvPr>
          <p:cNvGraphicFramePr>
            <a:graphicFrameLocks noGrp="1"/>
          </p:cNvGraphicFramePr>
          <p:nvPr>
            <p:extLst>
              <p:ext uri="{D42A27DB-BD31-4B8C-83A1-F6EECF244321}">
                <p14:modId xmlns:p14="http://schemas.microsoft.com/office/powerpoint/2010/main" val="870474773"/>
              </p:ext>
            </p:extLst>
          </p:nvPr>
        </p:nvGraphicFramePr>
        <p:xfrm>
          <a:off x="2942459" y="941114"/>
          <a:ext cx="5459070" cy="3983107"/>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1578643631"/>
                    </a:ext>
                  </a:extLst>
                </a:gridCol>
                <a:gridCol w="2120460">
                  <a:extLst>
                    <a:ext uri="{9D8B030D-6E8A-4147-A177-3AD203B41FA5}">
                      <a16:colId xmlns:a16="http://schemas.microsoft.com/office/drawing/2014/main" val="1817460642"/>
                    </a:ext>
                  </a:extLst>
                </a:gridCol>
                <a:gridCol w="1631730">
                  <a:extLst>
                    <a:ext uri="{9D8B030D-6E8A-4147-A177-3AD203B41FA5}">
                      <a16:colId xmlns:a16="http://schemas.microsoft.com/office/drawing/2014/main" val="90433765"/>
                    </a:ext>
                  </a:extLst>
                </a:gridCol>
              </a:tblGrid>
              <a:tr h="351301">
                <a:tc>
                  <a:txBody>
                    <a:bodyPr/>
                    <a:lstStyle/>
                    <a:p>
                      <a:r>
                        <a:rPr lang="en-US">
                          <a:latin typeface="Calibri"/>
                        </a:rPr>
                        <a:t>Name </a:t>
                      </a:r>
                    </a:p>
                  </a:txBody>
                  <a:tcPr/>
                </a:tc>
                <a:tc>
                  <a:txBody>
                    <a:bodyPr/>
                    <a:lstStyle/>
                    <a:p>
                      <a:r>
                        <a:rPr lang="en-US">
                          <a:latin typeface="Calibri"/>
                        </a:rPr>
                        <a:t>University Major</a:t>
                      </a:r>
                    </a:p>
                  </a:txBody>
                  <a:tcPr/>
                </a:tc>
                <a:tc>
                  <a:txBody>
                    <a:bodyPr/>
                    <a:lstStyle/>
                    <a:p>
                      <a:pPr lvl="0">
                        <a:buNone/>
                      </a:pPr>
                      <a:r>
                        <a:rPr lang="en-US">
                          <a:latin typeface="Calibri"/>
                        </a:rPr>
                        <a:t>Team Designation</a:t>
                      </a:r>
                    </a:p>
                  </a:txBody>
                  <a:tcPr/>
                </a:tc>
                <a:extLst>
                  <a:ext uri="{0D108BD9-81ED-4DB2-BD59-A6C34878D82A}">
                    <a16:rowId xmlns:a16="http://schemas.microsoft.com/office/drawing/2014/main" val="1762640593"/>
                  </a:ext>
                </a:extLst>
              </a:tr>
              <a:tr h="253717">
                <a:tc>
                  <a:txBody>
                    <a:bodyPr/>
                    <a:lstStyle/>
                    <a:p>
                      <a:r>
                        <a:rPr lang="en-US">
                          <a:latin typeface="Calibri"/>
                        </a:rPr>
                        <a:t>Vyomesh Bhatt</a:t>
                      </a:r>
                    </a:p>
                  </a:txBody>
                  <a:tcPr/>
                </a:tc>
                <a:tc>
                  <a:txBody>
                    <a:bodyPr/>
                    <a:lstStyle/>
                    <a:p>
                      <a:r>
                        <a:rPr lang="en-US">
                          <a:latin typeface="Calibri"/>
                        </a:rPr>
                        <a:t>Mathematics+ Electronics</a:t>
                      </a:r>
                    </a:p>
                  </a:txBody>
                  <a:tcPr/>
                </a:tc>
                <a:tc>
                  <a:txBody>
                    <a:bodyPr/>
                    <a:lstStyle/>
                    <a:p>
                      <a:r>
                        <a:rPr lang="en-US">
                          <a:latin typeface="Calibri"/>
                        </a:rPr>
                        <a:t>Team Lead</a:t>
                      </a:r>
                    </a:p>
                  </a:txBody>
                  <a:tcPr/>
                </a:tc>
                <a:extLst>
                  <a:ext uri="{0D108BD9-81ED-4DB2-BD59-A6C34878D82A}">
                    <a16:rowId xmlns:a16="http://schemas.microsoft.com/office/drawing/2014/main" val="4026007080"/>
                  </a:ext>
                </a:extLst>
              </a:tr>
              <a:tr h="253717">
                <a:tc>
                  <a:txBody>
                    <a:bodyPr/>
                    <a:lstStyle/>
                    <a:p>
                      <a:r>
                        <a:rPr lang="en-US">
                          <a:latin typeface="Calibri"/>
                        </a:rPr>
                        <a:t>Akash Bhosale</a:t>
                      </a:r>
                    </a:p>
                  </a:txBody>
                  <a:tcPr/>
                </a:tc>
                <a:tc>
                  <a:txBody>
                    <a:bodyPr/>
                    <a:lstStyle/>
                    <a:p>
                      <a:r>
                        <a:rPr lang="en-US">
                          <a:latin typeface="Calibri"/>
                        </a:rPr>
                        <a:t>Electronics</a:t>
                      </a:r>
                    </a:p>
                  </a:txBody>
                  <a:tcPr/>
                </a:tc>
                <a:tc>
                  <a:txBody>
                    <a:bodyPr/>
                    <a:lstStyle/>
                    <a:p>
                      <a:r>
                        <a:rPr lang="en-US">
                          <a:latin typeface="Calibri"/>
                        </a:rPr>
                        <a:t>Vice-Lead</a:t>
                      </a:r>
                    </a:p>
                  </a:txBody>
                  <a:tcPr/>
                </a:tc>
                <a:extLst>
                  <a:ext uri="{0D108BD9-81ED-4DB2-BD59-A6C34878D82A}">
                    <a16:rowId xmlns:a16="http://schemas.microsoft.com/office/drawing/2014/main" val="1192310494"/>
                  </a:ext>
                </a:extLst>
              </a:tr>
              <a:tr h="351301">
                <a:tc>
                  <a:txBody>
                    <a:bodyPr/>
                    <a:lstStyle/>
                    <a:p>
                      <a:r>
                        <a:rPr lang="en-US">
                          <a:latin typeface="Calibri"/>
                        </a:rPr>
                        <a:t>Himanshu Kuril</a:t>
                      </a:r>
                    </a:p>
                  </a:txBody>
                  <a:tcPr/>
                </a:tc>
                <a:tc>
                  <a:txBody>
                    <a:bodyPr/>
                    <a:lstStyle/>
                    <a:p>
                      <a:r>
                        <a:rPr lang="en-US">
                          <a:latin typeface="Calibri"/>
                        </a:rPr>
                        <a:t>Mechanical</a:t>
                      </a:r>
                    </a:p>
                  </a:txBody>
                  <a:tcPr/>
                </a:tc>
                <a:tc>
                  <a:txBody>
                    <a:bodyPr/>
                    <a:lstStyle/>
                    <a:p>
                      <a:r>
                        <a:rPr lang="en-US">
                          <a:latin typeface="Calibri"/>
                        </a:rPr>
                        <a:t>Operations Lead</a:t>
                      </a:r>
                    </a:p>
                  </a:txBody>
                  <a:tcPr/>
                </a:tc>
                <a:extLst>
                  <a:ext uri="{0D108BD9-81ED-4DB2-BD59-A6C34878D82A}">
                    <a16:rowId xmlns:a16="http://schemas.microsoft.com/office/drawing/2014/main" val="3773343832"/>
                  </a:ext>
                </a:extLst>
              </a:tr>
              <a:tr h="253717">
                <a:tc>
                  <a:txBody>
                    <a:bodyPr/>
                    <a:lstStyle/>
                    <a:p>
                      <a:r>
                        <a:rPr lang="en-US">
                          <a:latin typeface="Calibri"/>
                        </a:rPr>
                        <a:t>Manan Agarwal</a:t>
                      </a:r>
                    </a:p>
                  </a:txBody>
                  <a:tcPr/>
                </a:tc>
                <a:tc>
                  <a:txBody>
                    <a:bodyPr/>
                    <a:lstStyle/>
                    <a:p>
                      <a:r>
                        <a:rPr lang="en-US">
                          <a:latin typeface="Calibri"/>
                        </a:rPr>
                        <a:t>Physics+ Electronics</a:t>
                      </a:r>
                    </a:p>
                  </a:txBody>
                  <a:tcPr/>
                </a:tc>
                <a:tc>
                  <a:txBody>
                    <a:bodyPr/>
                    <a:lstStyle/>
                    <a:p>
                      <a:r>
                        <a:rPr lang="en-US">
                          <a:latin typeface="Calibri"/>
                        </a:rPr>
                        <a:t>Controls Lead</a:t>
                      </a:r>
                    </a:p>
                  </a:txBody>
                  <a:tcPr/>
                </a:tc>
                <a:extLst>
                  <a:ext uri="{0D108BD9-81ED-4DB2-BD59-A6C34878D82A}">
                    <a16:rowId xmlns:a16="http://schemas.microsoft.com/office/drawing/2014/main" val="2498580839"/>
                  </a:ext>
                </a:extLst>
              </a:tr>
              <a:tr h="253717">
                <a:tc>
                  <a:txBody>
                    <a:bodyPr/>
                    <a:lstStyle/>
                    <a:p>
                      <a:r>
                        <a:rPr lang="en-US">
                          <a:latin typeface="Calibri"/>
                        </a:rPr>
                        <a:t>Kaustubh Saoji</a:t>
                      </a:r>
                    </a:p>
                  </a:txBody>
                  <a:tcPr/>
                </a:tc>
                <a:tc>
                  <a:txBody>
                    <a:bodyPr/>
                    <a:lstStyle/>
                    <a:p>
                      <a:r>
                        <a:rPr lang="en-US">
                          <a:latin typeface="Calibri"/>
                        </a:rPr>
                        <a:t>Biology + Electronics</a:t>
                      </a:r>
                    </a:p>
                  </a:txBody>
                  <a:tcPr/>
                </a:tc>
                <a:tc>
                  <a:txBody>
                    <a:bodyPr/>
                    <a:lstStyle/>
                    <a:p>
                      <a:r>
                        <a:rPr lang="en-US">
                          <a:latin typeface="Calibri"/>
                        </a:rPr>
                        <a:t>Science Lead</a:t>
                      </a:r>
                    </a:p>
                  </a:txBody>
                  <a:tcPr/>
                </a:tc>
                <a:extLst>
                  <a:ext uri="{0D108BD9-81ED-4DB2-BD59-A6C34878D82A}">
                    <a16:rowId xmlns:a16="http://schemas.microsoft.com/office/drawing/2014/main" val="1891640884"/>
                  </a:ext>
                </a:extLst>
              </a:tr>
              <a:tr h="351301">
                <a:tc>
                  <a:txBody>
                    <a:bodyPr/>
                    <a:lstStyle/>
                    <a:p>
                      <a:r>
                        <a:rPr lang="en-US">
                          <a:latin typeface="Calibri"/>
                        </a:rPr>
                        <a:t>Sohil Khan</a:t>
                      </a:r>
                    </a:p>
                  </a:txBody>
                  <a:tcPr/>
                </a:tc>
                <a:tc>
                  <a:txBody>
                    <a:bodyPr/>
                    <a:lstStyle/>
                    <a:p>
                      <a:r>
                        <a:rPr lang="en-US">
                          <a:latin typeface="Calibri"/>
                        </a:rPr>
                        <a:t>Electronics</a:t>
                      </a:r>
                    </a:p>
                  </a:txBody>
                  <a:tcPr/>
                </a:tc>
                <a:tc>
                  <a:txBody>
                    <a:bodyPr/>
                    <a:lstStyle/>
                    <a:p>
                      <a:pPr lvl="0">
                        <a:buNone/>
                      </a:pPr>
                      <a:r>
                        <a:rPr lang="en-US">
                          <a:latin typeface="Calibri"/>
                        </a:rPr>
                        <a:t>Autonomous Lead</a:t>
                      </a:r>
                    </a:p>
                  </a:txBody>
                  <a:tcPr/>
                </a:tc>
                <a:extLst>
                  <a:ext uri="{0D108BD9-81ED-4DB2-BD59-A6C34878D82A}">
                    <a16:rowId xmlns:a16="http://schemas.microsoft.com/office/drawing/2014/main" val="753285142"/>
                  </a:ext>
                </a:extLst>
              </a:tr>
              <a:tr h="351301">
                <a:tc>
                  <a:txBody>
                    <a:bodyPr/>
                    <a:lstStyle/>
                    <a:p>
                      <a:r>
                        <a:rPr lang="en-US">
                          <a:latin typeface="Calibri"/>
                        </a:rPr>
                        <a:t>Shiven Upadhyay</a:t>
                      </a:r>
                    </a:p>
                  </a:txBody>
                  <a:tcPr/>
                </a:tc>
                <a:tc>
                  <a:txBody>
                    <a:bodyPr/>
                    <a:lstStyle/>
                    <a:p>
                      <a:r>
                        <a:rPr lang="en-US">
                          <a:latin typeface="Calibri"/>
                        </a:rPr>
                        <a:t>Electronics</a:t>
                      </a:r>
                    </a:p>
                  </a:txBody>
                  <a:tcPr/>
                </a:tc>
                <a:tc>
                  <a:txBody>
                    <a:bodyPr/>
                    <a:lstStyle/>
                    <a:p>
                      <a:r>
                        <a:rPr lang="en-US">
                          <a:latin typeface="Calibri"/>
                        </a:rPr>
                        <a:t>Electronics Lead</a:t>
                      </a:r>
                    </a:p>
                  </a:txBody>
                  <a:tcPr/>
                </a:tc>
                <a:extLst>
                  <a:ext uri="{0D108BD9-81ED-4DB2-BD59-A6C34878D82A}">
                    <a16:rowId xmlns:a16="http://schemas.microsoft.com/office/drawing/2014/main" val="3226633272"/>
                  </a:ext>
                </a:extLst>
              </a:tr>
              <a:tr h="351301">
                <a:tc>
                  <a:txBody>
                    <a:bodyPr/>
                    <a:lstStyle/>
                    <a:p>
                      <a:pPr lvl="0">
                        <a:buNone/>
                      </a:pPr>
                      <a:r>
                        <a:rPr lang="en-US">
                          <a:latin typeface="Calibri"/>
                        </a:rPr>
                        <a:t>Jai Aditya</a:t>
                      </a:r>
                    </a:p>
                  </a:txBody>
                  <a:tcPr/>
                </a:tc>
                <a:tc>
                  <a:txBody>
                    <a:bodyPr/>
                    <a:lstStyle/>
                    <a:p>
                      <a:pPr lvl="0">
                        <a:buNone/>
                      </a:pPr>
                      <a:r>
                        <a:rPr lang="en-US">
                          <a:latin typeface="Calibri"/>
                        </a:rPr>
                        <a:t>Electronics </a:t>
                      </a:r>
                    </a:p>
                  </a:txBody>
                  <a:tcPr/>
                </a:tc>
                <a:tc>
                  <a:txBody>
                    <a:bodyPr/>
                    <a:lstStyle/>
                    <a:p>
                      <a:pPr lvl="0">
                        <a:buNone/>
                      </a:pPr>
                      <a:r>
                        <a:rPr lang="en-US">
                          <a:latin typeface="Calibri"/>
                        </a:rPr>
                        <a:t>Electronics Lead</a:t>
                      </a:r>
                    </a:p>
                  </a:txBody>
                  <a:tcPr/>
                </a:tc>
                <a:extLst>
                  <a:ext uri="{0D108BD9-81ED-4DB2-BD59-A6C34878D82A}">
                    <a16:rowId xmlns:a16="http://schemas.microsoft.com/office/drawing/2014/main" val="801754318"/>
                  </a:ext>
                </a:extLst>
              </a:tr>
              <a:tr h="351301">
                <a:tc>
                  <a:txBody>
                    <a:bodyPr/>
                    <a:lstStyle/>
                    <a:p>
                      <a:pPr lvl="0">
                        <a:buNone/>
                      </a:pPr>
                      <a:r>
                        <a:rPr lang="en-US">
                          <a:latin typeface="Calibri"/>
                        </a:rPr>
                        <a:t>Samar Siddiqui </a:t>
                      </a:r>
                    </a:p>
                  </a:txBody>
                  <a:tcPr/>
                </a:tc>
                <a:tc>
                  <a:txBody>
                    <a:bodyPr/>
                    <a:lstStyle/>
                    <a:p>
                      <a:pPr lvl="0">
                        <a:buNone/>
                      </a:pPr>
                      <a:r>
                        <a:rPr lang="en-US">
                          <a:latin typeface="Calibri"/>
                        </a:rPr>
                        <a:t>Computer Science</a:t>
                      </a:r>
                    </a:p>
                  </a:txBody>
                  <a:tcPr/>
                </a:tc>
                <a:tc>
                  <a:txBody>
                    <a:bodyPr/>
                    <a:lstStyle/>
                    <a:p>
                      <a:pPr lvl="0">
                        <a:buNone/>
                      </a:pPr>
                      <a:r>
                        <a:rPr lang="en-US">
                          <a:latin typeface="Calibri"/>
                        </a:rPr>
                        <a:t>Mechanical Lead</a:t>
                      </a:r>
                    </a:p>
                  </a:txBody>
                  <a:tcPr/>
                </a:tc>
                <a:extLst>
                  <a:ext uri="{0D108BD9-81ED-4DB2-BD59-A6C34878D82A}">
                    <a16:rowId xmlns:a16="http://schemas.microsoft.com/office/drawing/2014/main" val="2547189275"/>
                  </a:ext>
                </a:extLst>
              </a:tr>
              <a:tr h="351301">
                <a:tc>
                  <a:txBody>
                    <a:bodyPr/>
                    <a:lstStyle/>
                    <a:p>
                      <a:pPr lvl="0">
                        <a:buNone/>
                      </a:pPr>
                      <a:r>
                        <a:rPr lang="en-US">
                          <a:latin typeface="Calibri"/>
                        </a:rPr>
                        <a:t>Arnav Deshmukh</a:t>
                      </a:r>
                      <a:endParaRPr lang="en-US"/>
                    </a:p>
                  </a:txBody>
                  <a:tcPr/>
                </a:tc>
                <a:tc>
                  <a:txBody>
                    <a:bodyPr/>
                    <a:lstStyle/>
                    <a:p>
                      <a:pPr lvl="0">
                        <a:buNone/>
                      </a:pPr>
                      <a:r>
                        <a:rPr lang="en-US">
                          <a:latin typeface="Calibri"/>
                        </a:rPr>
                        <a:t>Mechanical</a:t>
                      </a:r>
                    </a:p>
                  </a:txBody>
                  <a:tcPr/>
                </a:tc>
                <a:tc>
                  <a:txBody>
                    <a:bodyPr/>
                    <a:lstStyle/>
                    <a:p>
                      <a:pPr lvl="0">
                        <a:buNone/>
                      </a:pPr>
                      <a:r>
                        <a:rPr lang="en-US">
                          <a:latin typeface="Calibri"/>
                        </a:rPr>
                        <a:t>Mechanical Lead</a:t>
                      </a:r>
                    </a:p>
                  </a:txBody>
                  <a:tcPr/>
                </a:tc>
                <a:extLst>
                  <a:ext uri="{0D108BD9-81ED-4DB2-BD59-A6C34878D82A}">
                    <a16:rowId xmlns:a16="http://schemas.microsoft.com/office/drawing/2014/main" val="2522322802"/>
                  </a:ext>
                </a:extLst>
              </a:tr>
              <a:tr h="253717">
                <a:tc>
                  <a:txBody>
                    <a:bodyPr/>
                    <a:lstStyle/>
                    <a:p>
                      <a:pPr lvl="0">
                        <a:buNone/>
                      </a:pPr>
                      <a:r>
                        <a:rPr lang="en-US">
                          <a:latin typeface="Calibri"/>
                        </a:rPr>
                        <a:t>Rajiv Galgali</a:t>
                      </a:r>
                    </a:p>
                  </a:txBody>
                  <a:tcPr/>
                </a:tc>
                <a:tc>
                  <a:txBody>
                    <a:bodyPr/>
                    <a:lstStyle/>
                    <a:p>
                      <a:pPr lvl="0">
                        <a:buNone/>
                      </a:pPr>
                      <a:r>
                        <a:rPr lang="en-US">
                          <a:latin typeface="Calibri"/>
                        </a:rPr>
                        <a:t>Electronics </a:t>
                      </a:r>
                    </a:p>
                  </a:txBody>
                  <a:tcPr/>
                </a:tc>
                <a:tc>
                  <a:txBody>
                    <a:bodyPr/>
                    <a:lstStyle/>
                    <a:p>
                      <a:pPr lvl="0">
                        <a:buNone/>
                      </a:pPr>
                      <a:r>
                        <a:rPr lang="en-US">
                          <a:latin typeface="Calibri"/>
                        </a:rPr>
                        <a:t>Power Lead</a:t>
                      </a:r>
                    </a:p>
                  </a:txBody>
                  <a:tcPr/>
                </a:tc>
                <a:extLst>
                  <a:ext uri="{0D108BD9-81ED-4DB2-BD59-A6C34878D82A}">
                    <a16:rowId xmlns:a16="http://schemas.microsoft.com/office/drawing/2014/main" val="48938697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g124afb1094a_0_0"/>
          <p:cNvSpPr txBox="1"/>
          <p:nvPr/>
        </p:nvSpPr>
        <p:spPr>
          <a:xfrm>
            <a:off x="532402" y="125333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2" name="Google Shape;122;g124afb1094a_0_0"/>
          <p:cNvSpPr txBox="1"/>
          <p:nvPr/>
        </p:nvSpPr>
        <p:spPr>
          <a:xfrm>
            <a:off x="532402" y="216677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photo/screenshot of the whole or part of the team.</a:t>
            </a:r>
            <a:endParaRPr sz="800" b="0" i="0" u="none" strike="noStrike" cap="none">
              <a:solidFill>
                <a:srgbClr val="999999"/>
              </a:solidFill>
              <a:latin typeface="Calibri"/>
              <a:ea typeface="Calibri"/>
              <a:cs typeface="Calibri"/>
              <a:sym typeface="Calibri"/>
            </a:endParaRPr>
          </a:p>
        </p:txBody>
      </p:sp>
      <p:sp>
        <p:nvSpPr>
          <p:cNvPr id="123" name="Google Shape;123;g124afb1094a_0_0"/>
          <p:cNvSpPr txBox="1"/>
          <p:nvPr/>
        </p:nvSpPr>
        <p:spPr>
          <a:xfrm>
            <a:off x="2616146" y="1040160"/>
            <a:ext cx="6061423" cy="3842250"/>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a:p>
            <a:pPr>
              <a:buSzPts val="1400"/>
            </a:pPr>
            <a:endParaRPr lang="en-US">
              <a:solidFill>
                <a:srgbClr val="F2F2F2"/>
              </a:solidFill>
              <a:latin typeface="Calibri"/>
              <a:ea typeface="Calibri"/>
              <a:cs typeface="Calibri"/>
            </a:endParaRPr>
          </a:p>
        </p:txBody>
      </p:sp>
      <p:sp>
        <p:nvSpPr>
          <p:cNvPr id="124" name="Google Shape;124;g124afb1094a_0_0"/>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sp>
        <p:nvSpPr>
          <p:cNvPr id="126" name="Google Shape;126;g124afb1094a_0_0"/>
          <p:cNvSpPr txBox="1"/>
          <p:nvPr/>
        </p:nvSpPr>
        <p:spPr>
          <a:xfrm>
            <a:off x="456759" y="4306019"/>
            <a:ext cx="1623600" cy="5541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3" name="Picture 2" descr="A black and white logo&#10;&#10;Description automatically generated">
            <a:extLst>
              <a:ext uri="{FF2B5EF4-FFF2-40B4-BE49-F238E27FC236}">
                <a16:creationId xmlns:a16="http://schemas.microsoft.com/office/drawing/2014/main" id="{66EE691C-168B-3AC5-9985-16E9B5172A5C}"/>
              </a:ext>
            </a:extLst>
          </p:cNvPr>
          <p:cNvPicPr>
            <a:picLocks noChangeAspect="1"/>
          </p:cNvPicPr>
          <p:nvPr/>
        </p:nvPicPr>
        <p:blipFill>
          <a:blip r:embed="rId5"/>
          <a:stretch>
            <a:fillRect/>
          </a:stretch>
        </p:blipFill>
        <p:spPr>
          <a:xfrm>
            <a:off x="455538" y="4345654"/>
            <a:ext cx="1556960" cy="47000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23F925F6-49BB-3466-A750-C764D80A41AE}"/>
              </a:ext>
            </a:extLst>
          </p:cNvPr>
          <p:cNvPicPr>
            <a:picLocks noChangeAspect="1"/>
          </p:cNvPicPr>
          <p:nvPr/>
        </p:nvPicPr>
        <p:blipFill>
          <a:blip r:embed="rId6"/>
          <a:stretch>
            <a:fillRect/>
          </a:stretch>
        </p:blipFill>
        <p:spPr>
          <a:xfrm>
            <a:off x="2801075" y="1131580"/>
            <a:ext cx="5686425" cy="3657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sp>
        <p:nvSpPr>
          <p:cNvPr id="134" name="Google Shape;134;p6"/>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Calendar:</a:t>
            </a:r>
            <a:endParaRPr sz="2400" b="1" i="0" u="none" strike="noStrike" cap="none">
              <a:solidFill>
                <a:srgbClr val="56B5BF"/>
              </a:solidFill>
              <a:latin typeface="Calibri"/>
              <a:ea typeface="Calibri"/>
              <a:cs typeface="Calibri"/>
              <a:sym typeface="Calibri"/>
            </a:endParaRPr>
          </a:p>
        </p:txBody>
      </p:sp>
      <p:sp>
        <p:nvSpPr>
          <p:cNvPr id="135" name="Google Shape;135;p6"/>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Explain the work on the project by a Gantt chart. Include 10-15 items in the Gantt chart.</a:t>
            </a:r>
            <a:endParaRPr sz="800" b="0" i="0" u="none" strike="noStrike" cap="none">
              <a:solidFill>
                <a:srgbClr val="999999"/>
              </a:solidFill>
              <a:latin typeface="Calibri"/>
              <a:ea typeface="Calibri"/>
              <a:cs typeface="Calibri"/>
              <a:sym typeface="Calibri"/>
            </a:endParaRPr>
          </a:p>
        </p:txBody>
      </p:sp>
      <p:sp>
        <p:nvSpPr>
          <p:cNvPr id="137" name="Google Shape;137;p6"/>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sp>
        <p:nvSpPr>
          <p:cNvPr id="139" name="Google Shape;139;p6"/>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rgbClr val="56B5BF"/>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40" name="Google Shape;140;p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5" name="Picture 4">
            <a:extLst>
              <a:ext uri="{FF2B5EF4-FFF2-40B4-BE49-F238E27FC236}">
                <a16:creationId xmlns:a16="http://schemas.microsoft.com/office/drawing/2014/main" id="{43C6789E-552C-7338-B31B-752649DEA654}"/>
              </a:ext>
            </a:extLst>
          </p:cNvPr>
          <p:cNvPicPr>
            <a:picLocks noChangeAspect="1"/>
          </p:cNvPicPr>
          <p:nvPr/>
        </p:nvPicPr>
        <p:blipFill>
          <a:blip r:embed="rId5"/>
          <a:stretch>
            <a:fillRect/>
          </a:stretch>
        </p:blipFill>
        <p:spPr>
          <a:xfrm>
            <a:off x="413845" y="4306519"/>
            <a:ext cx="1704649" cy="540810"/>
          </a:xfrm>
          <a:prstGeom prst="rect">
            <a:avLst/>
          </a:prstGeom>
        </p:spPr>
      </p:pic>
      <p:pic>
        <p:nvPicPr>
          <p:cNvPr id="6" name="Picture 5" descr="A screenshot of a project report&#10;&#10;Description automatically generated">
            <a:extLst>
              <a:ext uri="{FF2B5EF4-FFF2-40B4-BE49-F238E27FC236}">
                <a16:creationId xmlns:a16="http://schemas.microsoft.com/office/drawing/2014/main" id="{D8B09266-8894-155F-FD1D-8A67D87A313D}"/>
              </a:ext>
            </a:extLst>
          </p:cNvPr>
          <p:cNvPicPr>
            <a:picLocks noChangeAspect="1"/>
          </p:cNvPicPr>
          <p:nvPr/>
        </p:nvPicPr>
        <p:blipFill>
          <a:blip r:embed="rId6"/>
          <a:stretch>
            <a:fillRect/>
          </a:stretch>
        </p:blipFill>
        <p:spPr>
          <a:xfrm>
            <a:off x="2412065" y="947395"/>
            <a:ext cx="6441983" cy="38202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7"/>
          <p:cNvSpPr txBox="1"/>
          <p:nvPr/>
        </p:nvSpPr>
        <p:spPr>
          <a:xfrm>
            <a:off x="525475" y="122721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Team</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Formation:</a:t>
            </a:r>
            <a:endParaRPr sz="2400" b="1" i="0" u="none" strike="noStrike" cap="none">
              <a:solidFill>
                <a:srgbClr val="56B5BF"/>
              </a:solidFill>
              <a:latin typeface="Calibri"/>
              <a:ea typeface="Calibri"/>
              <a:cs typeface="Calibri"/>
              <a:sym typeface="Calibri"/>
            </a:endParaRPr>
          </a:p>
        </p:txBody>
      </p:sp>
      <p:sp>
        <p:nvSpPr>
          <p:cNvPr id="146" name="Google Shape;146;p7"/>
          <p:cNvSpPr txBox="1"/>
          <p:nvPr/>
        </p:nvSpPr>
        <p:spPr>
          <a:xfrm>
            <a:off x="525475" y="20176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is the team workforce structured? (2-3 sentences) Include a graphic to explain the structure as well.</a:t>
            </a:r>
            <a:endParaRPr sz="800" b="0" i="0" u="none" strike="noStrike" cap="none">
              <a:solidFill>
                <a:srgbClr val="999999"/>
              </a:solidFill>
              <a:latin typeface="Calibri"/>
              <a:ea typeface="Calibri"/>
              <a:cs typeface="Calibri"/>
              <a:sym typeface="Calibri"/>
            </a:endParaRPr>
          </a:p>
        </p:txBody>
      </p:sp>
      <p:sp>
        <p:nvSpPr>
          <p:cNvPr id="147" name="Google Shape;147;p7"/>
          <p:cNvSpPr txBox="1"/>
          <p:nvPr/>
        </p:nvSpPr>
        <p:spPr>
          <a:xfrm>
            <a:off x="2441708" y="1304811"/>
            <a:ext cx="2529287" cy="3098829"/>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tx1"/>
                </a:solidFill>
                <a:latin typeface="Calibri"/>
                <a:cs typeface="Calibri"/>
              </a:rPr>
              <a:t>Our team of 50+ students is further divided into 6 subsystems - Mechanical, Controls, Electronics, Autonomous, Science and Power. The subsystem leads are responsible for the design and development of their individual subsystems. The Team leads are committed to overall development, finances and co-ordination among the subsystems.</a:t>
            </a:r>
          </a:p>
        </p:txBody>
      </p:sp>
      <p:sp>
        <p:nvSpPr>
          <p:cNvPr id="148" name="Google Shape;148;p7"/>
          <p:cNvSpPr/>
          <p:nvPr/>
        </p:nvSpPr>
        <p:spPr>
          <a:xfrm rot="2700000">
            <a:off x="473644" y="226349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sp>
        <p:nvSpPr>
          <p:cNvPr id="150" name="Google Shape;150;p7"/>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rgbClr val="56B5BF"/>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51" name="Google Shape;151;p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7A4FD00-E4B5-C79D-79B1-982BBD706464}"/>
              </a:ext>
            </a:extLst>
          </p:cNvPr>
          <p:cNvPicPr>
            <a:picLocks noChangeAspect="1"/>
          </p:cNvPicPr>
          <p:nvPr/>
        </p:nvPicPr>
        <p:blipFill>
          <a:blip r:embed="rId5"/>
          <a:stretch>
            <a:fillRect/>
          </a:stretch>
        </p:blipFill>
        <p:spPr>
          <a:xfrm>
            <a:off x="413845" y="4306519"/>
            <a:ext cx="1704649" cy="540810"/>
          </a:xfrm>
          <a:prstGeom prst="rect">
            <a:avLst/>
          </a:prstGeom>
        </p:spPr>
      </p:pic>
      <p:pic>
        <p:nvPicPr>
          <p:cNvPr id="4" name="Picture 3" descr="A diagram of a project&#10;&#10;Description automatically generated">
            <a:extLst>
              <a:ext uri="{FF2B5EF4-FFF2-40B4-BE49-F238E27FC236}">
                <a16:creationId xmlns:a16="http://schemas.microsoft.com/office/drawing/2014/main" id="{47AF47B5-881B-5FF4-08ED-B30C2F11E273}"/>
              </a:ext>
            </a:extLst>
          </p:cNvPr>
          <p:cNvPicPr>
            <a:picLocks noChangeAspect="1"/>
          </p:cNvPicPr>
          <p:nvPr/>
        </p:nvPicPr>
        <p:blipFill>
          <a:blip r:embed="rId6"/>
          <a:stretch>
            <a:fillRect/>
          </a:stretch>
        </p:blipFill>
        <p:spPr>
          <a:xfrm>
            <a:off x="5128591" y="1128834"/>
            <a:ext cx="3825119" cy="3372771"/>
          </a:xfrm>
          <a:prstGeom prst="rect">
            <a:avLst/>
          </a:prstGeom>
          <a:ln>
            <a:solidFill>
              <a:srgbClr val="4472C4"/>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8"/>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Workplace:</a:t>
            </a:r>
            <a:endParaRPr sz="2400" b="1" i="0" u="none" strike="noStrike" cap="none">
              <a:solidFill>
                <a:srgbClr val="56B5BF"/>
              </a:solidFill>
              <a:latin typeface="Calibri"/>
              <a:ea typeface="Calibri"/>
              <a:cs typeface="Calibri"/>
              <a:sym typeface="Calibri"/>
            </a:endParaRPr>
          </a:p>
        </p:txBody>
      </p:sp>
      <p:sp>
        <p:nvSpPr>
          <p:cNvPr id="158" name="Google Shape;158;p8"/>
          <p:cNvSpPr txBox="1"/>
          <p:nvPr/>
        </p:nvSpPr>
        <p:spPr>
          <a:xfrm>
            <a:off x="525475" y="1637698"/>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the team design, build and test the rover physically? Explain the workplace. (2-4 sentences) Include a photo/screenshot of the workplace.</a:t>
            </a:r>
            <a:endParaRPr sz="800" b="0" i="0" u="none" strike="noStrike" cap="none">
              <a:solidFill>
                <a:srgbClr val="999999"/>
              </a:solidFill>
              <a:latin typeface="Arial"/>
              <a:ea typeface="Arial"/>
              <a:cs typeface="Arial"/>
              <a:sym typeface="Arial"/>
            </a:endParaRPr>
          </a:p>
        </p:txBody>
      </p:sp>
      <p:sp>
        <p:nvSpPr>
          <p:cNvPr id="159" name="Google Shape;159;p8"/>
          <p:cNvSpPr txBox="1"/>
          <p:nvPr/>
        </p:nvSpPr>
        <p:spPr>
          <a:xfrm>
            <a:off x="2911750" y="1370250"/>
            <a:ext cx="5854500" cy="1692741"/>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r>
              <a:rPr lang="en-US">
                <a:solidFill>
                  <a:schemeClr val="tx1"/>
                </a:solidFill>
                <a:latin typeface="Calibri"/>
                <a:cs typeface="Calibri"/>
              </a:rPr>
              <a:t>All subsystems work in a Students Robotics Lab provided by the institute, we use this lab to house all our equipment and rover components such as 3d printers, motor drivers, CNC parts etc. The mechanical parts are manufactured using jobs like CNC, Lathe </a:t>
            </a:r>
            <a:r>
              <a:rPr lang="en-US" err="1">
                <a:solidFill>
                  <a:schemeClr val="tx1"/>
                </a:solidFill>
                <a:latin typeface="Calibri"/>
                <a:cs typeface="Calibri"/>
              </a:rPr>
              <a:t>etc</a:t>
            </a:r>
            <a:r>
              <a:rPr lang="en-US">
                <a:solidFill>
                  <a:schemeClr val="tx1"/>
                </a:solidFill>
                <a:latin typeface="Calibri"/>
                <a:cs typeface="Calibri"/>
              </a:rPr>
              <a:t>, this is done in an in-house workshop.</a:t>
            </a:r>
          </a:p>
          <a:p>
            <a:r>
              <a:rPr lang="en-US">
                <a:solidFill>
                  <a:schemeClr val="tx1"/>
                </a:solidFill>
                <a:latin typeface="Calibri"/>
                <a:cs typeface="Calibri"/>
              </a:rPr>
              <a:t>The testing of all rover components is done on various nearby terrains including rocky, sandy, gravel, smooth tiles, grass, stairs and on roads.</a:t>
            </a:r>
          </a:p>
        </p:txBody>
      </p:sp>
      <p:sp>
        <p:nvSpPr>
          <p:cNvPr id="160" name="Google Shape;160;p8"/>
          <p:cNvSpPr/>
          <p:nvPr/>
        </p:nvSpPr>
        <p:spPr>
          <a:xfrm rot="2700000">
            <a:off x="483260" y="1934872"/>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sp>
        <p:nvSpPr>
          <p:cNvPr id="162" name="Google Shape;162;p8"/>
          <p:cNvSpPr txBox="1"/>
          <p:nvPr/>
        </p:nvSpPr>
        <p:spPr>
          <a:xfrm>
            <a:off x="456759" y="4306019"/>
            <a:ext cx="1623502" cy="55399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a:p>
            <a:pPr marL="0" marR="0" lvl="0" indent="0" algn="ctr">
              <a:lnSpc>
                <a:spcPct val="100000"/>
              </a:lnSpc>
              <a:spcBef>
                <a:spcPts val="0"/>
              </a:spcBef>
              <a:spcAft>
                <a:spcPts val="0"/>
              </a:spcAft>
              <a:buSzPts val="1000"/>
              <a:buFont typeface="Arial"/>
              <a:buNone/>
            </a:pPr>
            <a:endParaRPr lang="tr-TR" sz="1000" b="0" i="0" u="none" strike="noStrike" cap="none">
              <a:solidFill>
                <a:srgbClr val="56B5BF"/>
              </a:solidFill>
              <a:latin typeface="Arial"/>
              <a:ea typeface="Arial"/>
              <a:cs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163" name="Google Shape;163;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4" name="Google Shape;164;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6B2A756-1192-11A9-5C83-23FD9D5489F5}"/>
              </a:ext>
            </a:extLst>
          </p:cNvPr>
          <p:cNvPicPr>
            <a:picLocks noChangeAspect="1"/>
          </p:cNvPicPr>
          <p:nvPr/>
        </p:nvPicPr>
        <p:blipFill>
          <a:blip r:embed="rId5"/>
          <a:stretch>
            <a:fillRect/>
          </a:stretch>
        </p:blipFill>
        <p:spPr>
          <a:xfrm>
            <a:off x="413845" y="4306519"/>
            <a:ext cx="1704649" cy="540810"/>
          </a:xfrm>
          <a:prstGeom prst="rect">
            <a:avLst/>
          </a:prstGeom>
        </p:spPr>
      </p:pic>
      <p:pic>
        <p:nvPicPr>
          <p:cNvPr id="2" name="Picture 1" descr="A group of people sitting at tables in a room with computers&#10;&#10;Description automatically generated">
            <a:extLst>
              <a:ext uri="{FF2B5EF4-FFF2-40B4-BE49-F238E27FC236}">
                <a16:creationId xmlns:a16="http://schemas.microsoft.com/office/drawing/2014/main" id="{2AC39178-B6BA-0A30-369D-0AF5318E30B3}"/>
              </a:ext>
            </a:extLst>
          </p:cNvPr>
          <p:cNvPicPr>
            <a:picLocks noChangeAspect="1"/>
          </p:cNvPicPr>
          <p:nvPr/>
        </p:nvPicPr>
        <p:blipFill>
          <a:blip r:embed="rId6"/>
          <a:stretch>
            <a:fillRect/>
          </a:stretch>
        </p:blipFill>
        <p:spPr>
          <a:xfrm>
            <a:off x="2912807" y="3279237"/>
            <a:ext cx="2719234" cy="1668605"/>
          </a:xfrm>
          <a:prstGeom prst="rect">
            <a:avLst/>
          </a:prstGeom>
        </p:spPr>
      </p:pic>
      <p:pic>
        <p:nvPicPr>
          <p:cNvPr id="6" name="Picture 5" descr="A group of people sitting at a computer desk&#10;&#10;Description automatically generated">
            <a:extLst>
              <a:ext uri="{FF2B5EF4-FFF2-40B4-BE49-F238E27FC236}">
                <a16:creationId xmlns:a16="http://schemas.microsoft.com/office/drawing/2014/main" id="{EBC1A002-9DD3-16D9-510F-9A14943BA1D9}"/>
              </a:ext>
            </a:extLst>
          </p:cNvPr>
          <p:cNvPicPr>
            <a:picLocks noChangeAspect="1"/>
          </p:cNvPicPr>
          <p:nvPr/>
        </p:nvPicPr>
        <p:blipFill>
          <a:blip r:embed="rId7"/>
          <a:stretch>
            <a:fillRect/>
          </a:stretch>
        </p:blipFill>
        <p:spPr>
          <a:xfrm>
            <a:off x="6205491" y="3279988"/>
            <a:ext cx="2561020" cy="1666611"/>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Simple Light</vt:lpstr>
      <vt:lpstr>PowerPoint Presentation</vt:lpstr>
      <vt:lpstr>TEAM INFO</vt:lpstr>
      <vt:lpstr>TEAM INFO</vt:lpstr>
      <vt:lpstr>PowerPoint Presentation</vt:lpstr>
      <vt:lpstr>PowerPoint Presentation</vt:lpstr>
      <vt:lpstr>PowerPoint Presentation</vt:lpstr>
      <vt:lpstr>MANAGEMENT</vt:lpstr>
      <vt:lpstr>PowerPoint Presentation</vt:lpstr>
      <vt:lpstr>PowerPoint Presentation</vt:lpstr>
      <vt:lpstr>PowerPoint Presentation</vt:lpstr>
      <vt:lpstr>MANAGEMENT</vt:lpstr>
      <vt:lpstr>ROVER DESIGN</vt:lpstr>
      <vt:lpstr>PowerPoint Presentation</vt:lpstr>
      <vt:lpstr>PowerPoint Presentation</vt:lpstr>
      <vt:lpstr>ROVER DESIGN</vt:lpstr>
      <vt:lpstr>ROVER DESIGN</vt:lpstr>
      <vt:lpstr>PowerPoint Presentation</vt:lpstr>
      <vt:lpstr>ROVER DESIGN</vt:lpstr>
      <vt:lpstr>ROVER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ROVER DESIGN</vt:lpstr>
      <vt:lpstr>PowerPoint Presentation</vt:lpstr>
      <vt:lpstr>PowerPoint Presentation</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Zeynep Elmas</dc:creator>
  <cp:revision>3</cp:revision>
  <dcterms:modified xsi:type="dcterms:W3CDTF">2024-05-01T20:26:31Z</dcterms:modified>
</cp:coreProperties>
</file>